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4v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1pPr>
    <a:lvl2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2pPr>
    <a:lvl3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3pPr>
    <a:lvl4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4pPr>
    <a:lvl5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5pPr>
    <a:lvl6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6pPr>
    <a:lvl7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7pPr>
    <a:lvl8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8pPr>
    <a:lvl9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ndardformgivnin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39" name="Slide Number"/>
          <p:cNvSpPr txBox="1"/>
          <p:nvPr>
            <p:ph type="sldNum" sz="quarter" idx="2"/>
          </p:nvPr>
        </p:nvSpPr>
        <p:spPr>
          <a:xfrm>
            <a:off x="8835566" y="6581508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1259838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17779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22351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hyperlink" Target="http://www.ipcc.ch/ipccreports/tar/vol4/english/pdf/wg1spm.pdf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hyperlink" Target="http://www.ipcc.ch/ipccreports/tar/vol4/english/pdf/wg1spm.pdf" TargetMode="Externa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hyperlink" Target="http://www.ipcc.ch/ipccreports/tar/vol4/english/pdf/wg1spm.pdf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0.jpeg"/><Relationship Id="rId4" Type="http://schemas.openxmlformats.org/officeDocument/2006/relationships/image" Target="../media/image3.tif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720"/>
            <a:ext cx="9144000" cy="646786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Big Bang til Naturfag, Workshop II, 24. januar 2020"/>
          <p:cNvSpPr txBox="1"/>
          <p:nvPr/>
        </p:nvSpPr>
        <p:spPr>
          <a:xfrm>
            <a:off x="3384958" y="6477000"/>
            <a:ext cx="563224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r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Big Bang til Naturfag, Workshop II, 24. januar 2020</a:t>
            </a:r>
          </a:p>
        </p:txBody>
      </p:sp>
      <p:sp>
        <p:nvSpPr>
          <p:cNvPr id="68" name="Alt det…"/>
          <p:cNvSpPr txBox="1"/>
          <p:nvPr>
            <p:ph type="title"/>
          </p:nvPr>
        </p:nvSpPr>
        <p:spPr>
          <a:xfrm>
            <a:off x="2562964" y="311178"/>
            <a:ext cx="5632241" cy="2772359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FF"/>
            </a:solidFill>
          </a:ln>
        </p:spPr>
        <p:txBody>
          <a:bodyPr anchor="t"/>
          <a:lstStyle/>
          <a:p>
            <a:pPr>
              <a:defRPr b="1" sz="7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Alt det</a:t>
            </a:r>
          </a:p>
          <a:p>
            <a:pPr>
              <a:defRPr b="1" sz="7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vi IKKE ved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70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71" name="Ingredienser til stof i Universet"/>
          <p:cNvSpPr txBox="1"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73" name="Cosmic Microwave Background as measured by Planck."/>
          <p:cNvSpPr txBox="1"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74" name="Hvad ved vi:…"/>
          <p:cNvSpPr txBox="1"/>
          <p:nvPr/>
        </p:nvSpPr>
        <p:spPr>
          <a:xfrm>
            <a:off x="510599" y="1110773"/>
            <a:ext cx="8369195" cy="4560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77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78" name="Ingredienser til stof i Universet"/>
          <p:cNvSpPr txBox="1"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80" name="Cosmic Microwave Background as measured by Planck."/>
          <p:cNvSpPr txBox="1"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81" name="Hvad ved vi:…"/>
          <p:cNvSpPr txBox="1"/>
          <p:nvPr/>
        </p:nvSpPr>
        <p:spPr>
          <a:xfrm>
            <a:off x="510599" y="1110773"/>
            <a:ext cx="8369195" cy="456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84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85" name="Ingredienser til stof i Universet"/>
          <p:cNvSpPr txBox="1"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87" name="Cosmic Microwave Background as measured by Planck."/>
          <p:cNvSpPr txBox="1"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88" name="Hvad ved vi:…"/>
          <p:cNvSpPr txBox="1"/>
          <p:nvPr/>
        </p:nvSpPr>
        <p:spPr>
          <a:xfrm>
            <a:off x="510599" y="1110773"/>
            <a:ext cx="8369195" cy="457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  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(fra Higgs-partiklen)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91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92" name="Ingredienser til stof i Universet"/>
          <p:cNvSpPr txBox="1"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94" name="Cosmic Microwave Background as measured by Planck."/>
          <p:cNvSpPr txBox="1"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95" name="Hvad ved vi:…"/>
          <p:cNvSpPr txBox="1"/>
          <p:nvPr/>
        </p:nvSpPr>
        <p:spPr>
          <a:xfrm>
            <a:off x="510599" y="1110773"/>
            <a:ext cx="8369195" cy="457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  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(fra Higgs-partiklen)</a:t>
            </a:r>
          </a:p>
        </p:txBody>
      </p:sp>
      <p:sp>
        <p:nvSpPr>
          <p:cNvPr id="196" name="Line"/>
          <p:cNvSpPr/>
          <p:nvPr/>
        </p:nvSpPr>
        <p:spPr>
          <a:xfrm>
            <a:off x="5181600" y="5524500"/>
            <a:ext cx="2245526" cy="0"/>
          </a:xfrm>
          <a:prstGeom prst="line">
            <a:avLst/>
          </a:prstGeom>
          <a:ln w="38100">
            <a:solidFill>
              <a:srgbClr val="FF2932"/>
            </a:solidFill>
          </a:ln>
        </p:spPr>
        <p:txBody>
          <a:bodyPr lIns="0" tIns="0" rIns="0" bIns="0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Faktisk IKKE! Bummer…"/>
          <p:cNvSpPr txBox="1"/>
          <p:nvPr/>
        </p:nvSpPr>
        <p:spPr>
          <a:xfrm>
            <a:off x="1364104" y="5806916"/>
            <a:ext cx="415214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2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Faktisk IKKE! Bummer…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200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201" name="Ingredienser til stof i Universet"/>
          <p:cNvSpPr txBox="1"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203" name="Cosmic Microwave Background as measured by Planck."/>
          <p:cNvSpPr txBox="1"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204" name="Hvad ved vi:…"/>
          <p:cNvSpPr txBox="1"/>
          <p:nvPr/>
        </p:nvSpPr>
        <p:spPr>
          <a:xfrm>
            <a:off x="510599" y="1110773"/>
            <a:ext cx="8369195" cy="457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  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(fra Higgs-partiklen)</a:t>
            </a:r>
          </a:p>
        </p:txBody>
      </p:sp>
      <p:sp>
        <p:nvSpPr>
          <p:cNvPr id="205" name="Line"/>
          <p:cNvSpPr/>
          <p:nvPr/>
        </p:nvSpPr>
        <p:spPr>
          <a:xfrm>
            <a:off x="5181600" y="5524500"/>
            <a:ext cx="2245526" cy="0"/>
          </a:xfrm>
          <a:prstGeom prst="line">
            <a:avLst/>
          </a:prstGeom>
          <a:ln w="38100">
            <a:solidFill>
              <a:srgbClr val="FF2932"/>
            </a:solidFill>
          </a:ln>
        </p:spPr>
        <p:txBody>
          <a:bodyPr lIns="0" tIns="0" rIns="0" bIns="0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6" name="Faktisk IKKE! Bummer…   men interessant!…"/>
          <p:cNvSpPr txBox="1"/>
          <p:nvPr/>
        </p:nvSpPr>
        <p:spPr>
          <a:xfrm>
            <a:off x="665334" y="5806916"/>
            <a:ext cx="805972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sz="2800">
                <a:latin typeface="Palatino"/>
                <a:ea typeface="Palatino"/>
                <a:cs typeface="Palatino"/>
                <a:sym typeface="Palatino"/>
              </a:defRPr>
            </a:pPr>
            <a:r>
              <a:t>Faktisk IKKE! Bummer…   men interessant!</a:t>
            </a:r>
          </a:p>
          <a:p>
            <a:pPr marL="40639" marR="40639" indent="0" algn="ctr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…og så skal man måske lige nævne, at vi rammer en faktor 10.000.000 forkert!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09" name="AbstractParticlePhysicsBackground.jpg" descr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Nutidens Univers"/>
          <p:cNvSpPr txBox="1"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Nutidens Univers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4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215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217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218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9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220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1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222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223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224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226" name="Q: Hvad består Universet af?"/>
          <p:cNvSpPr txBox="1"/>
          <p:nvPr/>
        </p:nvSpPr>
        <p:spPr>
          <a:xfrm>
            <a:off x="2163801" y="1848693"/>
            <a:ext cx="4154666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Hvad består Universet af?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CompassAndMap_bkg.jpg" descr="CompassAndMap_bkg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875"/>
            <a:ext cx="9144000" cy="688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0"/>
            <a:ext cx="9474200" cy="6858000"/>
          </a:xfrm>
          <a:prstGeom prst="rect">
            <a:avLst/>
          </a:prstGeom>
        </p:spPr>
      </p:pic>
      <p:sp>
        <p:nvSpPr>
          <p:cNvPr id="230" name="Galaksers rotation"/>
          <p:cNvSpPr txBox="1"/>
          <p:nvPr/>
        </p:nvSpPr>
        <p:spPr>
          <a:xfrm>
            <a:off x="-1" y="25400"/>
            <a:ext cx="9144001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  <p:pic>
        <p:nvPicPr>
          <p:cNvPr id="23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1130300"/>
            <a:ext cx="2895600" cy="2120900"/>
          </a:xfrm>
          <a:prstGeom prst="rect">
            <a:avLst/>
          </a:prstGeom>
        </p:spPr>
      </p:pic>
      <p:sp>
        <p:nvSpPr>
          <p:cNvPr id="232" name="Rectangle"/>
          <p:cNvSpPr/>
          <p:nvPr/>
        </p:nvSpPr>
        <p:spPr>
          <a:xfrm>
            <a:off x="2552700" y="1282700"/>
            <a:ext cx="1765300" cy="266700"/>
          </a:xfrm>
          <a:prstGeom prst="rect">
            <a:avLst/>
          </a:prstGeom>
          <a:solidFill>
            <a:srgbClr val="C9F2D7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3" name="Fritz Zwicky, 1898-1974"/>
          <p:cNvSpPr txBox="1"/>
          <p:nvPr/>
        </p:nvSpPr>
        <p:spPr>
          <a:xfrm>
            <a:off x="2552700" y="1282700"/>
            <a:ext cx="176301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defTabSz="457200">
              <a:defRPr sz="1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Fritz Zwicky, 1898-1974 </a:t>
            </a:r>
          </a:p>
        </p:txBody>
      </p:sp>
      <p:pic>
        <p:nvPicPr>
          <p:cNvPr id="234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2000" y="4432300"/>
            <a:ext cx="2726267" cy="2044700"/>
          </a:xfrm>
          <a:prstGeom prst="rect">
            <a:avLst/>
          </a:prstGeom>
        </p:spPr>
      </p:pic>
      <p:sp>
        <p:nvSpPr>
          <p:cNvPr id="235" name="Rectangle"/>
          <p:cNvSpPr/>
          <p:nvPr/>
        </p:nvSpPr>
        <p:spPr>
          <a:xfrm>
            <a:off x="7331992" y="4533900"/>
            <a:ext cx="1672308" cy="266700"/>
          </a:xfrm>
          <a:prstGeom prst="rect">
            <a:avLst/>
          </a:prstGeom>
          <a:solidFill>
            <a:srgbClr val="C9F2D7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6" name="Vera Rubin, 1928-2016"/>
          <p:cNvSpPr txBox="1"/>
          <p:nvPr/>
        </p:nvSpPr>
        <p:spPr>
          <a:xfrm>
            <a:off x="7327230" y="4527550"/>
            <a:ext cx="1681833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defTabSz="457200">
              <a:defRPr sz="1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Vera Rubin, 1928-2016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alaksers rotation"/>
          <p:cNvSpPr txBox="1"/>
          <p:nvPr/>
        </p:nvSpPr>
        <p:spPr>
          <a:xfrm>
            <a:off x="-1" y="-230596"/>
            <a:ext cx="9144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  <p:pic>
        <p:nvPicPr>
          <p:cNvPr id="239" name="Rotationcurve_3.png" descr="Rotationcurve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" y="1384300"/>
            <a:ext cx="8846820" cy="4914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alaxy rotation"/>
          <p:cNvSpPr txBox="1"/>
          <p:nvPr/>
        </p:nvSpPr>
        <p:spPr>
          <a:xfrm>
            <a:off x="127000" y="-304800"/>
            <a:ext cx="9144000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Galaxy rotation</a:t>
            </a:r>
          </a:p>
        </p:txBody>
      </p:sp>
      <p:sp>
        <p:nvSpPr>
          <p:cNvPr id="242" name="Mørkt stof får galakser til at rotere hurtigere, end man ville fra blot at betragte alt det “normale” lysende materiale i galaksen."/>
          <p:cNvSpPr txBox="1"/>
          <p:nvPr/>
        </p:nvSpPr>
        <p:spPr>
          <a:xfrm>
            <a:off x="466438" y="999259"/>
            <a:ext cx="821112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Mørkt stof får galakser til at rotere hurtigere, end man ville fra blot at betragte alt det “normale” lysende materiale i galaksen.</a:t>
            </a:r>
          </a:p>
        </p:txBody>
      </p:sp>
      <p:pic>
        <p:nvPicPr>
          <p:cNvPr id="243" name="GalaxyRotation_DarkMatterOrNot.m4v" descr="GalaxyRotation_DarkMatterOrNot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720896"/>
            <a:ext cx="9144001" cy="51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Credit: ESA"/>
          <p:cNvSpPr txBox="1"/>
          <p:nvPr/>
        </p:nvSpPr>
        <p:spPr>
          <a:xfrm>
            <a:off x="8188038" y="6568392"/>
            <a:ext cx="951098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245" name="With Dark Matter"/>
          <p:cNvSpPr txBox="1"/>
          <p:nvPr/>
        </p:nvSpPr>
        <p:spPr>
          <a:xfrm>
            <a:off x="220905" y="1792322"/>
            <a:ext cx="1969230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Dark Matter</a:t>
            </a:r>
          </a:p>
        </p:txBody>
      </p:sp>
      <p:sp>
        <p:nvSpPr>
          <p:cNvPr id="246" name="Without Dark Matter"/>
          <p:cNvSpPr txBox="1"/>
          <p:nvPr/>
        </p:nvSpPr>
        <p:spPr>
          <a:xfrm>
            <a:off x="4632038" y="1792322"/>
            <a:ext cx="232463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Without Dark Matter</a:t>
            </a:r>
          </a:p>
        </p:txBody>
      </p:sp>
      <p:sp>
        <p:nvSpPr>
          <p:cNvPr id="247" name="Galaksers rotation"/>
          <p:cNvSpPr txBox="1"/>
          <p:nvPr/>
        </p:nvSpPr>
        <p:spPr>
          <a:xfrm>
            <a:off x="-1" y="-228600"/>
            <a:ext cx="9144001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000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1" name="AbstractParticlePhysicsBackground.jpg" descr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Det tidlige Univers"/>
          <p:cNvSpPr txBox="1"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Det tidlige Univers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CompassAndMap_bkg.jpg" descr="CompassAndMap_bkg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875"/>
            <a:ext cx="9144000" cy="688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0"/>
            <a:ext cx="9474200" cy="6858000"/>
          </a:xfrm>
          <a:prstGeom prst="rect">
            <a:avLst/>
          </a:prstGeom>
        </p:spPr>
      </p:pic>
      <p:sp>
        <p:nvSpPr>
          <p:cNvPr id="251" name="Andromeda-galaksen (tæt på)"/>
          <p:cNvSpPr txBox="1"/>
          <p:nvPr/>
        </p:nvSpPr>
        <p:spPr>
          <a:xfrm>
            <a:off x="-1" y="25400"/>
            <a:ext cx="9144001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Andromeda-galaksen (tæt på)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ark Matter halo"/>
          <p:cNvSpPr txBox="1"/>
          <p:nvPr/>
        </p:nvSpPr>
        <p:spPr>
          <a:xfrm rot="16200000">
            <a:off x="-4070899" y="2603500"/>
            <a:ext cx="9144001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Dark Matter halo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084" y="0"/>
            <a:ext cx="844581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Hubble teleskopet undersøger…"/>
          <p:cNvSpPr txBox="1"/>
          <p:nvPr/>
        </p:nvSpPr>
        <p:spPr>
          <a:xfrm>
            <a:off x="973044" y="107401"/>
            <a:ext cx="3707442" cy="787401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Hubble teleskopet undersøger</a:t>
            </a:r>
          </a:p>
          <a:p>
            <a:pPr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Andromeda-galaksens halo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Universets Udvidelse"/>
          <p:cNvSpPr txBox="1"/>
          <p:nvPr/>
        </p:nvSpPr>
        <p:spPr>
          <a:xfrm>
            <a:off x="53214" y="203988"/>
            <a:ext cx="3669193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Udvidelse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9166" y="0"/>
            <a:ext cx="536852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Hubbles lov fortæller os, at jo længere væk tingene er, jo hurtigere bevæger de sig væk fra os.…"/>
          <p:cNvSpPr txBox="1"/>
          <p:nvPr/>
        </p:nvSpPr>
        <p:spPr>
          <a:xfrm>
            <a:off x="356961" y="1930510"/>
            <a:ext cx="3061699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Hubbles lov fortæller os, at jo længere væk tingene er, jo hurtigere bevæger de sig væk fra os.</a:t>
            </a: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Men hvad med ting meget langt væk, hvis lys er nået os efter milliarder af år? Havde de samme hastighed dengang, eller har noget ændret sig?</a:t>
            </a: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Det har det i den grad, og </a:t>
            </a:r>
            <a:r>
              <a:rPr b="1" sz="2100">
                <a:solidFill>
                  <a:srgbClr val="FF2932"/>
                </a:solidFill>
              </a:rPr>
              <a:t>stik modsat af det forventede!!!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2" name="Hvad består Universet af?…"/>
          <p:cNvSpPr txBox="1"/>
          <p:nvPr/>
        </p:nvSpPr>
        <p:spPr>
          <a:xfrm>
            <a:off x="2381" y="112712"/>
            <a:ext cx="91059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 algn="ctr">
              <a:buClr>
                <a:srgbClr val="000000"/>
              </a:buClr>
              <a:buFont typeface="Palatino"/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Hvad består Universet af?</a:t>
            </a:r>
          </a:p>
          <a:p>
            <a:pPr marL="40639" marR="40639" indent="0" algn="ctr">
              <a:buClr>
                <a:srgbClr val="000000"/>
              </a:buClr>
              <a:buFont typeface="Palatino"/>
              <a:defRPr b="1" sz="4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2400"/>
              <a:t>(…og hvordan ved vi det?)</a:t>
            </a:r>
          </a:p>
        </p:txBody>
      </p:sp>
      <p:sp>
        <p:nvSpPr>
          <p:cNvPr id="263" name="Tre forskningsfelter observere…"/>
          <p:cNvSpPr txBox="1"/>
          <p:nvPr/>
        </p:nvSpPr>
        <p:spPr>
          <a:xfrm>
            <a:off x="273050" y="1501775"/>
            <a:ext cx="5056597" cy="505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Tre forskningsfelter observere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Universet på hver deres måde:</a:t>
            </a:r>
          </a:p>
          <a:p>
            <a:pPr marR="40639" indent="0">
              <a:buClr>
                <a:srgbClr val="FF8F16"/>
              </a:buClr>
              <a:buSzPct val="100000"/>
              <a:buFont typeface="Palatino"/>
              <a:buChar char="•"/>
              <a:defRPr sz="2200">
                <a:solidFill>
                  <a:srgbClr val="FF6A00"/>
                </a:solidFill>
                <a:uFill>
                  <a:solidFill>
                    <a:srgbClr val="FF6A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>
                <a:latin typeface="Palatino"/>
                <a:ea typeface="Palatino"/>
                <a:cs typeface="Palatino"/>
                <a:sym typeface="Palatino"/>
              </a:rPr>
              <a:t>Kosmisk mikrobølgebagrund </a:t>
            </a:r>
            <a:r>
              <a:rPr b="1">
                <a:latin typeface="Palatino"/>
                <a:ea typeface="Palatino"/>
                <a:cs typeface="Palatino"/>
                <a:sym typeface="Palatino"/>
              </a:rPr>
              <a:t>(CMB)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Palatino"/>
              <a:ea typeface="Palatino"/>
              <a:cs typeface="Palatino"/>
              <a:sym typeface="Palatino"/>
            </a:endParaRPr>
          </a:p>
          <a:p>
            <a:pPr marL="40640" marR="40639" indent="0">
              <a:buClr>
                <a:srgbClr val="4349AA"/>
              </a:buClr>
              <a:buSzPct val="100000"/>
              <a:buFont typeface="Palatino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Fjerne supernovae (SNe)</a:t>
            </a:r>
            <a:endParaRPr b="1">
              <a:solidFill>
                <a:srgbClr val="4349AA"/>
              </a:solidFill>
              <a:uFill>
                <a:solidFill>
                  <a:srgbClr val="4349AA"/>
                </a:solidFill>
              </a:uFill>
              <a:latin typeface="Palatino"/>
              <a:ea typeface="Palatino"/>
              <a:cs typeface="Palatino"/>
              <a:sym typeface="Palatino"/>
            </a:endParaRPr>
          </a:p>
          <a:p>
            <a:pPr marL="40640" marR="40639" indent="0">
              <a:buClr>
                <a:srgbClr val="00D100"/>
              </a:buClr>
              <a:buSzPct val="100000"/>
              <a:buFont typeface="Palatino"/>
              <a:buChar char="•"/>
              <a:defRPr sz="22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b="1"/>
              <a:t>Galakseformation (BAO)</a:t>
            </a:r>
            <a:endParaRPr b="1"/>
          </a:p>
          <a:p>
            <a:pPr marR="40639" indent="0">
              <a:defRPr sz="22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Hver af felterne forsøgte at måle: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x) Andelen af </a:t>
            </a:r>
            <a:r>
              <a:rPr b="1"/>
              <a:t>stof</a:t>
            </a:r>
            <a:r>
              <a:t> i Universet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y) Andelen af </a:t>
            </a:r>
            <a:r>
              <a:rPr b="1"/>
              <a:t>energy</a:t>
            </a:r>
            <a:r>
              <a:t> i Universet</a:t>
            </a:r>
          </a:p>
          <a:p>
            <a:pPr marL="40639" marR="40639" indent="0">
              <a:buClr>
                <a:srgbClr val="000000"/>
              </a:buClr>
              <a:buFont typeface="Palatino"/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    …og de er enige!!!</a:t>
            </a:r>
          </a:p>
        </p:txBody>
      </p:sp>
      <p:pic>
        <p:nvPicPr>
          <p:cNvPr id="264" name="UniverseContentConstraint2010.pdf" descr="UniverseContentConstraint20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6308" y="1448131"/>
            <a:ext cx="3505201" cy="5161888"/>
          </a:xfrm>
          <a:prstGeom prst="rect">
            <a:avLst/>
          </a:prstGeom>
        </p:spPr>
      </p:pic>
      <p:sp>
        <p:nvSpPr>
          <p:cNvPr id="265" name="Andel stof"/>
          <p:cNvSpPr txBox="1"/>
          <p:nvPr/>
        </p:nvSpPr>
        <p:spPr>
          <a:xfrm>
            <a:off x="6906026" y="6552933"/>
            <a:ext cx="114136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Andel stof</a:t>
            </a:r>
          </a:p>
        </p:txBody>
      </p:sp>
      <p:sp>
        <p:nvSpPr>
          <p:cNvPr id="266" name="Andel energi"/>
          <p:cNvSpPr txBox="1"/>
          <p:nvPr/>
        </p:nvSpPr>
        <p:spPr>
          <a:xfrm rot="16230864">
            <a:off x="4744653" y="3879583"/>
            <a:ext cx="1283157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Andel energi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omposition of the Universe"/>
          <p:cNvSpPr txBox="1"/>
          <p:nvPr>
            <p:ph type="title"/>
          </p:nvPr>
        </p:nvSpPr>
        <p:spPr>
          <a:xfrm>
            <a:off x="0" y="0"/>
            <a:ext cx="9144000" cy="1239838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Composition of the Universe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70" name="UniverseComposition.jpg" descr="UniverseCompos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85" y="138481"/>
            <a:ext cx="8543630" cy="6581038"/>
          </a:xfrm>
          <a:prstGeom prst="rect">
            <a:avLst/>
          </a:prstGeom>
        </p:spPr>
      </p:pic>
      <p:sp>
        <p:nvSpPr>
          <p:cNvPr id="271" name="Universets bestanddele"/>
          <p:cNvSpPr txBox="1"/>
          <p:nvPr/>
        </p:nvSpPr>
        <p:spPr>
          <a:xfrm>
            <a:off x="0" y="0"/>
            <a:ext cx="91440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bestanddele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omposition of the Universe"/>
          <p:cNvSpPr txBox="1"/>
          <p:nvPr>
            <p:ph type="title"/>
          </p:nvPr>
        </p:nvSpPr>
        <p:spPr>
          <a:xfrm>
            <a:off x="0" y="0"/>
            <a:ext cx="9144000" cy="1239838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Composition of the Universe</a:t>
            </a: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75" name="UniverseComposition.jpg" descr="UniverseCompos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85" y="138481"/>
            <a:ext cx="8543630" cy="6581038"/>
          </a:xfrm>
          <a:prstGeom prst="rect">
            <a:avLst/>
          </a:prstGeom>
        </p:spPr>
      </p:pic>
      <p:sp>
        <p:nvSpPr>
          <p:cNvPr id="276" name="Universets bestanddele"/>
          <p:cNvSpPr txBox="1"/>
          <p:nvPr/>
        </p:nvSpPr>
        <p:spPr>
          <a:xfrm>
            <a:off x="0" y="0"/>
            <a:ext cx="91440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bestanddele</a:t>
            </a:r>
          </a:p>
        </p:txBody>
      </p:sp>
      <p:sp>
        <p:nvSpPr>
          <p:cNvPr id="277" name="Det ved vi ikke"/>
          <p:cNvSpPr txBox="1"/>
          <p:nvPr/>
        </p:nvSpPr>
        <p:spPr>
          <a:xfrm rot="20240219">
            <a:off x="2622148" y="3246501"/>
            <a:ext cx="389970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Det ved vi ikke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omposition of the Universe"/>
          <p:cNvSpPr txBox="1"/>
          <p:nvPr>
            <p:ph type="title"/>
          </p:nvPr>
        </p:nvSpPr>
        <p:spPr>
          <a:xfrm>
            <a:off x="0" y="0"/>
            <a:ext cx="9144000" cy="1239838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Composition of the Universe</a:t>
            </a:r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81" name="UniverseComposition.jpg" descr="UniverseCompos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85" y="138481"/>
            <a:ext cx="8543630" cy="6581038"/>
          </a:xfrm>
          <a:prstGeom prst="rect">
            <a:avLst/>
          </a:prstGeom>
        </p:spPr>
      </p:pic>
      <p:sp>
        <p:nvSpPr>
          <p:cNvPr id="282" name="Universets bestanddele"/>
          <p:cNvSpPr txBox="1"/>
          <p:nvPr/>
        </p:nvSpPr>
        <p:spPr>
          <a:xfrm>
            <a:off x="0" y="0"/>
            <a:ext cx="91440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bestanddele</a:t>
            </a:r>
          </a:p>
        </p:txBody>
      </p:sp>
      <p:sp>
        <p:nvSpPr>
          <p:cNvPr id="283" name="Det ved vi ikke"/>
          <p:cNvSpPr txBox="1"/>
          <p:nvPr/>
        </p:nvSpPr>
        <p:spPr>
          <a:xfrm rot="20240219">
            <a:off x="2622148" y="3246501"/>
            <a:ext cx="389970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Det ved vi ikke</a:t>
            </a:r>
          </a:p>
        </p:txBody>
      </p:sp>
      <p:sp>
        <p:nvSpPr>
          <p:cNvPr id="284" name="Det ved vi SLET IKKE"/>
          <p:cNvSpPr txBox="1"/>
          <p:nvPr/>
        </p:nvSpPr>
        <p:spPr>
          <a:xfrm rot="20240219">
            <a:off x="62084" y="1944611"/>
            <a:ext cx="676469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Det ved vi SLET IKKE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8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289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0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291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292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3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294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5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296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297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298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300" name="Q: OK, hvilke grundstoffer består Universet af, og forstår vi hvorfor?"/>
          <p:cNvSpPr txBox="1"/>
          <p:nvPr/>
        </p:nvSpPr>
        <p:spPr>
          <a:xfrm>
            <a:off x="2078861" y="1839824"/>
            <a:ext cx="4986278" cy="939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OK, hvilke grundstoffer består Universet af, og forstår vi hvorfor?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Elementernes oprindelse…"/>
          <p:cNvSpPr txBox="1"/>
          <p:nvPr>
            <p:ph type="title"/>
          </p:nvPr>
        </p:nvSpPr>
        <p:spPr>
          <a:xfrm>
            <a:off x="0" y="0"/>
            <a:ext cx="9144000" cy="1779614"/>
          </a:xfrm>
          <a:prstGeom prst="rect">
            <a:avLst/>
          </a:prstGeom>
        </p:spPr>
        <p:txBody>
          <a:bodyPr anchor="t"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Elementernes oprindelse</a:t>
            </a:r>
          </a:p>
          <a:p>
            <a:pPr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(august 2017 version)</a:t>
            </a:r>
          </a:p>
        </p:txBody>
      </p:sp>
      <p:sp>
        <p:nvSpPr>
          <p:cNvPr id="303" name="Slide Number"/>
          <p:cNvSpPr txBox="1"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4" name="PeriodicTable_OriginOfElements_PostKilonova.png" descr="PeriodicTable_OriginOfElements_PostKilonov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095" y="2274524"/>
            <a:ext cx="7819810" cy="3909906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Der er også mange ting, som vi godt ved noget om, men hvor vores viden er begrænset og/eller med fejlagtige detaljer."/>
          <p:cNvSpPr txBox="1"/>
          <p:nvPr/>
        </p:nvSpPr>
        <p:spPr>
          <a:xfrm>
            <a:off x="444697" y="1348041"/>
            <a:ext cx="825460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Der er også mange ting, som vi godt ved noget om, men hvor vores viden er begrænset og/eller med fejlagtige detaljer.</a:t>
            </a:r>
          </a:p>
        </p:txBody>
      </p:sp>
      <p:sp>
        <p:nvSpPr>
          <p:cNvPr id="306" name="Historien om grundstoffernes oprindelse er et godt eksempel."/>
          <p:cNvSpPr txBox="1"/>
          <p:nvPr/>
        </p:nvSpPr>
        <p:spPr>
          <a:xfrm>
            <a:off x="1034276" y="6260222"/>
            <a:ext cx="707544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Historien om grundstoffernes oprindelse er et godt eksempel.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0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311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2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313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314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5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316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7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318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319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320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322" name="Q: Hvor kommer Jordens vand fra?"/>
          <p:cNvSpPr txBox="1"/>
          <p:nvPr/>
        </p:nvSpPr>
        <p:spPr>
          <a:xfrm>
            <a:off x="2020536" y="1839824"/>
            <a:ext cx="5102928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 kommer Jordens vand fra?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lide Number"/>
          <p:cNvSpPr txBox="1"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6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77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8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79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80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1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82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3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84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85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86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25" name="WavesOnBlack.jpg" descr="WavesOn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4400" y="478941"/>
            <a:ext cx="109728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Vandets oprindelse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Vandets oprindelse</a:t>
            </a:r>
          </a:p>
        </p:txBody>
      </p:sp>
      <p:sp>
        <p:nvSpPr>
          <p:cNvPr id="327" name="Prøver fra månen viser, at Jorden og månen har samme kilde til vand.…"/>
          <p:cNvSpPr txBox="1"/>
          <p:nvPr/>
        </p:nvSpPr>
        <p:spPr>
          <a:xfrm>
            <a:off x="1348369" y="1817094"/>
            <a:ext cx="6447263" cy="3429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Prøver fra månen viser, at Jorden og månen har samme kilde til vand.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vand har ikke samme forhold af Deuterium/Hydrogen (D/H), som fire kendte kometer har, hvilket skulle udelukke at vandet kommer udelukkende fra kometer, hvis altså disse kometer er repræsentative!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have kan også have skiftet D/H forhold gennem tiden…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0" name="WavesOnBlack.jpg" descr="WavesOn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4400" y="478941"/>
            <a:ext cx="109728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Vandets oprindelse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Vandets oprindelse</a:t>
            </a:r>
          </a:p>
        </p:txBody>
      </p:sp>
      <p:sp>
        <p:nvSpPr>
          <p:cNvPr id="332" name="Prøver fra månen viser, at Jorden og månen har samme kilde til vand.…"/>
          <p:cNvSpPr txBox="1"/>
          <p:nvPr/>
        </p:nvSpPr>
        <p:spPr>
          <a:xfrm>
            <a:off x="1348369" y="1817094"/>
            <a:ext cx="6447263" cy="3429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Prøver fra månen viser, at Jorden og månen har samme kilde til vand.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vand har ikke samme forhold af Deuterium/Hydrogen (D/H), som fire kendte kometer har, hvilket skulle udelukke at vandet kommer udelukkende fra kometer, hvis altså disse kometer er repræsentative!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have kan også have skiftet D/H forhold gennem tiden…</a:t>
            </a:r>
          </a:p>
        </p:txBody>
      </p:sp>
      <p:sp>
        <p:nvSpPr>
          <p:cNvPr id="333" name="Vi ved det ikke!"/>
          <p:cNvSpPr txBox="1"/>
          <p:nvPr/>
        </p:nvSpPr>
        <p:spPr>
          <a:xfrm rot="20240219">
            <a:off x="406780" y="2635249"/>
            <a:ext cx="8330441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4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Vi ved det ikke!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6" name="AbstractParticlePhysicsBackground.jpg" descr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Jorden"/>
          <p:cNvSpPr txBox="1"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1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342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3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344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345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6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347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8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349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350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351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353" name="Q: Hvordan opstod livet på Jorden?"/>
          <p:cNvSpPr txBox="1"/>
          <p:nvPr/>
        </p:nvSpPr>
        <p:spPr>
          <a:xfrm>
            <a:off x="2020536" y="1839824"/>
            <a:ext cx="5102928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Hvordan opstod livet på Jorden?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Livets opståen på jorden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opståen på jorden</a:t>
            </a:r>
          </a:p>
        </p:txBody>
      </p:sp>
      <p:sp>
        <p:nvSpPr>
          <p:cNvPr id="357" name="(Mulige) Ingredienser:…"/>
          <p:cNvSpPr txBox="1"/>
          <p:nvPr/>
        </p:nvSpPr>
        <p:spPr>
          <a:xfrm>
            <a:off x="3717740" y="3856978"/>
            <a:ext cx="5038537" cy="1778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 u="sng">
                <a:latin typeface="Palatino"/>
                <a:ea typeface="Palatino"/>
                <a:cs typeface="Palatino"/>
                <a:sym typeface="Palatino"/>
              </a:defRPr>
            </a:pPr>
            <a:r>
              <a:t>(Mulige) Ingredienser: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Der skabtes aminosyrer i solsystemet.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Passende atmosfære og flydende vand.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Rigtig temperatur og overskud af energi.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Relativ stabilitet men også dynamikker.</a:t>
            </a:r>
          </a:p>
        </p:txBody>
      </p:sp>
      <p:sp>
        <p:nvSpPr>
          <p:cNvPr id="358" name="Slide Number"/>
          <p:cNvSpPr txBox="1"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Livets opståen på jorden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opståen på jorden</a:t>
            </a:r>
          </a:p>
        </p:txBody>
      </p:sp>
      <p:sp>
        <p:nvSpPr>
          <p:cNvPr id="362" name="(Mulige) Ingredienser:…"/>
          <p:cNvSpPr txBox="1"/>
          <p:nvPr/>
        </p:nvSpPr>
        <p:spPr>
          <a:xfrm>
            <a:off x="3717740" y="3856978"/>
            <a:ext cx="5038537" cy="1778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 u="sng">
                <a:latin typeface="Palatino"/>
                <a:ea typeface="Palatino"/>
                <a:cs typeface="Palatino"/>
                <a:sym typeface="Palatino"/>
              </a:defRPr>
            </a:pPr>
            <a:r>
              <a:t>(Mulige) Ingredienser: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Der skabtes aminosyrer i solsystemet.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Passende atmosfære og flydende vand.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Rigtig temperatur og overskud af energi.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Relativ stabilitet men også dynamikker.</a:t>
            </a:r>
          </a:p>
        </p:txBody>
      </p:sp>
      <p:sp>
        <p:nvSpPr>
          <p:cNvPr id="363" name="Slide Number"/>
          <p:cNvSpPr txBox="1"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4" name="Vi ved det ikke!"/>
          <p:cNvSpPr txBox="1"/>
          <p:nvPr/>
        </p:nvSpPr>
        <p:spPr>
          <a:xfrm rot="20240219">
            <a:off x="406780" y="2635249"/>
            <a:ext cx="8330441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4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Vi ved det ikke!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7" name="Jordens klima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210" y="4054891"/>
            <a:ext cx="8277774" cy="2756414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Jordens klima er et MEGET KOMPLEKST SYSTEM!…"/>
          <p:cNvSpPr txBox="1"/>
          <p:nvPr/>
        </p:nvSpPr>
        <p:spPr>
          <a:xfrm>
            <a:off x="558506" y="1117846"/>
            <a:ext cx="7845181" cy="290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Jordens klima er et MEGET KOMPLEKST SYSTEM!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Der er utallige faktorer, som påvirker klimaet, og simulation er stort set den eneste måde, vi kan se deres indflydelse. Men det er ingen nem løsning: </a:t>
            </a:r>
          </a:p>
          <a:p>
            <a:pPr marL="221112" indent="-180473">
              <a:buSzPct val="100000"/>
              <a:buChar char="•"/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Input til simulationerne er ikke korrekte/præcise.</a:t>
            </a:r>
          </a:p>
          <a:p>
            <a:pPr marL="221112" indent="-180473">
              <a:buSzPct val="100000"/>
              <a:buChar char="•"/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Alle simulationer af denne type er grove tilnærmelser.</a:t>
            </a:r>
          </a:p>
          <a:p>
            <a:pPr marL="221112" indent="-180473">
              <a:buSzPct val="100000"/>
              <a:buChar char="•"/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Selv de mindste ændringer kan ændre resultatet radikalt (pga. kaosteori).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En af de få veldokumenterede effekter er Jordens bane omkring solen.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2" name="Jordens klima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512" y="1132838"/>
            <a:ext cx="7948976" cy="559012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http://www.ipcc.ch/ipccreports/tar/vol4/english/pdf/wg1spm.pdf"/>
          <p:cNvSpPr txBox="1"/>
          <p:nvPr/>
        </p:nvSpPr>
        <p:spPr>
          <a:xfrm>
            <a:off x="3953048" y="1703122"/>
            <a:ext cx="4307236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42900" marR="0" indent="-342900" defTabSz="457200"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http://www.ipcc.ch/ipccreports/tar/vol4/english/pdf/wg1spm.pdf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7" name="Jordens klima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512" y="1132838"/>
            <a:ext cx="7948976" cy="559012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Rectangle"/>
          <p:cNvSpPr/>
          <p:nvPr/>
        </p:nvSpPr>
        <p:spPr>
          <a:xfrm>
            <a:off x="1684259" y="5914800"/>
            <a:ext cx="6520345" cy="810715"/>
          </a:xfrm>
          <a:prstGeom prst="rect">
            <a:avLst/>
          </a:prstGeom>
          <a:ln w="508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0" name="http://www.ipcc.ch/ipccreports/tar/vol4/english/pdf/wg1spm.pdf"/>
          <p:cNvSpPr txBox="1"/>
          <p:nvPr/>
        </p:nvSpPr>
        <p:spPr>
          <a:xfrm>
            <a:off x="3953048" y="1703122"/>
            <a:ext cx="4307236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42900" marR="0" indent="-342900" defTabSz="457200"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http://www.ipcc.ch/ipccreports/tar/vol4/english/pdf/wg1spm.pdf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83" name="Jordens klima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512" y="1132838"/>
            <a:ext cx="7948976" cy="5590121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Oval"/>
          <p:cNvSpPr/>
          <p:nvPr/>
        </p:nvSpPr>
        <p:spPr>
          <a:xfrm>
            <a:off x="5382656" y="3936445"/>
            <a:ext cx="846053" cy="1889200"/>
          </a:xfrm>
          <a:prstGeom prst="ellipse">
            <a:avLst/>
          </a:prstGeom>
          <a:ln w="508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6" name="http://www.ipcc.ch/ipccreports/tar/vol4/english/pdf/wg1spm.pdf"/>
          <p:cNvSpPr txBox="1"/>
          <p:nvPr/>
        </p:nvSpPr>
        <p:spPr>
          <a:xfrm>
            <a:off x="3953048" y="1703122"/>
            <a:ext cx="4307236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42900" marR="0" indent="-342900" defTabSz="457200"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http://www.ipcc.ch/ipccreports/tar/vol4/english/pdf/wg1spm.pdf</a:t>
            </a:r>
          </a:p>
        </p:txBody>
      </p:sp>
      <p:sp>
        <p:nvSpPr>
          <p:cNvPr id="387" name="Rectangle"/>
          <p:cNvSpPr/>
          <p:nvPr/>
        </p:nvSpPr>
        <p:spPr>
          <a:xfrm>
            <a:off x="1684259" y="5914800"/>
            <a:ext cx="6520345" cy="810715"/>
          </a:xfrm>
          <a:prstGeom prst="rect">
            <a:avLst/>
          </a:prstGeom>
          <a:ln w="508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lide Number"/>
          <p:cNvSpPr txBox="1"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1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92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3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94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95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97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8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99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00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01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03" name="Q: Hvad startede Big Bang og hvad var der før?"/>
          <p:cNvSpPr txBox="1"/>
          <p:nvPr/>
        </p:nvSpPr>
        <p:spPr>
          <a:xfrm>
            <a:off x="1214872" y="1830955"/>
            <a:ext cx="6714256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Hvad startede Big Bang og hvad var der før?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0" name="Jordens klima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  <p:sp>
        <p:nvSpPr>
          <p:cNvPr id="391" name="“The meteorological variable subject to the largest solar-cycle modulation in the dense layers of the atmosphere is the atmospheric ionisation produced by cosmic rays.”…"/>
          <p:cNvSpPr txBox="1"/>
          <p:nvPr/>
        </p:nvSpPr>
        <p:spPr>
          <a:xfrm>
            <a:off x="1001431" y="1241181"/>
            <a:ext cx="7141138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 defTabSz="457200">
              <a:defRPr sz="2000">
                <a:solidFill>
                  <a:srgbClr val="FFFFFF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pPr>
            <a:r>
              <a:t>“The meteorological variable subject to the largest solar-cycle modulation in the dense layers of the atmosphere is the atmospheric ionisation produced by </a:t>
            </a:r>
            <a:r>
              <a:rPr b="1">
                <a:solidFill>
                  <a:srgbClr val="FF2932"/>
                </a:solidFill>
              </a:rPr>
              <a:t>cosmic rays</a:t>
            </a:r>
            <a:r>
              <a:t>.”</a:t>
            </a:r>
          </a:p>
          <a:p>
            <a:pPr marR="0" indent="0" algn="r" defTabSz="457200">
              <a:defRPr sz="2000">
                <a:solidFill>
                  <a:srgbClr val="FFFFFF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pPr>
            <a:r>
              <a:t>[E.P. Ney, Nature, 1959]</a:t>
            </a:r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431" y="2837917"/>
            <a:ext cx="7141138" cy="3883246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Kosmisk stråling er altså en kilde til de kerner…"/>
          <p:cNvSpPr txBox="1"/>
          <p:nvPr/>
        </p:nvSpPr>
        <p:spPr>
          <a:xfrm>
            <a:off x="2649296" y="2921517"/>
            <a:ext cx="546674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Kosmisk stråling er altså en kilde til de kerner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(som vokser til dem) omkring hvilke dråber dannes.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6" name="Jordens klima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5575" y="1438232"/>
            <a:ext cx="4573718" cy="5108717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tort set samme mekanisme styrer dannelsen af ’jetspor’ – iskrystaller der kondenserer omkring urenheder i udstødningen.…"/>
          <p:cNvSpPr txBox="1"/>
          <p:nvPr/>
        </p:nvSpPr>
        <p:spPr>
          <a:xfrm>
            <a:off x="408265" y="1406919"/>
            <a:ext cx="3524953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42900" marR="0" indent="-342900" defTabSz="457200">
              <a:defRPr sz="2000">
                <a:solidFill>
                  <a:srgbClr val="FFFFFF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pPr>
            <a:r>
              <a:t>Stort set samme mekanisme styrer dannelsen af ’jetspor’ – iskrystaller der kondenserer omkring urenheder i udstødningen.</a:t>
            </a:r>
          </a:p>
          <a:p>
            <a:pPr marL="342900" marR="0" indent="-342900" defTabSz="457200">
              <a:defRPr sz="2000">
                <a:solidFill>
                  <a:srgbClr val="FFFFFF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342900" marR="0" indent="-342900" defTabSz="457200">
              <a:defRPr sz="2000">
                <a:solidFill>
                  <a:srgbClr val="FFFFFF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pPr>
            <a:r>
              <a:t>Indikationer af den kølende effekt af jetspor kom frem efter 11/9/2001 hvor ingen fly måtte flyve over USA i tre dage.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1" name="Jordens klima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05522"/>
            <a:ext cx="91440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Det forstår vi ikke…"/>
          <p:cNvSpPr txBox="1"/>
          <p:nvPr/>
        </p:nvSpPr>
        <p:spPr>
          <a:xfrm rot="20240219">
            <a:off x="-95049" y="2647685"/>
            <a:ext cx="933409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2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Det forstår vi ikke…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06" name="AbstractParticlePhysicsBackground.jpg" descr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Livet &amp; Mennesket"/>
          <p:cNvSpPr txBox="1"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 &amp; Mennesket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0" name="At forstå livet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At forstå livet</a:t>
            </a:r>
          </a:p>
        </p:txBody>
      </p:sp>
      <p:sp>
        <p:nvSpPr>
          <p:cNvPr id="411" name="Hvordan bestemmer celler sig for, hvilken…"/>
          <p:cNvSpPr txBox="1"/>
          <p:nvPr/>
        </p:nvSpPr>
        <p:spPr>
          <a:xfrm>
            <a:off x="558506" y="1312965"/>
            <a:ext cx="784518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Hvordan bestemmer celler sig for, hvilken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størrelse de skal vokse til, inden de deler sig?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Hvilke fordele i den naturlige selektion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førte til udviklingen af seksuel reproduktion,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og hvordan udviklede det sig?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Hvad er årsagen til den tilsyneladende hurtige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diversifikation af flercellet dyreliv omkring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begyndelsen af den Cambriske ære,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som resulterede i fremkomsten af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næsten alle moderne dyre-rækker (phyla’er).</a:t>
            </a: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5738" y="1059340"/>
            <a:ext cx="2823883" cy="218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5738" y="3065024"/>
            <a:ext cx="2823883" cy="187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Cambrian_cut-small.jpg" descr="Cambrian_cut-sm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98775" y="3865955"/>
            <a:ext cx="5979532" cy="187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Cambrian_cut2-small.jpg" descr="Cambrian_cut2-smal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689" y="5206470"/>
            <a:ext cx="8095512" cy="1569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8" name="At forstå mennesket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At forstå mennesket</a:t>
            </a:r>
          </a:p>
        </p:txBody>
      </p:sp>
      <p:sp>
        <p:nvSpPr>
          <p:cNvPr id="419" name="Hvordan overfører hjernen information…"/>
          <p:cNvSpPr txBox="1"/>
          <p:nvPr/>
        </p:nvSpPr>
        <p:spPr>
          <a:xfrm>
            <a:off x="649409" y="1312965"/>
            <a:ext cx="7845182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Hvordan overfører hjernen information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sanserne til sammenhængende private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indtryk?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Hvordan kan det være, at vi har fri vilje?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Hvad er neurovidenskaben bag?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Hvad er alle de forskellige typer neuroner</a:t>
            </a:r>
          </a:p>
          <a:p>
            <a:pPr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og hvad rolle spiller de i menneskets hjerne?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3416" y="3162988"/>
            <a:ext cx="2877097" cy="1676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neuron-map_cut.jpg" descr="neuron-map_cu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960" y="4942705"/>
            <a:ext cx="8074080" cy="178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Optic-nerve_cut.jpg" descr="Optic-nerve_cu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2647" y="1075385"/>
            <a:ext cx="2478636" cy="1984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5" name="Menneskets oprindelse"/>
          <p:cNvSpPr txBox="1"/>
          <p:nvPr>
            <p:ph type="title"/>
          </p:nvPr>
        </p:nvSpPr>
        <p:spPr>
          <a:xfrm>
            <a:off x="-1" y="-220254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Menneskets oprindelse</a:t>
            </a:r>
          </a:p>
        </p:txBody>
      </p:sp>
      <p:pic>
        <p:nvPicPr>
          <p:cNvPr id="426" name="image31.tif" descr="image3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17" y="1177599"/>
            <a:ext cx="9223034" cy="433483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Menneskets egen historie er endnu et eksempel på ufuldstændig viden."/>
          <p:cNvSpPr txBox="1"/>
          <p:nvPr/>
        </p:nvSpPr>
        <p:spPr>
          <a:xfrm>
            <a:off x="444697" y="6181678"/>
            <a:ext cx="825460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Menneskets egen historie er endnu et eksempel på ufuldstændig viden.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30" name="Menneskets oprindelse"/>
          <p:cNvSpPr txBox="1"/>
          <p:nvPr>
            <p:ph type="title"/>
          </p:nvPr>
        </p:nvSpPr>
        <p:spPr>
          <a:xfrm>
            <a:off x="-1" y="-220254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Menneskets oprindelse</a:t>
            </a:r>
          </a:p>
        </p:txBody>
      </p:sp>
      <p:pic>
        <p:nvPicPr>
          <p:cNvPr id="431" name="image31.tif" descr="image3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17" y="1177599"/>
            <a:ext cx="9223034" cy="433483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tar"/>
          <p:cNvSpPr/>
          <p:nvPr/>
        </p:nvSpPr>
        <p:spPr>
          <a:xfrm>
            <a:off x="74696" y="2512237"/>
            <a:ext cx="578737" cy="55351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3" name="Line"/>
          <p:cNvSpPr/>
          <p:nvPr/>
        </p:nvSpPr>
        <p:spPr>
          <a:xfrm flipH="1" flipV="1">
            <a:off x="556910" y="2937637"/>
            <a:ext cx="2349028" cy="828693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7273" y="1944556"/>
            <a:ext cx="2785601" cy="42239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35" name="Menneskets egen historie er endnu et eksempel på ufuldstændig viden."/>
          <p:cNvSpPr txBox="1"/>
          <p:nvPr/>
        </p:nvSpPr>
        <p:spPr>
          <a:xfrm>
            <a:off x="444697" y="6181678"/>
            <a:ext cx="825460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Menneskets egen historie er endnu et eksempel på ufuldstændig viden.</a:t>
            </a:r>
          </a:p>
        </p:txBody>
      </p:sp>
      <p:sp>
        <p:nvSpPr>
          <p:cNvPr id="436" name="~300.000 år tilbage"/>
          <p:cNvSpPr txBox="1"/>
          <p:nvPr/>
        </p:nvSpPr>
        <p:spPr>
          <a:xfrm>
            <a:off x="2924237" y="1920939"/>
            <a:ext cx="20777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~300.000 år tilbage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39" name="Menneskets oprindelse"/>
          <p:cNvSpPr txBox="1"/>
          <p:nvPr>
            <p:ph type="title"/>
          </p:nvPr>
        </p:nvSpPr>
        <p:spPr>
          <a:xfrm>
            <a:off x="-1" y="-220254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Menneskets oprindelse</a:t>
            </a:r>
          </a:p>
        </p:txBody>
      </p:sp>
      <p:pic>
        <p:nvPicPr>
          <p:cNvPr id="440" name="image31.tif" descr="image3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17" y="1177599"/>
            <a:ext cx="9223034" cy="433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HumanMigrationOutOfAfrica_177kyOldJaw.jpg" descr="HumanMigrationOutOfAfrica_177kyOldJa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4847" y="1944556"/>
            <a:ext cx="3091782" cy="4223983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tar"/>
          <p:cNvSpPr/>
          <p:nvPr/>
        </p:nvSpPr>
        <p:spPr>
          <a:xfrm>
            <a:off x="74696" y="2512237"/>
            <a:ext cx="578737" cy="55351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3" name="Line"/>
          <p:cNvSpPr/>
          <p:nvPr/>
        </p:nvSpPr>
        <p:spPr>
          <a:xfrm flipH="1" flipV="1">
            <a:off x="556910" y="2937637"/>
            <a:ext cx="2349028" cy="828693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4" name="Line"/>
          <p:cNvSpPr/>
          <p:nvPr/>
        </p:nvSpPr>
        <p:spPr>
          <a:xfrm flipH="1" flipV="1">
            <a:off x="1703852" y="2780827"/>
            <a:ext cx="4192475" cy="61386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7273" y="1944556"/>
            <a:ext cx="2785601" cy="42239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46" name="Star"/>
          <p:cNvSpPr/>
          <p:nvPr/>
        </p:nvSpPr>
        <p:spPr>
          <a:xfrm>
            <a:off x="1265983" y="2408642"/>
            <a:ext cx="578737" cy="55351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7" name="Menneskets egen historie er endnu et eksempel på ufuldstændig viden."/>
          <p:cNvSpPr txBox="1"/>
          <p:nvPr/>
        </p:nvSpPr>
        <p:spPr>
          <a:xfrm>
            <a:off x="444697" y="6181678"/>
            <a:ext cx="825460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Menneskets egen historie er endnu et eksempel på ufuldstændig viden.</a:t>
            </a:r>
          </a:p>
        </p:txBody>
      </p:sp>
      <p:sp>
        <p:nvSpPr>
          <p:cNvPr id="448" name="~300.000 år tilbage"/>
          <p:cNvSpPr txBox="1"/>
          <p:nvPr/>
        </p:nvSpPr>
        <p:spPr>
          <a:xfrm>
            <a:off x="2924237" y="1920939"/>
            <a:ext cx="20777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~300.000 år tilbage</a:t>
            </a:r>
          </a:p>
        </p:txBody>
      </p:sp>
      <p:sp>
        <p:nvSpPr>
          <p:cNvPr id="449" name="~185.000 år tilbage"/>
          <p:cNvSpPr txBox="1"/>
          <p:nvPr/>
        </p:nvSpPr>
        <p:spPr>
          <a:xfrm>
            <a:off x="5933681" y="1920939"/>
            <a:ext cx="20777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~185.000 år tilbage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52" name="AbstractParticlePhysicsBackground.jpg" descr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Andre kloder"/>
          <p:cNvSpPr txBox="1"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Andre kloder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lide Number"/>
          <p:cNvSpPr txBox="1"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7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08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9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10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11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2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13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15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16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17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19" name="Q: Hvad startede Big Bang og hvad var der før?"/>
          <p:cNvSpPr txBox="1"/>
          <p:nvPr/>
        </p:nvSpPr>
        <p:spPr>
          <a:xfrm>
            <a:off x="1214872" y="1830955"/>
            <a:ext cx="6714256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Hvad startede Big Bang og hvad var der før?</a:t>
            </a:r>
          </a:p>
        </p:txBody>
      </p:sp>
      <p:sp>
        <p:nvSpPr>
          <p:cNvPr id="120" name="Dette er to ganske udbredte spørgsmål, som dog (foreløbig) slet ikke sorterer under videnskab!…"/>
          <p:cNvSpPr txBox="1"/>
          <p:nvPr/>
        </p:nvSpPr>
        <p:spPr>
          <a:xfrm>
            <a:off x="2264189" y="2529506"/>
            <a:ext cx="4615622" cy="16510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600">
                <a:latin typeface="Palatino"/>
                <a:ea typeface="Palatino"/>
                <a:cs typeface="Palatino"/>
                <a:sym typeface="Palatino"/>
              </a:defRPr>
            </a:pPr>
            <a:r>
              <a:t>Dette er to ganske udbredte spørgsmål, som dog (foreløbig) slet ikke sorterer under videnskab!</a:t>
            </a:r>
          </a:p>
          <a:p>
            <a:pPr>
              <a:defRPr sz="16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1600">
                <a:latin typeface="Palatino"/>
                <a:ea typeface="Palatino"/>
                <a:cs typeface="Palatino"/>
                <a:sym typeface="Palatino"/>
              </a:defRPr>
            </a:pPr>
            <a:r>
              <a:t>Grunden er, at videnskabelige teorier skal være </a:t>
            </a:r>
            <a:r>
              <a:rPr b="1"/>
              <a:t>falsificerbare</a:t>
            </a:r>
            <a:r>
              <a:t>, og vi har (foreløbig) ikke nogen måde at gøre dette på for perioden før Big Bang.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57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458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9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460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461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2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463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4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465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466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467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469" name="Q: Hvor almindeligt er planeter og måner ved andre stjerner?"/>
          <p:cNvSpPr txBox="1"/>
          <p:nvPr/>
        </p:nvSpPr>
        <p:spPr>
          <a:xfrm>
            <a:off x="2291579" y="2008336"/>
            <a:ext cx="4560842" cy="9398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 almindeligt er planeter og måner ved andre stjerner?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64943" y="-6719"/>
            <a:ext cx="12883946" cy="6871438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Exoplaneter - en gylden æra?"/>
          <p:cNvSpPr txBox="1"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Exoplaneter - en gylden æra?</a:t>
            </a:r>
          </a:p>
        </p:txBody>
      </p:sp>
      <p:sp>
        <p:nvSpPr>
          <p:cNvPr id="474" name="Hvor mange? Hvor store? Hvilke afstande?…"/>
          <p:cNvSpPr txBox="1"/>
          <p:nvPr/>
        </p:nvSpPr>
        <p:spPr>
          <a:xfrm>
            <a:off x="1297446" y="1491059"/>
            <a:ext cx="6908998" cy="1064176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R="22757" indent="22757" algn="ctr" defTabSz="512063">
              <a:defRPr b="1" sz="2688"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2757" indent="22757" algn="ctr" defTabSz="512063">
              <a:defRPr b="1" sz="2688"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77" name="Hvor mange? Hvor store? Hvilke afstande?…"/>
          <p:cNvSpPr txBox="1"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42" y="1433983"/>
            <a:ext cx="7213516" cy="5253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81" name="Hvor mange? Hvor store? Hvilke afstande?…"/>
          <p:cNvSpPr txBox="1"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823" y="1345292"/>
            <a:ext cx="7214354" cy="5426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85" name="Hvor mange? Hvor store? Hvilke afstande?…"/>
          <p:cNvSpPr txBox="1"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4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331" y="1394310"/>
            <a:ext cx="7107338" cy="5345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89" name="Hvor mange? Hvor store? Hvilke afstande?…"/>
          <p:cNvSpPr txBox="1"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4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8948" y="1544797"/>
            <a:ext cx="7206104" cy="516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3" name="Hvor mange? Hvor store? Hvilke afstande?…"/>
          <p:cNvSpPr txBox="1"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4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948" y="1824810"/>
            <a:ext cx="8812104" cy="4364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7" name="Hvor mange? Hvor store? Hvilke afstande?…"/>
          <p:cNvSpPr txBox="1"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4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8404" y="732851"/>
            <a:ext cx="3633356" cy="264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8221" y="732851"/>
            <a:ext cx="3517885" cy="264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4054" y="3445978"/>
            <a:ext cx="3517885" cy="2645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0922" y="3499729"/>
            <a:ext cx="3633356" cy="260437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Det er alt sammen meget godt, men……"/>
          <p:cNvSpPr txBox="1"/>
          <p:nvPr/>
        </p:nvSpPr>
        <p:spPr>
          <a:xfrm>
            <a:off x="1211702" y="1993900"/>
            <a:ext cx="6862501" cy="2870200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Det er alt sammen meget godt, men…</a:t>
            </a:r>
          </a:p>
          <a:p>
            <a:pPr algn="ctr">
              <a:defRPr b="1" sz="4200">
                <a:latin typeface="Palatino"/>
                <a:ea typeface="Palatino"/>
                <a:cs typeface="Palatino"/>
                <a:sym typeface="Palatino"/>
              </a:defRPr>
            </a:pPr>
            <a:r>
              <a:t>Disse svar er totalt biased!</a:t>
            </a:r>
          </a:p>
          <a:p>
            <a:pPr algn="ctr">
              <a:defRPr sz="24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Grunden til dette er, at der er utrolig stor forskel på, hvor effektiv metoderne er til at se planeter i forskellige størrelse og afstand fra stjernen.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05" name="Exomåner"/>
          <p:cNvSpPr txBox="1"/>
          <p:nvPr>
            <p:ph type="title"/>
          </p:nvPr>
        </p:nvSpPr>
        <p:spPr>
          <a:xfrm>
            <a:off x="0" y="-211385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Exomåner</a:t>
            </a:r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17" y="1530937"/>
            <a:ext cx="4996086" cy="2943286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Exomåner skulle være små “hop” på de allerede små exoplanet-signaler."/>
          <p:cNvSpPr txBox="1"/>
          <p:nvPr/>
        </p:nvSpPr>
        <p:spPr>
          <a:xfrm>
            <a:off x="386736" y="940064"/>
            <a:ext cx="837052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Exomåner skulle være små “hop” på de allerede små exoplanet-signaler.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10" name="Exomåner"/>
          <p:cNvSpPr txBox="1"/>
          <p:nvPr>
            <p:ph type="title"/>
          </p:nvPr>
        </p:nvSpPr>
        <p:spPr>
          <a:xfrm>
            <a:off x="0" y="-211385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Exomåner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17" y="1530937"/>
            <a:ext cx="4996086" cy="2943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1" y="4498366"/>
            <a:ext cx="3910477" cy="2308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752" y="1504693"/>
            <a:ext cx="3819965" cy="3848614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Line"/>
          <p:cNvSpPr/>
          <p:nvPr/>
        </p:nvSpPr>
        <p:spPr>
          <a:xfrm flipV="1">
            <a:off x="2553426" y="4024067"/>
            <a:ext cx="3105723" cy="1551485"/>
          </a:xfrm>
          <a:prstGeom prst="line">
            <a:avLst/>
          </a:prstGeom>
          <a:ln w="38100">
            <a:solidFill>
              <a:srgbClr val="FF2932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5" name="Exomåner skulle være små “hop” på de allerede små exoplanet-signaler."/>
          <p:cNvSpPr txBox="1"/>
          <p:nvPr/>
        </p:nvSpPr>
        <p:spPr>
          <a:xfrm>
            <a:off x="386736" y="940064"/>
            <a:ext cx="837052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Exomåner skulle være små “hop” på de allerede små exoplanet-signaler.</a:t>
            </a:r>
          </a:p>
        </p:txBody>
      </p:sp>
      <p:sp>
        <p:nvSpPr>
          <p:cNvPr id="516" name="Interessant nok har man muligvis allerede set en exomåne (med gravitational lensing)."/>
          <p:cNvSpPr txBox="1"/>
          <p:nvPr/>
        </p:nvSpPr>
        <p:spPr>
          <a:xfrm>
            <a:off x="5393583" y="5377427"/>
            <a:ext cx="344830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Interessant nok har man muligvis allerede set en exomåne (med gravitational lensing).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lide Number"/>
          <p:cNvSpPr txBox="1"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4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25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6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27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28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9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30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1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32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33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34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36" name="Q: Hvordan opstod stoffet i Universet?"/>
          <p:cNvSpPr txBox="1"/>
          <p:nvPr/>
        </p:nvSpPr>
        <p:spPr>
          <a:xfrm>
            <a:off x="1831670" y="1830955"/>
            <a:ext cx="5480660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Hvordan opstod stoffet i Universet?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20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521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22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523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524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25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526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27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528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529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530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532" name="Q: Hvor almindeligt er planeter og måner ved andre stjerner?"/>
          <p:cNvSpPr txBox="1"/>
          <p:nvPr/>
        </p:nvSpPr>
        <p:spPr>
          <a:xfrm>
            <a:off x="2291579" y="2008336"/>
            <a:ext cx="4560842" cy="9398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 almindeligt er planeter og måner ved andre stjerner?</a:t>
            </a:r>
          </a:p>
        </p:txBody>
      </p:sp>
      <p:sp>
        <p:nvSpPr>
          <p:cNvPr id="533" name="Vi ved det ikke…"/>
          <p:cNvSpPr txBox="1"/>
          <p:nvPr/>
        </p:nvSpPr>
        <p:spPr>
          <a:xfrm rot="20240219">
            <a:off x="735271" y="2639461"/>
            <a:ext cx="767345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2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Vi ved det ikke…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37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538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9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540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541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2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543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4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545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546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547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549" name="Q: Hvor almindeligt er planeter og måner ved andre stjerner?"/>
          <p:cNvSpPr txBox="1"/>
          <p:nvPr/>
        </p:nvSpPr>
        <p:spPr>
          <a:xfrm>
            <a:off x="2291579" y="2008336"/>
            <a:ext cx="4560842" cy="9398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 almindeligt er planeter og måner ved andre stjerner?</a:t>
            </a:r>
          </a:p>
        </p:txBody>
      </p:sp>
      <p:sp>
        <p:nvSpPr>
          <p:cNvPr id="550" name="Vi ved det ikke……"/>
          <p:cNvSpPr txBox="1"/>
          <p:nvPr/>
        </p:nvSpPr>
        <p:spPr>
          <a:xfrm rot="20240219">
            <a:off x="735271" y="1369461"/>
            <a:ext cx="7673457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72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Vi ved det ikke…</a:t>
            </a:r>
          </a:p>
          <a:p>
            <a:pPr>
              <a:defRPr b="1" sz="72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Men det skal vi nok finde ud af!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53" name="AbstractParticlePhysicsBackground.jpg" descr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Et “stort” spørgsmål:…"/>
          <p:cNvSpPr txBox="1"/>
          <p:nvPr>
            <p:ph type="title"/>
          </p:nvPr>
        </p:nvSpPr>
        <p:spPr>
          <a:xfrm>
            <a:off x="-1" y="496027"/>
            <a:ext cx="9144001" cy="6058461"/>
          </a:xfrm>
          <a:prstGeom prst="rect">
            <a:avLst/>
          </a:prstGeom>
        </p:spPr>
        <p:txBody>
          <a:bodyPr anchor="t"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Et “stort” spørgsmål:</a:t>
            </a:r>
          </a:p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Hvis de fundamentale naturkonstanter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er valgt “tilfældigt”, hvordan kan det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så være, at de netop* har de værdier, som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giver et Univers med mulighed for </a:t>
            </a:r>
            <a:r>
              <a:rPr>
                <a:solidFill>
                  <a:srgbClr val="FF2932"/>
                </a:solidFill>
              </a:rPr>
              <a:t>liv</a:t>
            </a:r>
            <a:r>
              <a:t>?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(*) Muligvis 1:10</a:t>
            </a:r>
            <a:r>
              <a:rPr baseline="31999"/>
              <a:t>500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lide Number"/>
          <p:cNvSpPr txBox="1"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57" name="AbstractParticlePhysicsBackground.jpg" descr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Bonus slides"/>
          <p:cNvSpPr txBox="1"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Bonus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lide Number"/>
          <p:cNvSpPr txBox="1"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0" name="Universets historie"/>
          <p:cNvSpPr txBox="1"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41" name="Line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2" name="Big Bang udvidelsen"/>
          <p:cNvSpPr txBox="1"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43" name="13.8 milliarder år"/>
          <p:cNvSpPr txBox="1"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44" name="Line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5" name="Første stjerner omkring…"/>
          <p:cNvSpPr txBox="1"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46" name="Line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7" name="Første atomer…"/>
          <p:cNvSpPr txBox="1"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48" name="Udviklingen af galakser, planeter, etc."/>
          <p:cNvSpPr txBox="1"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49" name="Hubble-…"/>
          <p:cNvSpPr txBox="1"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50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Big…"/>
          <p:cNvSpPr txBox="1"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52" name="Q: Hvordan opstod stoffet i Universet?"/>
          <p:cNvSpPr txBox="1"/>
          <p:nvPr/>
        </p:nvSpPr>
        <p:spPr>
          <a:xfrm>
            <a:off x="1831670" y="1830955"/>
            <a:ext cx="5480660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Hvordan opstod stoffet i Universet?</a:t>
            </a:r>
          </a:p>
        </p:txBody>
      </p:sp>
      <p:sp>
        <p:nvSpPr>
          <p:cNvPr id="153" name="Dette sorterer under et af det 21. århundredes store spørgsmål og her er vi ikke på bar bund, men dog langt fra målet."/>
          <p:cNvSpPr txBox="1"/>
          <p:nvPr/>
        </p:nvSpPr>
        <p:spPr>
          <a:xfrm>
            <a:off x="2264189" y="2529506"/>
            <a:ext cx="4615622" cy="8890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Dette sorterer under et af det 21. århundredes store spørgsmål og her er vi ikke på bar bund, men dog langt fra målet.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56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57" name="Stof vs. Antistof"/>
          <p:cNvSpPr txBox="1"/>
          <p:nvPr/>
        </p:nvSpPr>
        <p:spPr>
          <a:xfrm>
            <a:off x="165100" y="87902"/>
            <a:ext cx="88138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Stof vs. Antistof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511" y="1632781"/>
            <a:ext cx="6875778" cy="5023903"/>
          </a:xfrm>
          <a:prstGeom prst="rect">
            <a:avLst/>
          </a:prstGeom>
        </p:spPr>
      </p:pic>
      <p:sp>
        <p:nvSpPr>
          <p:cNvPr id="159" name="E = mc2"/>
          <p:cNvSpPr txBox="1"/>
          <p:nvPr/>
        </p:nvSpPr>
        <p:spPr>
          <a:xfrm>
            <a:off x="4529537" y="5266047"/>
            <a:ext cx="3242677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 = mc</a:t>
            </a:r>
            <a:r>
              <a:rPr baseline="31999"/>
              <a:t>2</a:t>
            </a:r>
          </a:p>
        </p:txBody>
      </p:sp>
      <p:sp>
        <p:nvSpPr>
          <p:cNvPr id="160" name="Fra energi blev der i starten af Universet skabt lige store mængder stof og antistof, men af en eller anden grund “vandt” stoffet."/>
          <p:cNvSpPr txBox="1"/>
          <p:nvPr/>
        </p:nvSpPr>
        <p:spPr>
          <a:xfrm>
            <a:off x="444697" y="815897"/>
            <a:ext cx="825460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Fra energi blev der i starten af Universet skabt lige store mængder stof og antistof, men af en eller anden grund “vandt” stoffet.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63" name="CompassAndMap_bkg.jpg" descr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64" name="Ingredienser til stof i Universet"/>
          <p:cNvSpPr txBox="1"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66" name="Cosmic Microwave Background as measured by Planck."/>
          <p:cNvSpPr txBox="1"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67" name="Hvad ved vi:…"/>
          <p:cNvSpPr txBox="1"/>
          <p:nvPr/>
        </p:nvSpPr>
        <p:spPr>
          <a:xfrm>
            <a:off x="510599" y="1110773"/>
            <a:ext cx="8122802" cy="45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