
<file path=[Content_Types].xml><?xml version="1.0" encoding="utf-8"?>
<Types xmlns="http://schemas.openxmlformats.org/package/2006/content-types">
  <Default Extension="png" ContentType="image/png"/>
  <Default Extension="webm" ContentType="video/webm"/>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402" r:id="rId2"/>
    <p:sldId id="432" r:id="rId3"/>
    <p:sldId id="322" r:id="rId4"/>
    <p:sldId id="323" r:id="rId5"/>
    <p:sldId id="334" r:id="rId6"/>
    <p:sldId id="433" r:id="rId7"/>
    <p:sldId id="320" r:id="rId8"/>
    <p:sldId id="325" r:id="rId9"/>
    <p:sldId id="345" r:id="rId10"/>
    <p:sldId id="327" r:id="rId11"/>
    <p:sldId id="335" r:id="rId12"/>
    <p:sldId id="336" r:id="rId13"/>
    <p:sldId id="315" r:id="rId14"/>
    <p:sldId id="326" r:id="rId15"/>
    <p:sldId id="409" r:id="rId16"/>
    <p:sldId id="410" r:id="rId17"/>
    <p:sldId id="401" r:id="rId18"/>
    <p:sldId id="443" r:id="rId19"/>
    <p:sldId id="418" r:id="rId20"/>
    <p:sldId id="420" r:id="rId21"/>
    <p:sldId id="403" r:id="rId22"/>
    <p:sldId id="385" r:id="rId23"/>
    <p:sldId id="346" r:id="rId24"/>
    <p:sldId id="415" r:id="rId25"/>
    <p:sldId id="348" r:id="rId26"/>
    <p:sldId id="349" r:id="rId27"/>
    <p:sldId id="404" r:id="rId28"/>
    <p:sldId id="416" r:id="rId29"/>
    <p:sldId id="417" r:id="rId30"/>
    <p:sldId id="412" r:id="rId31"/>
    <p:sldId id="368" r:id="rId32"/>
    <p:sldId id="329" r:id="rId33"/>
    <p:sldId id="391" r:id="rId34"/>
    <p:sldId id="392" r:id="rId35"/>
    <p:sldId id="422" r:id="rId36"/>
    <p:sldId id="421" r:id="rId37"/>
    <p:sldId id="434" r:id="rId38"/>
    <p:sldId id="330" r:id="rId39"/>
    <p:sldId id="369" r:id="rId40"/>
    <p:sldId id="373" r:id="rId41"/>
    <p:sldId id="423" r:id="rId42"/>
    <p:sldId id="424" r:id="rId43"/>
    <p:sldId id="425" r:id="rId44"/>
    <p:sldId id="435" r:id="rId45"/>
    <p:sldId id="427" r:id="rId46"/>
    <p:sldId id="428" r:id="rId47"/>
    <p:sldId id="429" r:id="rId48"/>
    <p:sldId id="430" r:id="rId49"/>
    <p:sldId id="436" r:id="rId50"/>
    <p:sldId id="426" r:id="rId51"/>
  </p:sldIdLst>
  <p:sldSz cx="9144000" cy="6858000" type="screen4x3"/>
  <p:notesSz cx="6858000" cy="9144000"/>
  <p:defaultTextStyle>
    <a:defPPr>
      <a:defRPr lang="da-DK"/>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09B7"/>
    <a:srgbClr val="FF3300"/>
    <a:srgbClr val="780581"/>
    <a:srgbClr val="440244"/>
    <a:srgbClr val="660066"/>
    <a:srgbClr val="FFFF00"/>
    <a:srgbClr val="0B930B"/>
    <a:srgbClr val="8137BF"/>
    <a:srgbClr val="63D2F9"/>
    <a:srgbClr val="12DE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6" autoAdjust="0"/>
    <p:restoredTop sz="89643" autoAdjust="0"/>
  </p:normalViewPr>
  <p:slideViewPr>
    <p:cSldViewPr>
      <p:cViewPr varScale="1">
        <p:scale>
          <a:sx n="81" d="100"/>
          <a:sy n="81" d="100"/>
        </p:scale>
        <p:origin x="1464" y="96"/>
      </p:cViewPr>
      <p:guideLst>
        <p:guide orient="horz" pos="2160"/>
        <p:guide pos="2880"/>
      </p:guideLst>
    </p:cSldViewPr>
  </p:slideViewPr>
  <p:notesTextViewPr>
    <p:cViewPr>
      <p:scale>
        <a:sx n="1" d="1"/>
        <a:sy n="1" d="1"/>
      </p:scale>
      <p:origin x="0" y="0"/>
    </p:cViewPr>
  </p:notesTextViewPr>
  <p:sorterViewPr>
    <p:cViewPr>
      <p:scale>
        <a:sx n="100" d="100"/>
        <a:sy n="100" d="100"/>
      </p:scale>
      <p:origin x="0" y="235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defRPr>
            </a:lvl1pPr>
          </a:lstStyle>
          <a:p>
            <a:pPr>
              <a:defRPr/>
            </a:pPr>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28422829-A843-46CA-A23C-BF8357922B27}" type="datetimeFigureOut">
              <a:rPr lang="da-DK"/>
              <a:pPr>
                <a:defRPr/>
              </a:pPr>
              <a:t>23-01-2020</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a-DK" noProof="0" smtClean="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noProof="0" smtClean="0"/>
              <a:t>Klik for at redigere i master</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defRPr>
            </a:lvl1pPr>
          </a:lstStyle>
          <a:p>
            <a:pPr>
              <a:defRPr/>
            </a:pPr>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F36828E9-C40A-4FC8-9407-55E174B86B50}" type="slidenum">
              <a:rPr lang="da-DK"/>
              <a:pPr>
                <a:defRPr/>
              </a:pPr>
              <a:t>‹#›</a:t>
            </a:fld>
            <a:endParaRPr lang="da-DK"/>
          </a:p>
        </p:txBody>
      </p:sp>
    </p:spTree>
    <p:extLst>
      <p:ext uri="{BB962C8B-B14F-4D97-AF65-F5344CB8AC3E}">
        <p14:creationId xmlns:p14="http://schemas.microsoft.com/office/powerpoint/2010/main" val="39231009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CC1ED5EE-EACF-4CA8-A0C3-2A8F96CF1999}" type="slidenum">
              <a:rPr lang="en-US" sz="1200"/>
              <a:pPr algn="r" eaLnBrk="1" hangingPunct="1"/>
              <a:t>1</a:t>
            </a:fld>
            <a:endParaRPr lang="en-US" sz="120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dirty="0" smtClean="0">
              <a:latin typeface="Arial" pitchFamily="34" charset="0"/>
            </a:endParaRPr>
          </a:p>
        </p:txBody>
      </p:sp>
    </p:spTree>
    <p:extLst>
      <p:ext uri="{BB962C8B-B14F-4D97-AF65-F5344CB8AC3E}">
        <p14:creationId xmlns:p14="http://schemas.microsoft.com/office/powerpoint/2010/main" val="3296993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09D7575-B5D9-47AC-9D44-EE20D56F96E4}" type="slidenum">
              <a:rPr lang="en-US"/>
              <a:pPr/>
              <a:t>11</a:t>
            </a:fld>
            <a:endParaRPr lang="en-US"/>
          </a:p>
        </p:txBody>
      </p:sp>
      <p:sp>
        <p:nvSpPr>
          <p:cNvPr id="3921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r" eaLnBrk="1" hangingPunct="1"/>
            <a:fld id="{F6B09E7F-6E11-43F1-864B-7C69D912A290}" type="slidenum">
              <a:rPr lang="en-US" sz="1200" b="0">
                <a:latin typeface="Arial" pitchFamily="34" charset="0"/>
              </a:rPr>
              <a:pPr algn="r" eaLnBrk="1" hangingPunct="1"/>
              <a:t>11</a:t>
            </a:fld>
            <a:endParaRPr lang="en-US" sz="1200" b="0">
              <a:latin typeface="Arial" pitchFamily="34" charset="0"/>
            </a:endParaRPr>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7B86C-AEE0-4B4C-B3FA-C9921CCC7C15}" type="slidenum">
              <a:rPr lang="en-US"/>
              <a:pPr/>
              <a:t>12</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Se også http://astrodave.name/</a:t>
            </a:r>
            <a:endParaRPr lang="da-DK" dirty="0"/>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13</a:t>
            </a:fld>
            <a:endParaRPr lang="da-DK"/>
          </a:p>
        </p:txBody>
      </p:sp>
    </p:spTree>
    <p:extLst>
      <p:ext uri="{BB962C8B-B14F-4D97-AF65-F5344CB8AC3E}">
        <p14:creationId xmlns:p14="http://schemas.microsoft.com/office/powerpoint/2010/main" val="2496974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mtClean="0"/>
              <a:t>https://en.wikipedia.org/wiki/Doppler_spectroscopy</a:t>
            </a:r>
            <a:endParaRPr lang="da-DK"/>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17</a:t>
            </a:fld>
            <a:endParaRPr lang="da-DK"/>
          </a:p>
        </p:txBody>
      </p:sp>
    </p:spTree>
    <p:extLst>
      <p:ext uri="{BB962C8B-B14F-4D97-AF65-F5344CB8AC3E}">
        <p14:creationId xmlns:p14="http://schemas.microsoft.com/office/powerpoint/2010/main" val="3120643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http://www.astronomy.com/-/media/Images/ScreenShot20180531at11.00.06AMcopy2.jpg?mw=600</a:t>
            </a:r>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smtClean="0"/>
              <a:t>https://www.nrao.edu/pr/2008/things/index-p.shtml</a:t>
            </a:r>
          </a:p>
          <a:p>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18</a:t>
            </a:fld>
            <a:endParaRPr lang="da-DK"/>
          </a:p>
        </p:txBody>
      </p:sp>
    </p:spTree>
    <p:extLst>
      <p:ext uri="{BB962C8B-B14F-4D97-AF65-F5344CB8AC3E}">
        <p14:creationId xmlns:p14="http://schemas.microsoft.com/office/powerpoint/2010/main" val="2539375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Fraunhofer</a:t>
            </a:r>
            <a:r>
              <a:rPr lang="en-US" dirty="0" smtClean="0"/>
              <a:t> H and K letters are also still used for the calcium-II doublet in the violet part of the spectrum, important in astronomical spectroscopy. </a:t>
            </a:r>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19</a:t>
            </a:fld>
            <a:endParaRPr lang="da-DK"/>
          </a:p>
        </p:txBody>
      </p:sp>
    </p:spTree>
    <p:extLst>
      <p:ext uri="{BB962C8B-B14F-4D97-AF65-F5344CB8AC3E}">
        <p14:creationId xmlns:p14="http://schemas.microsoft.com/office/powerpoint/2010/main" val="1526234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692A5BBE-D9EF-4227-847D-ED2523DA44ED}" type="slidenum">
              <a:rPr lang="en-US" sz="1200"/>
              <a:pPr algn="r" eaLnBrk="1" hangingPunct="1"/>
              <a:t>21</a:t>
            </a:fld>
            <a:endParaRPr lang="en-US" sz="120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extLst>
      <p:ext uri="{BB962C8B-B14F-4D97-AF65-F5344CB8AC3E}">
        <p14:creationId xmlns:p14="http://schemas.microsoft.com/office/powerpoint/2010/main" val="2263629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22</a:t>
            </a:fld>
            <a:endParaRPr lang="da-DK"/>
          </a:p>
        </p:txBody>
      </p:sp>
    </p:spTree>
    <p:extLst>
      <p:ext uri="{BB962C8B-B14F-4D97-AF65-F5344CB8AC3E}">
        <p14:creationId xmlns:p14="http://schemas.microsoft.com/office/powerpoint/2010/main" val="137602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23</a:t>
            </a:fld>
            <a:endParaRPr lang="da-DK"/>
          </a:p>
        </p:txBody>
      </p:sp>
    </p:spTree>
    <p:extLst>
      <p:ext uri="{BB962C8B-B14F-4D97-AF65-F5344CB8AC3E}">
        <p14:creationId xmlns:p14="http://schemas.microsoft.com/office/powerpoint/2010/main" val="13725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CC1ED5EE-EACF-4CA8-A0C3-2A8F96CF1999}" type="slidenum">
              <a:rPr lang="en-US" sz="1200"/>
              <a:pPr algn="r" eaLnBrk="1" hangingPunct="1"/>
              <a:t>2</a:t>
            </a:fld>
            <a:endParaRPr lang="en-US" sz="120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dirty="0" smtClean="0">
              <a:latin typeface="Arial" pitchFamily="34" charset="0"/>
            </a:endParaRPr>
          </a:p>
        </p:txBody>
      </p:sp>
    </p:spTree>
    <p:extLst>
      <p:ext uri="{BB962C8B-B14F-4D97-AF65-F5344CB8AC3E}">
        <p14:creationId xmlns:p14="http://schemas.microsoft.com/office/powerpoint/2010/main" val="3883838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24</a:t>
            </a:fld>
            <a:endParaRPr lang="da-DK"/>
          </a:p>
        </p:txBody>
      </p:sp>
    </p:spTree>
    <p:extLst>
      <p:ext uri="{BB962C8B-B14F-4D97-AF65-F5344CB8AC3E}">
        <p14:creationId xmlns:p14="http://schemas.microsoft.com/office/powerpoint/2010/main" val="2757762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25</a:t>
            </a:fld>
            <a:endParaRPr lang="da-DK"/>
          </a:p>
        </p:txBody>
      </p:sp>
    </p:spTree>
    <p:extLst>
      <p:ext uri="{BB962C8B-B14F-4D97-AF65-F5344CB8AC3E}">
        <p14:creationId xmlns:p14="http://schemas.microsoft.com/office/powerpoint/2010/main" val="3099879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26</a:t>
            </a:fld>
            <a:endParaRPr lang="da-DK"/>
          </a:p>
        </p:txBody>
      </p:sp>
    </p:spTree>
    <p:extLst>
      <p:ext uri="{BB962C8B-B14F-4D97-AF65-F5344CB8AC3E}">
        <p14:creationId xmlns:p14="http://schemas.microsoft.com/office/powerpoint/2010/main" val="3099879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https://gfycat.com/snappyoffbeatgraywolf</a:t>
            </a:r>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27</a:t>
            </a:fld>
            <a:endParaRPr lang="da-DK"/>
          </a:p>
        </p:txBody>
      </p:sp>
    </p:spTree>
    <p:extLst>
      <p:ext uri="{BB962C8B-B14F-4D97-AF65-F5344CB8AC3E}">
        <p14:creationId xmlns:p14="http://schemas.microsoft.com/office/powerpoint/2010/main" val="3262049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F36828E9-C40A-4FC8-9407-55E174B86B50}" type="slidenum">
              <a:rPr lang="da-DK" smtClean="0"/>
              <a:pPr>
                <a:defRPr/>
              </a:pPr>
              <a:t>31</a:t>
            </a:fld>
            <a:endParaRPr lang="da-DK"/>
          </a:p>
        </p:txBody>
      </p:sp>
    </p:spTree>
    <p:extLst>
      <p:ext uri="{BB962C8B-B14F-4D97-AF65-F5344CB8AC3E}">
        <p14:creationId xmlns:p14="http://schemas.microsoft.com/office/powerpoint/2010/main" val="1045248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341C3C99-22E8-46F6-86D9-F40F6061ED59}" type="slidenum">
              <a:rPr lang="en-US" sz="1200"/>
              <a:pPr algn="r" eaLnBrk="1" hangingPunct="1"/>
              <a:t>32</a:t>
            </a:fld>
            <a:endParaRPr lang="en-US" sz="120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dirty="0" smtClean="0">
                <a:latin typeface="Arial" pitchFamily="34" charset="0"/>
              </a:rPr>
              <a:t>http://coolcosmos.ipac.caltech.edu/cosmic_classroom/classroom_activities/herschel_experiment2.html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341C3C99-22E8-46F6-86D9-F40F6061ED59}" type="slidenum">
              <a:rPr lang="en-US" sz="1200"/>
              <a:pPr algn="r" eaLnBrk="1" hangingPunct="1"/>
              <a:t>33</a:t>
            </a:fld>
            <a:endParaRPr lang="en-US" sz="120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dirty="0" smtClean="0">
                <a:latin typeface="Arial" pitchFamily="34" charset="0"/>
              </a:rPr>
              <a:t>https://www.jstor.org/stable/pdf/107057.pdf</a:t>
            </a:r>
          </a:p>
        </p:txBody>
      </p:sp>
    </p:spTree>
    <p:extLst>
      <p:ext uri="{BB962C8B-B14F-4D97-AF65-F5344CB8AC3E}">
        <p14:creationId xmlns:p14="http://schemas.microsoft.com/office/powerpoint/2010/main" val="3278878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341C3C99-22E8-46F6-86D9-F40F6061ED59}" type="slidenum">
              <a:rPr lang="en-US" sz="1200"/>
              <a:pPr algn="r" eaLnBrk="1" hangingPunct="1"/>
              <a:t>34</a:t>
            </a:fld>
            <a:endParaRPr lang="en-US" sz="120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dirty="0" smtClean="0">
                <a:latin typeface="Arial" pitchFamily="34" charset="0"/>
              </a:rPr>
              <a:t>http://coolcosmos.ipac.caltech.edu/cosmic_classroom/classroom_activities/ritter_example.html</a:t>
            </a:r>
          </a:p>
        </p:txBody>
      </p:sp>
    </p:spTree>
    <p:extLst>
      <p:ext uri="{BB962C8B-B14F-4D97-AF65-F5344CB8AC3E}">
        <p14:creationId xmlns:p14="http://schemas.microsoft.com/office/powerpoint/2010/main" val="4174641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341C3C99-22E8-46F6-86D9-F40F6061ED59}" type="slidenum">
              <a:rPr lang="en-US" sz="1200"/>
              <a:pPr algn="r" eaLnBrk="1" hangingPunct="1"/>
              <a:t>35</a:t>
            </a:fld>
            <a:endParaRPr lang="en-US" sz="120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extLst>
      <p:ext uri="{BB962C8B-B14F-4D97-AF65-F5344CB8AC3E}">
        <p14:creationId xmlns:p14="http://schemas.microsoft.com/office/powerpoint/2010/main" val="1813063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E2972377-E355-45B5-84B2-E94508626B68}" type="slidenum">
              <a:rPr lang="en-US" sz="1200"/>
              <a:pPr algn="r" eaLnBrk="1" hangingPunct="1"/>
              <a:t>3</a:t>
            </a:fld>
            <a:endParaRPr lang="en-US" sz="120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97B62546-45BA-46A6-9442-6D27120612B6}" type="slidenum">
              <a:rPr lang="en-US" sz="1200" smtClean="0"/>
              <a:pPr algn="r" eaLnBrk="1" hangingPunct="1"/>
              <a:t>39</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B56E3EB1-03A8-4CFB-9E6C-2C66D4E9143F}" type="slidenum">
              <a:rPr lang="en-US" sz="1200"/>
              <a:pPr algn="r" eaLnBrk="1" hangingPunct="1"/>
              <a:t>40</a:t>
            </a:fld>
            <a:endParaRPr lang="en-US" sz="1200"/>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https://image1.slideserve.com/3521743/slide34-n.jpg</a:t>
            </a:r>
          </a:p>
          <a:p>
            <a:r>
              <a:rPr lang="da-DK" dirty="0" smtClean="0"/>
              <a:t>C14 koncentration: Et enkelt </a:t>
            </a:r>
            <a:r>
              <a:rPr lang="da-DK" i="1" dirty="0" smtClean="0"/>
              <a:t>sandkorn</a:t>
            </a:r>
            <a:r>
              <a:rPr lang="da-DK" dirty="0" smtClean="0"/>
              <a:t> gemt i et vognlæs på </a:t>
            </a:r>
            <a:r>
              <a:rPr lang="da-DK" i="1" dirty="0" smtClean="0"/>
              <a:t>50</a:t>
            </a:r>
            <a:r>
              <a:rPr lang="da-DK" dirty="0" smtClean="0"/>
              <a:t> tons </a:t>
            </a:r>
            <a:r>
              <a:rPr lang="da-DK" i="1" dirty="0" smtClean="0"/>
              <a:t>sand</a:t>
            </a:r>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46</a:t>
            </a:fld>
            <a:endParaRPr lang="da-DK"/>
          </a:p>
        </p:txBody>
      </p:sp>
    </p:spTree>
    <p:extLst>
      <p:ext uri="{BB962C8B-B14F-4D97-AF65-F5344CB8AC3E}">
        <p14:creationId xmlns:p14="http://schemas.microsoft.com/office/powerpoint/2010/main" val="2693746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47</a:t>
            </a:fld>
            <a:endParaRPr lang="da-DK"/>
          </a:p>
        </p:txBody>
      </p:sp>
    </p:spTree>
    <p:extLst>
      <p:ext uri="{BB962C8B-B14F-4D97-AF65-F5344CB8AC3E}">
        <p14:creationId xmlns:p14="http://schemas.microsoft.com/office/powerpoint/2010/main" val="200341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48</a:t>
            </a:fld>
            <a:endParaRPr lang="da-DK"/>
          </a:p>
        </p:txBody>
      </p:sp>
    </p:spTree>
    <p:extLst>
      <p:ext uri="{BB962C8B-B14F-4D97-AF65-F5344CB8AC3E}">
        <p14:creationId xmlns:p14="http://schemas.microsoft.com/office/powerpoint/2010/main" val="914610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F36828E9-C40A-4FC8-9407-55E174B86B50}" type="slidenum">
              <a:rPr lang="da-DK" smtClean="0"/>
              <a:pPr>
                <a:defRPr/>
              </a:pPr>
              <a:t>50</a:t>
            </a:fld>
            <a:endParaRPr lang="da-DK"/>
          </a:p>
        </p:txBody>
      </p:sp>
    </p:spTree>
    <p:extLst>
      <p:ext uri="{BB962C8B-B14F-4D97-AF65-F5344CB8AC3E}">
        <p14:creationId xmlns:p14="http://schemas.microsoft.com/office/powerpoint/2010/main" val="254925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CC1ED5EE-EACF-4CA8-A0C3-2A8F96CF1999}" type="slidenum">
              <a:rPr lang="en-US" sz="1200"/>
              <a:pPr algn="r" eaLnBrk="1" hangingPunct="1"/>
              <a:t>4</a:t>
            </a:fld>
            <a:endParaRPr lang="en-US" sz="120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F55E5CA-309A-408F-862C-5615B66E6B38}" type="slidenum">
              <a:rPr lang="en-US"/>
              <a:pPr/>
              <a:t>5</a:t>
            </a:fld>
            <a:endParaRPr lang="en-US"/>
          </a:p>
        </p:txBody>
      </p:sp>
      <p:sp>
        <p:nvSpPr>
          <p:cNvPr id="3901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r" eaLnBrk="1" hangingPunct="1"/>
            <a:fld id="{0CE0FA86-5E38-4CCE-A98A-0FF40DACC185}" type="slidenum">
              <a:rPr lang="en-US" sz="1200" b="0">
                <a:latin typeface="Arial" pitchFamily="34" charset="0"/>
              </a:rPr>
              <a:pPr algn="r" eaLnBrk="1" hangingPunct="1"/>
              <a:t>5</a:t>
            </a:fld>
            <a:endParaRPr lang="en-US" sz="1200" b="0">
              <a:latin typeface="Arial" pitchFamily="34" charset="0"/>
            </a:endParaRPr>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p:txBody>
          <a:bodyPr/>
          <a:lstStyle/>
          <a:p>
            <a:r>
              <a:rPr lang="en-US" dirty="0" smtClean="0"/>
              <a:t>De </a:t>
            </a:r>
            <a:r>
              <a:rPr lang="en-US" dirty="0" err="1" smtClean="0"/>
              <a:t>opdagede</a:t>
            </a:r>
            <a:r>
              <a:rPr lang="en-US" dirty="0" smtClean="0"/>
              <a:t> </a:t>
            </a:r>
            <a:r>
              <a:rPr lang="en-US" dirty="0" err="1" smtClean="0"/>
              <a:t>alkalimetallerne</a:t>
            </a:r>
            <a:r>
              <a:rPr lang="en-US" dirty="0" smtClean="0"/>
              <a:t> </a:t>
            </a:r>
            <a:r>
              <a:rPr lang="da-DK" dirty="0" smtClean="0"/>
              <a:t>cæsium og rubidium</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0E3AD9-9398-4635-B8AE-66FC3139AF8A}" type="slidenum">
              <a:rPr lang="en-US"/>
              <a:pPr/>
              <a:t>7</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38B0A6A5-5596-43A2-AF2E-4F9D3A361D8A}" type="slidenum">
              <a:rPr lang="en-US" sz="1200"/>
              <a:pPr algn="r" eaLnBrk="1" hangingPunct="1"/>
              <a:t>8</a:t>
            </a:fld>
            <a:endParaRPr lang="en-US" sz="120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EC2FB7-A1A5-4FBD-9959-997C7B761453}" type="slidenum">
              <a:rPr lang="en-US"/>
              <a:pPr/>
              <a:t>9</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da-D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defRPr sz="2800">
                <a:solidFill>
                  <a:schemeClr val="tx1"/>
                </a:solidFill>
                <a:latin typeface="Arial" pitchFamily="34" charset="0"/>
              </a:defRPr>
            </a:lvl1pPr>
            <a:lvl2pPr marL="742950" indent="-285750" algn="ctr" eaLnBrk="0" hangingPunct="0">
              <a:defRPr sz="2800">
                <a:solidFill>
                  <a:schemeClr val="tx1"/>
                </a:solidFill>
                <a:latin typeface="Arial" pitchFamily="34" charset="0"/>
              </a:defRPr>
            </a:lvl2pPr>
            <a:lvl3pPr marL="1143000" indent="-228600" algn="ctr" eaLnBrk="0" hangingPunct="0">
              <a:defRPr sz="2800">
                <a:solidFill>
                  <a:schemeClr val="tx1"/>
                </a:solidFill>
                <a:latin typeface="Arial" pitchFamily="34" charset="0"/>
              </a:defRPr>
            </a:lvl3pPr>
            <a:lvl4pPr marL="1600200" indent="-228600" algn="ctr" eaLnBrk="0" hangingPunct="0">
              <a:defRPr sz="2800">
                <a:solidFill>
                  <a:schemeClr val="tx1"/>
                </a:solidFill>
                <a:latin typeface="Arial" pitchFamily="34" charset="0"/>
              </a:defRPr>
            </a:lvl4pPr>
            <a:lvl5pPr marL="2057400" indent="-228600" algn="ctr"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r" eaLnBrk="1" hangingPunct="1"/>
            <a:fld id="{692A5BBE-D9EF-4227-847D-ED2523DA44ED}" type="slidenum">
              <a:rPr lang="en-US" sz="1200"/>
              <a:pPr algn="r" eaLnBrk="1" hangingPunct="1"/>
              <a:t>10</a:t>
            </a:fld>
            <a:endParaRPr lang="en-US" sz="120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lvl1pPr>
              <a:defRPr/>
            </a:lvl1pPr>
          </a:lstStyle>
          <a:p>
            <a:pPr>
              <a:defRPr/>
            </a:pPr>
            <a:fld id="{6D0F6C48-E56F-43FE-896D-66FB005956DC}" type="datetimeFigureOut">
              <a:rPr lang="da-DK"/>
              <a:pPr>
                <a:defRPr/>
              </a:pPr>
              <a:t>23-01-2020</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43B8898F-C1E9-4569-A1B5-60D9903FC193}" type="slidenum">
              <a:rPr lang="da-DK"/>
              <a:pPr>
                <a:defRPr/>
              </a:pPr>
              <a:t>‹#›</a:t>
            </a:fld>
            <a:endParaRPr lang="da-DK"/>
          </a:p>
        </p:txBody>
      </p:sp>
    </p:spTree>
    <p:extLst>
      <p:ext uri="{BB962C8B-B14F-4D97-AF65-F5344CB8AC3E}">
        <p14:creationId xmlns:p14="http://schemas.microsoft.com/office/powerpoint/2010/main" val="3173381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C1D48220-0F32-4A3B-9EEA-96B1CEFC66D5}" type="datetimeFigureOut">
              <a:rPr lang="da-DK"/>
              <a:pPr>
                <a:defRPr/>
              </a:pPr>
              <a:t>23-01-2020</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DB6B1771-DBF3-4F68-8595-DC57A91DBF40}" type="slidenum">
              <a:rPr lang="da-DK"/>
              <a:pPr>
                <a:defRPr/>
              </a:pPr>
              <a:t>‹#›</a:t>
            </a:fld>
            <a:endParaRPr lang="da-DK"/>
          </a:p>
        </p:txBody>
      </p:sp>
    </p:spTree>
    <p:extLst>
      <p:ext uri="{BB962C8B-B14F-4D97-AF65-F5344CB8AC3E}">
        <p14:creationId xmlns:p14="http://schemas.microsoft.com/office/powerpoint/2010/main" val="3161798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685FADCD-4D41-487D-AB9A-A386E9893533}" type="datetimeFigureOut">
              <a:rPr lang="da-DK"/>
              <a:pPr>
                <a:defRPr/>
              </a:pPr>
              <a:t>23-01-2020</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D567C7D5-F2CF-48D5-B372-0CBE4766CF57}" type="slidenum">
              <a:rPr lang="da-DK"/>
              <a:pPr>
                <a:defRPr/>
              </a:pPr>
              <a:t>‹#›</a:t>
            </a:fld>
            <a:endParaRPr lang="da-DK"/>
          </a:p>
        </p:txBody>
      </p:sp>
    </p:spTree>
    <p:extLst>
      <p:ext uri="{BB962C8B-B14F-4D97-AF65-F5344CB8AC3E}">
        <p14:creationId xmlns:p14="http://schemas.microsoft.com/office/powerpoint/2010/main" val="48662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EB710014-1100-4CCA-AC3C-9552E586090B}" type="datetimeFigureOut">
              <a:rPr lang="da-DK"/>
              <a:pPr>
                <a:defRPr/>
              </a:pPr>
              <a:t>23-01-2020</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FA972D47-F831-4296-8E26-E3CEFD661136}" type="slidenum">
              <a:rPr lang="da-DK"/>
              <a:pPr>
                <a:defRPr/>
              </a:pPr>
              <a:t>‹#›</a:t>
            </a:fld>
            <a:endParaRPr lang="da-DK"/>
          </a:p>
        </p:txBody>
      </p:sp>
    </p:spTree>
    <p:extLst>
      <p:ext uri="{BB962C8B-B14F-4D97-AF65-F5344CB8AC3E}">
        <p14:creationId xmlns:p14="http://schemas.microsoft.com/office/powerpoint/2010/main" val="237506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lvl1pPr>
              <a:defRPr/>
            </a:lvl1pPr>
          </a:lstStyle>
          <a:p>
            <a:pPr>
              <a:defRPr/>
            </a:pPr>
            <a:fld id="{8B921B96-0635-4C19-99DB-022C1C6F10AB}" type="datetimeFigureOut">
              <a:rPr lang="da-DK"/>
              <a:pPr>
                <a:defRPr/>
              </a:pPr>
              <a:t>23-01-2020</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7C3F5F65-371E-480A-80E3-DF00188EA3AE}" type="slidenum">
              <a:rPr lang="da-DK"/>
              <a:pPr>
                <a:defRPr/>
              </a:pPr>
              <a:t>‹#›</a:t>
            </a:fld>
            <a:endParaRPr lang="da-DK"/>
          </a:p>
        </p:txBody>
      </p:sp>
    </p:spTree>
    <p:extLst>
      <p:ext uri="{BB962C8B-B14F-4D97-AF65-F5344CB8AC3E}">
        <p14:creationId xmlns:p14="http://schemas.microsoft.com/office/powerpoint/2010/main" val="13803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3"/>
          <p:cNvSpPr>
            <a:spLocks noGrp="1"/>
          </p:cNvSpPr>
          <p:nvPr>
            <p:ph type="dt" sz="half" idx="10"/>
          </p:nvPr>
        </p:nvSpPr>
        <p:spPr/>
        <p:txBody>
          <a:bodyPr/>
          <a:lstStyle>
            <a:lvl1pPr>
              <a:defRPr/>
            </a:lvl1pPr>
          </a:lstStyle>
          <a:p>
            <a:pPr>
              <a:defRPr/>
            </a:pPr>
            <a:fld id="{8B26D14A-1C05-42B6-8C26-9AC076FA7BE0}" type="datetimeFigureOut">
              <a:rPr lang="da-DK"/>
              <a:pPr>
                <a:defRPr/>
              </a:pPr>
              <a:t>23-01-2020</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08D8C63C-8C51-4D91-8017-7F0C513CF0AE}" type="slidenum">
              <a:rPr lang="da-DK"/>
              <a:pPr>
                <a:defRPr/>
              </a:pPr>
              <a:t>‹#›</a:t>
            </a:fld>
            <a:endParaRPr lang="da-DK"/>
          </a:p>
        </p:txBody>
      </p:sp>
    </p:spTree>
    <p:extLst>
      <p:ext uri="{BB962C8B-B14F-4D97-AF65-F5344CB8AC3E}">
        <p14:creationId xmlns:p14="http://schemas.microsoft.com/office/powerpoint/2010/main" val="404077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3"/>
          <p:cNvSpPr>
            <a:spLocks noGrp="1"/>
          </p:cNvSpPr>
          <p:nvPr>
            <p:ph type="dt" sz="half" idx="10"/>
          </p:nvPr>
        </p:nvSpPr>
        <p:spPr/>
        <p:txBody>
          <a:bodyPr/>
          <a:lstStyle>
            <a:lvl1pPr>
              <a:defRPr/>
            </a:lvl1pPr>
          </a:lstStyle>
          <a:p>
            <a:pPr>
              <a:defRPr/>
            </a:pPr>
            <a:fld id="{01229208-F7B8-44EC-B349-72F4EED15B55}" type="datetimeFigureOut">
              <a:rPr lang="da-DK"/>
              <a:pPr>
                <a:defRPr/>
              </a:pPr>
              <a:t>23-01-2020</a:t>
            </a:fld>
            <a:endParaRPr lang="da-DK"/>
          </a:p>
        </p:txBody>
      </p:sp>
      <p:sp>
        <p:nvSpPr>
          <p:cNvPr id="8" name="Pladsholder til sidefod 4"/>
          <p:cNvSpPr>
            <a:spLocks noGrp="1"/>
          </p:cNvSpPr>
          <p:nvPr>
            <p:ph type="ftr" sz="quarter" idx="11"/>
          </p:nvPr>
        </p:nvSpPr>
        <p:spPr/>
        <p:txBody>
          <a:bodyPr/>
          <a:lstStyle>
            <a:lvl1pPr>
              <a:defRPr/>
            </a:lvl1pPr>
          </a:lstStyle>
          <a:p>
            <a:pPr>
              <a:defRPr/>
            </a:pPr>
            <a:endParaRPr lang="da-DK"/>
          </a:p>
        </p:txBody>
      </p:sp>
      <p:sp>
        <p:nvSpPr>
          <p:cNvPr id="9" name="Pladsholder til diasnummer 5"/>
          <p:cNvSpPr>
            <a:spLocks noGrp="1"/>
          </p:cNvSpPr>
          <p:nvPr>
            <p:ph type="sldNum" sz="quarter" idx="12"/>
          </p:nvPr>
        </p:nvSpPr>
        <p:spPr/>
        <p:txBody>
          <a:bodyPr/>
          <a:lstStyle>
            <a:lvl1pPr>
              <a:defRPr/>
            </a:lvl1pPr>
          </a:lstStyle>
          <a:p>
            <a:pPr>
              <a:defRPr/>
            </a:pPr>
            <a:fld id="{349DE456-B027-4844-A2C1-FB4CF2B462DD}" type="slidenum">
              <a:rPr lang="da-DK"/>
              <a:pPr>
                <a:defRPr/>
              </a:pPr>
              <a:t>‹#›</a:t>
            </a:fld>
            <a:endParaRPr lang="da-DK"/>
          </a:p>
        </p:txBody>
      </p:sp>
    </p:spTree>
    <p:extLst>
      <p:ext uri="{BB962C8B-B14F-4D97-AF65-F5344CB8AC3E}">
        <p14:creationId xmlns:p14="http://schemas.microsoft.com/office/powerpoint/2010/main" val="1655195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3"/>
          <p:cNvSpPr>
            <a:spLocks noGrp="1"/>
          </p:cNvSpPr>
          <p:nvPr>
            <p:ph type="dt" sz="half" idx="10"/>
          </p:nvPr>
        </p:nvSpPr>
        <p:spPr/>
        <p:txBody>
          <a:bodyPr/>
          <a:lstStyle>
            <a:lvl1pPr>
              <a:defRPr/>
            </a:lvl1pPr>
          </a:lstStyle>
          <a:p>
            <a:pPr>
              <a:defRPr/>
            </a:pPr>
            <a:fld id="{F6829230-4FDA-4A29-8051-E5DA9804DACC}" type="datetimeFigureOut">
              <a:rPr lang="da-DK"/>
              <a:pPr>
                <a:defRPr/>
              </a:pPr>
              <a:t>23-01-2020</a:t>
            </a:fld>
            <a:endParaRPr lang="da-DK"/>
          </a:p>
        </p:txBody>
      </p:sp>
      <p:sp>
        <p:nvSpPr>
          <p:cNvPr id="4" name="Pladsholder til sidefod 4"/>
          <p:cNvSpPr>
            <a:spLocks noGrp="1"/>
          </p:cNvSpPr>
          <p:nvPr>
            <p:ph type="ftr" sz="quarter" idx="11"/>
          </p:nvPr>
        </p:nvSpPr>
        <p:spPr/>
        <p:txBody>
          <a:bodyPr/>
          <a:lstStyle>
            <a:lvl1pPr>
              <a:defRPr/>
            </a:lvl1pPr>
          </a:lstStyle>
          <a:p>
            <a:pPr>
              <a:defRPr/>
            </a:pPr>
            <a:endParaRPr lang="da-DK"/>
          </a:p>
        </p:txBody>
      </p:sp>
      <p:sp>
        <p:nvSpPr>
          <p:cNvPr id="5" name="Pladsholder til diasnummer 5"/>
          <p:cNvSpPr>
            <a:spLocks noGrp="1"/>
          </p:cNvSpPr>
          <p:nvPr>
            <p:ph type="sldNum" sz="quarter" idx="12"/>
          </p:nvPr>
        </p:nvSpPr>
        <p:spPr/>
        <p:txBody>
          <a:bodyPr/>
          <a:lstStyle>
            <a:lvl1pPr>
              <a:defRPr/>
            </a:lvl1pPr>
          </a:lstStyle>
          <a:p>
            <a:pPr>
              <a:defRPr/>
            </a:pPr>
            <a:fld id="{4B08BA06-3FC2-43AD-A645-0935833C6130}" type="slidenum">
              <a:rPr lang="da-DK"/>
              <a:pPr>
                <a:defRPr/>
              </a:pPr>
              <a:t>‹#›</a:t>
            </a:fld>
            <a:endParaRPr lang="da-DK"/>
          </a:p>
        </p:txBody>
      </p:sp>
    </p:spTree>
    <p:extLst>
      <p:ext uri="{BB962C8B-B14F-4D97-AF65-F5344CB8AC3E}">
        <p14:creationId xmlns:p14="http://schemas.microsoft.com/office/powerpoint/2010/main" val="42752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fld id="{10E8171C-99F3-42C1-860D-DB76B966204F}" type="datetimeFigureOut">
              <a:rPr lang="da-DK"/>
              <a:pPr>
                <a:defRPr/>
              </a:pPr>
              <a:t>23-01-2020</a:t>
            </a:fld>
            <a:endParaRPr lang="da-DK"/>
          </a:p>
        </p:txBody>
      </p:sp>
      <p:sp>
        <p:nvSpPr>
          <p:cNvPr id="3" name="Pladsholder til sidefod 4"/>
          <p:cNvSpPr>
            <a:spLocks noGrp="1"/>
          </p:cNvSpPr>
          <p:nvPr>
            <p:ph type="ftr" sz="quarter" idx="11"/>
          </p:nvPr>
        </p:nvSpPr>
        <p:spPr/>
        <p:txBody>
          <a:bodyPr/>
          <a:lstStyle>
            <a:lvl1pPr>
              <a:defRPr/>
            </a:lvl1pPr>
          </a:lstStyle>
          <a:p>
            <a:pPr>
              <a:defRPr/>
            </a:pPr>
            <a:endParaRPr lang="da-DK"/>
          </a:p>
        </p:txBody>
      </p:sp>
      <p:sp>
        <p:nvSpPr>
          <p:cNvPr id="4" name="Pladsholder til diasnummer 5"/>
          <p:cNvSpPr>
            <a:spLocks noGrp="1"/>
          </p:cNvSpPr>
          <p:nvPr>
            <p:ph type="sldNum" sz="quarter" idx="12"/>
          </p:nvPr>
        </p:nvSpPr>
        <p:spPr/>
        <p:txBody>
          <a:bodyPr/>
          <a:lstStyle>
            <a:lvl1pPr>
              <a:defRPr/>
            </a:lvl1pPr>
          </a:lstStyle>
          <a:p>
            <a:pPr>
              <a:defRPr/>
            </a:pPr>
            <a:fld id="{67CA0FED-C7F6-4956-874A-F6854F8A0E0C}" type="slidenum">
              <a:rPr lang="da-DK"/>
              <a:pPr>
                <a:defRPr/>
              </a:pPr>
              <a:t>‹#›</a:t>
            </a:fld>
            <a:endParaRPr lang="da-DK"/>
          </a:p>
        </p:txBody>
      </p:sp>
    </p:spTree>
    <p:extLst>
      <p:ext uri="{BB962C8B-B14F-4D97-AF65-F5344CB8AC3E}">
        <p14:creationId xmlns:p14="http://schemas.microsoft.com/office/powerpoint/2010/main" val="3126028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3"/>
          <p:cNvSpPr>
            <a:spLocks noGrp="1"/>
          </p:cNvSpPr>
          <p:nvPr>
            <p:ph type="dt" sz="half" idx="10"/>
          </p:nvPr>
        </p:nvSpPr>
        <p:spPr/>
        <p:txBody>
          <a:bodyPr/>
          <a:lstStyle>
            <a:lvl1pPr>
              <a:defRPr/>
            </a:lvl1pPr>
          </a:lstStyle>
          <a:p>
            <a:pPr>
              <a:defRPr/>
            </a:pPr>
            <a:fld id="{EC49217E-3990-427E-984C-3FC6308FC2B2}" type="datetimeFigureOut">
              <a:rPr lang="da-DK"/>
              <a:pPr>
                <a:defRPr/>
              </a:pPr>
              <a:t>23-01-2020</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89F6E84A-F9FA-45A2-9C32-77FD8ED30531}" type="slidenum">
              <a:rPr lang="da-DK"/>
              <a:pPr>
                <a:defRPr/>
              </a:pPr>
              <a:t>‹#›</a:t>
            </a:fld>
            <a:endParaRPr lang="da-DK"/>
          </a:p>
        </p:txBody>
      </p:sp>
    </p:spTree>
    <p:extLst>
      <p:ext uri="{BB962C8B-B14F-4D97-AF65-F5344CB8AC3E}">
        <p14:creationId xmlns:p14="http://schemas.microsoft.com/office/powerpoint/2010/main" val="2365538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3"/>
          <p:cNvSpPr>
            <a:spLocks noGrp="1"/>
          </p:cNvSpPr>
          <p:nvPr>
            <p:ph type="dt" sz="half" idx="10"/>
          </p:nvPr>
        </p:nvSpPr>
        <p:spPr/>
        <p:txBody>
          <a:bodyPr/>
          <a:lstStyle>
            <a:lvl1pPr>
              <a:defRPr/>
            </a:lvl1pPr>
          </a:lstStyle>
          <a:p>
            <a:pPr>
              <a:defRPr/>
            </a:pPr>
            <a:fld id="{43DB1A78-C7E5-4088-8BCE-3EB9A5106C7C}" type="datetimeFigureOut">
              <a:rPr lang="da-DK"/>
              <a:pPr>
                <a:defRPr/>
              </a:pPr>
              <a:t>23-01-2020</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66EADF3F-BF0C-40B4-82EC-A0D94EC601D4}" type="slidenum">
              <a:rPr lang="da-DK"/>
              <a:pPr>
                <a:defRPr/>
              </a:pPr>
              <a:t>‹#›</a:t>
            </a:fld>
            <a:endParaRPr lang="da-DK"/>
          </a:p>
        </p:txBody>
      </p:sp>
    </p:spTree>
    <p:extLst>
      <p:ext uri="{BB962C8B-B14F-4D97-AF65-F5344CB8AC3E}">
        <p14:creationId xmlns:p14="http://schemas.microsoft.com/office/powerpoint/2010/main" val="3923550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smtClean="0"/>
              <a:t>Klik for at redigere i master</a:t>
            </a:r>
          </a:p>
        </p:txBody>
      </p:sp>
      <p:sp>
        <p:nvSpPr>
          <p:cNvPr id="1027" name="Pladsholder til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CB0950C-AAAE-410A-A9BD-459F9135C909}" type="datetimeFigureOut">
              <a:rPr lang="da-DK"/>
              <a:pPr>
                <a:defRPr/>
              </a:pPr>
              <a:t>23-01-2020</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CD233066-DF6D-417C-A230-23EEA70C71CE}" type="slidenum">
              <a:rPr lang="da-DK"/>
              <a:pPr>
                <a:defRPr/>
              </a:pPr>
              <a:t>‹#›</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0.wmf"/><Relationship Id="rId5" Type="http://schemas.openxmlformats.org/officeDocument/2006/relationships/oleObject" Target="../embeddings/oleObject1.bin"/><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jp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11" descr="sun_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Rectangle 3"/>
          <p:cNvSpPr>
            <a:spLocks noGrp="1" noChangeArrowheads="1"/>
          </p:cNvSpPr>
          <p:nvPr>
            <p:ph type="title" idx="4294967295"/>
          </p:nvPr>
        </p:nvSpPr>
        <p:spPr>
          <a:xfrm>
            <a:off x="1475581" y="404664"/>
            <a:ext cx="6192838" cy="1125538"/>
          </a:xfrm>
        </p:spPr>
        <p:txBody>
          <a:bodyPr/>
          <a:lstStyle/>
          <a:p>
            <a:pPr eaLnBrk="1" hangingPunct="1"/>
            <a:r>
              <a:rPr lang="da-DK" b="1" dirty="0" smtClean="0">
                <a:solidFill>
                  <a:srgbClr val="FFFF66"/>
                </a:solidFill>
              </a:rPr>
              <a:t>Spektroskopi </a:t>
            </a:r>
            <a:br>
              <a:rPr lang="da-DK" b="1" dirty="0" smtClean="0">
                <a:solidFill>
                  <a:srgbClr val="FFFF66"/>
                </a:solidFill>
              </a:rPr>
            </a:br>
            <a:r>
              <a:rPr lang="da-DK" b="1" dirty="0" smtClean="0">
                <a:solidFill>
                  <a:srgbClr val="FFFF66"/>
                </a:solidFill>
              </a:rPr>
              <a:t>– et fantastisk værktøj</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6544" l="0" r="100000"/>
                    </a14:imgEffect>
                  </a14:imgLayer>
                </a14:imgProps>
              </a:ext>
            </a:extLst>
          </a:blip>
          <a:stretch>
            <a:fillRect/>
          </a:stretch>
        </p:blipFill>
        <p:spPr>
          <a:xfrm>
            <a:off x="323528" y="1924630"/>
            <a:ext cx="4248472" cy="3073061"/>
          </a:xfrm>
          <a:prstGeom prst="rect">
            <a:avLst/>
          </a:prstGeom>
        </p:spPr>
      </p:pic>
      <p:pic>
        <p:nvPicPr>
          <p:cNvPr id="3" name="Picture 2"/>
          <p:cNvPicPr>
            <a:picLocks noChangeAspect="1"/>
          </p:cNvPicPr>
          <p:nvPr/>
        </p:nvPicPr>
        <p:blipFill>
          <a:blip r:embed="rId6"/>
          <a:stretch>
            <a:fillRect/>
          </a:stretch>
        </p:blipFill>
        <p:spPr>
          <a:xfrm>
            <a:off x="5364088" y="2319337"/>
            <a:ext cx="3429000" cy="2219325"/>
          </a:xfrm>
          <a:prstGeom prst="rect">
            <a:avLst/>
          </a:prstGeom>
        </p:spPr>
      </p:pic>
      <p:sp>
        <p:nvSpPr>
          <p:cNvPr id="8" name="Rectangle 3"/>
          <p:cNvSpPr txBox="1">
            <a:spLocks noChangeArrowheads="1"/>
          </p:cNvSpPr>
          <p:nvPr/>
        </p:nvSpPr>
        <p:spPr bwMode="auto">
          <a:xfrm>
            <a:off x="251520" y="5255790"/>
            <a:ext cx="864096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sz="2800" b="1" dirty="0" smtClean="0">
                <a:solidFill>
                  <a:srgbClr val="FFFF66"/>
                </a:solidFill>
              </a:rPr>
              <a:t>Hans Buhl, Steno Museet, Aarhus Universitet</a:t>
            </a:r>
            <a:r>
              <a:rPr lang="da-DK" sz="2800" dirty="0">
                <a:solidFill>
                  <a:srgbClr val="FFFF66"/>
                </a:solidFill>
              </a:rPr>
              <a:t/>
            </a:r>
            <a:br>
              <a:rPr lang="da-DK" sz="2800" dirty="0">
                <a:solidFill>
                  <a:srgbClr val="FFFF66"/>
                </a:solidFill>
              </a:rPr>
            </a:br>
            <a:endParaRPr lang="da-DK" sz="2400" dirty="0" smtClean="0">
              <a:solidFill>
                <a:srgbClr val="FFFF66"/>
              </a:solidFill>
            </a:endParaRPr>
          </a:p>
        </p:txBody>
      </p:sp>
    </p:spTree>
    <p:extLst>
      <p:ext uri="{BB962C8B-B14F-4D97-AF65-F5344CB8AC3E}">
        <p14:creationId xmlns:p14="http://schemas.microsoft.com/office/powerpoint/2010/main" val="2029490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idx="4294967295"/>
          </p:nvPr>
        </p:nvSpPr>
        <p:spPr/>
        <p:txBody>
          <a:bodyPr/>
          <a:lstStyle/>
          <a:p>
            <a:pPr eaLnBrk="1" hangingPunct="1"/>
            <a:r>
              <a:rPr lang="da-DK" smtClean="0"/>
              <a:t>Astrofysik</a:t>
            </a:r>
          </a:p>
        </p:txBody>
      </p:sp>
      <p:sp>
        <p:nvSpPr>
          <p:cNvPr id="296963" name="Rectangle 3"/>
          <p:cNvSpPr>
            <a:spLocks noGrp="1" noChangeArrowheads="1"/>
          </p:cNvSpPr>
          <p:nvPr>
            <p:ph type="body" idx="4294967295"/>
          </p:nvPr>
        </p:nvSpPr>
        <p:spPr/>
        <p:txBody>
          <a:bodyPr/>
          <a:lstStyle/>
          <a:p>
            <a:pPr eaLnBrk="1" hangingPunct="1"/>
            <a:r>
              <a:rPr lang="da-DK" dirty="0" err="1" smtClean="0"/>
              <a:t>Spektroskopien</a:t>
            </a:r>
            <a:r>
              <a:rPr lang="da-DK" dirty="0" smtClean="0"/>
              <a:t> blev mere end noget andet indgangen til </a:t>
            </a:r>
            <a:r>
              <a:rPr lang="da-DK" dirty="0" smtClean="0">
                <a:solidFill>
                  <a:srgbClr val="0066FF"/>
                </a:solidFill>
              </a:rPr>
              <a:t>astrofysikken</a:t>
            </a:r>
          </a:p>
          <a:p>
            <a:pPr eaLnBrk="1" hangingPunct="1"/>
            <a:r>
              <a:rPr lang="da-DK" dirty="0" smtClean="0"/>
              <a:t>Fra at være punkter på himlen blev stjernerne til fysiske objekter, som kunne studeres.</a:t>
            </a:r>
          </a:p>
          <a:p>
            <a:pPr eaLnBrk="1" hangingPunct="1">
              <a:lnSpc>
                <a:spcPct val="90000"/>
              </a:lnSpc>
            </a:pPr>
            <a:r>
              <a:rPr lang="da-DK" dirty="0" smtClean="0"/>
              <a:t>AL vor viden om himmellegemerne stammer fra analyse af det lys og anden stråling vi modtager fra dem...</a:t>
            </a:r>
          </a:p>
          <a:p>
            <a:pPr eaLnBrk="1" hangingPunct="1">
              <a:lnSpc>
                <a:spcPct val="90000"/>
              </a:lnSpc>
            </a:pPr>
            <a:r>
              <a:rPr lang="da-DK" dirty="0" smtClean="0"/>
              <a:t>...kombineret med forestillingen om at universet er universelt, dvs. at den samme fysik gælder over alt.</a:t>
            </a:r>
          </a:p>
          <a:p>
            <a:pPr eaLnBrk="1" hangingPunct="1"/>
            <a:endParaRPr lang="da-DK" dirty="0" smtClean="0"/>
          </a:p>
        </p:txBody>
      </p:sp>
    </p:spTree>
    <p:extLst>
      <p:ext uri="{BB962C8B-B14F-4D97-AF65-F5344CB8AC3E}">
        <p14:creationId xmlns:p14="http://schemas.microsoft.com/office/powerpoint/2010/main" val="335616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idx="4294967295"/>
          </p:nvPr>
        </p:nvSpPr>
        <p:spPr>
          <a:xfrm>
            <a:off x="685800" y="198438"/>
            <a:ext cx="7772400" cy="1143000"/>
          </a:xfrm>
        </p:spPr>
        <p:txBody>
          <a:bodyPr/>
          <a:lstStyle/>
          <a:p>
            <a:r>
              <a:rPr lang="da-DK" dirty="0" smtClean="0"/>
              <a:t>Spektralgåden</a:t>
            </a:r>
            <a:endParaRPr lang="da-DK" dirty="0"/>
          </a:p>
        </p:txBody>
      </p:sp>
      <p:sp>
        <p:nvSpPr>
          <p:cNvPr id="106499" name="Rectangle 3"/>
          <p:cNvSpPr>
            <a:spLocks noGrp="1" noChangeArrowheads="1"/>
          </p:cNvSpPr>
          <p:nvPr>
            <p:ph type="body" idx="4294967295"/>
          </p:nvPr>
        </p:nvSpPr>
        <p:spPr>
          <a:xfrm>
            <a:off x="205607" y="1674356"/>
            <a:ext cx="5518521" cy="4922996"/>
          </a:xfrm>
        </p:spPr>
        <p:txBody>
          <a:bodyPr/>
          <a:lstStyle/>
          <a:p>
            <a:r>
              <a:rPr lang="da-DK" dirty="0" smtClean="0">
                <a:solidFill>
                  <a:srgbClr val="0000FF"/>
                </a:solidFill>
              </a:rPr>
              <a:t>Men </a:t>
            </a:r>
            <a:r>
              <a:rPr lang="da-DK" dirty="0">
                <a:solidFill>
                  <a:srgbClr val="0000FF"/>
                </a:solidFill>
              </a:rPr>
              <a:t>hvorfor lyser atomerne </a:t>
            </a:r>
            <a:r>
              <a:rPr lang="da-DK" dirty="0" smtClean="0">
                <a:solidFill>
                  <a:srgbClr val="0000FF"/>
                </a:solidFill>
              </a:rPr>
              <a:t>med bestemte </a:t>
            </a:r>
            <a:r>
              <a:rPr lang="da-DK" dirty="0">
                <a:solidFill>
                  <a:srgbClr val="0000FF"/>
                </a:solidFill>
              </a:rPr>
              <a:t>farver</a:t>
            </a:r>
            <a:r>
              <a:rPr lang="da-DK" dirty="0" smtClean="0">
                <a:solidFill>
                  <a:srgbClr val="0000FF"/>
                </a:solidFill>
              </a:rPr>
              <a:t>?</a:t>
            </a:r>
          </a:p>
          <a:p>
            <a:r>
              <a:rPr lang="da-DK" dirty="0" smtClean="0"/>
              <a:t>I slutningen af 1880’erne fandt man en simpel matematisk relation mellem bølgelængderne i brints spektrum</a:t>
            </a:r>
          </a:p>
          <a:p>
            <a:r>
              <a:rPr lang="da-DK" dirty="0" smtClean="0">
                <a:solidFill>
                  <a:srgbClr val="FF0000"/>
                </a:solidFill>
              </a:rPr>
              <a:t>Men man forstod ikke årsagen</a:t>
            </a:r>
          </a:p>
          <a:p>
            <a:endParaRPr lang="da-DK" dirty="0">
              <a:solidFill>
                <a:srgbClr val="0000FF"/>
              </a:solidFill>
            </a:endParaRPr>
          </a:p>
          <a:p>
            <a:endParaRPr lang="da-DK" dirty="0" smtClean="0">
              <a:solidFill>
                <a:srgbClr val="0000FF"/>
              </a:solidFill>
            </a:endParaRPr>
          </a:p>
          <a:p>
            <a:endParaRPr lang="da-DK" dirty="0">
              <a:solidFill>
                <a:srgbClr val="0000FF"/>
              </a:solidFill>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005" y="4121958"/>
            <a:ext cx="32480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108" y="1844824"/>
            <a:ext cx="3215659" cy="149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boks 1"/>
          <p:cNvSpPr txBox="1"/>
          <p:nvPr/>
        </p:nvSpPr>
        <p:spPr>
          <a:xfrm>
            <a:off x="6625626" y="3419708"/>
            <a:ext cx="1612621" cy="369332"/>
          </a:xfrm>
          <a:prstGeom prst="rect">
            <a:avLst/>
          </a:prstGeom>
          <a:noFill/>
        </p:spPr>
        <p:txBody>
          <a:bodyPr wrap="none" rtlCol="0">
            <a:spAutoFit/>
          </a:bodyPr>
          <a:lstStyle/>
          <a:p>
            <a:r>
              <a:rPr lang="da-DK" dirty="0" smtClean="0"/>
              <a:t>Brint/hydrogen</a:t>
            </a:r>
            <a:endParaRPr lang="da-DK" dirty="0"/>
          </a:p>
        </p:txBody>
      </p:sp>
    </p:spTree>
    <p:extLst>
      <p:ext uri="{BB962C8B-B14F-4D97-AF65-F5344CB8AC3E}">
        <p14:creationId xmlns:p14="http://schemas.microsoft.com/office/powerpoint/2010/main" val="389922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6626"/>
                                        </p:tgtEl>
                                        <p:attrNameLst>
                                          <p:attrName>style.visibility</p:attrName>
                                        </p:attrNameLst>
                                      </p:cBhvr>
                                      <p:to>
                                        <p:strVal val="visible"/>
                                      </p:to>
                                    </p:set>
                                    <p:animEffect transition="in" filter="fade">
                                      <p:cBhvr>
                                        <p:cTn id="9" dur="500"/>
                                        <p:tgtEl>
                                          <p:spTgt spid="266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da-DK" dirty="0"/>
              <a:t>Bohrs </a:t>
            </a:r>
            <a:r>
              <a:rPr lang="da-DK" dirty="0" smtClean="0"/>
              <a:t>løsning</a:t>
            </a:r>
            <a:endParaRPr lang="en-US" dirty="0"/>
          </a:p>
        </p:txBody>
      </p:sp>
      <p:sp>
        <p:nvSpPr>
          <p:cNvPr id="397315" name="Rectangle 3"/>
          <p:cNvSpPr>
            <a:spLocks noGrp="1" noChangeArrowheads="1"/>
          </p:cNvSpPr>
          <p:nvPr>
            <p:ph type="body" idx="1"/>
          </p:nvPr>
        </p:nvSpPr>
        <p:spPr>
          <a:xfrm>
            <a:off x="478414" y="1556792"/>
            <a:ext cx="4462462" cy="4687888"/>
          </a:xfrm>
        </p:spPr>
        <p:txBody>
          <a:bodyPr/>
          <a:lstStyle/>
          <a:p>
            <a:pPr>
              <a:lnSpc>
                <a:spcPct val="90000"/>
              </a:lnSpc>
            </a:pPr>
            <a:r>
              <a:rPr lang="da-DK" dirty="0" smtClean="0"/>
              <a:t>I </a:t>
            </a:r>
            <a:r>
              <a:rPr lang="da-DK" dirty="0"/>
              <a:t>1913 lykkedes </a:t>
            </a:r>
            <a:r>
              <a:rPr lang="da-DK" dirty="0" smtClean="0"/>
              <a:t>det dog Niels </a:t>
            </a:r>
            <a:r>
              <a:rPr lang="da-DK" dirty="0"/>
              <a:t>Bohr </a:t>
            </a:r>
            <a:r>
              <a:rPr lang="da-DK" dirty="0" smtClean="0"/>
              <a:t>at </a:t>
            </a:r>
            <a:r>
              <a:rPr lang="da-DK" dirty="0"/>
              <a:t>give en fysisk </a:t>
            </a:r>
            <a:r>
              <a:rPr lang="da-DK" dirty="0" smtClean="0"/>
              <a:t>forklaring</a:t>
            </a:r>
          </a:p>
          <a:p>
            <a:pPr>
              <a:lnSpc>
                <a:spcPct val="90000"/>
              </a:lnSpc>
            </a:pPr>
            <a:r>
              <a:rPr lang="da-DK" dirty="0" smtClean="0"/>
              <a:t>Atomer </a:t>
            </a:r>
            <a:r>
              <a:rPr lang="da-DK" dirty="0"/>
              <a:t>har deres helt egen (</a:t>
            </a:r>
            <a:r>
              <a:rPr lang="da-DK" dirty="0" err="1"/>
              <a:t>kvante</a:t>
            </a:r>
            <a:r>
              <a:rPr lang="da-DK" dirty="0"/>
              <a:t>)fysik:</a:t>
            </a:r>
          </a:p>
          <a:p>
            <a:pPr lvl="1">
              <a:lnSpc>
                <a:spcPct val="90000"/>
              </a:lnSpc>
            </a:pPr>
            <a:r>
              <a:rPr lang="da-DK" dirty="0"/>
              <a:t>Elektronerne bevæger sig i stabile baner</a:t>
            </a:r>
          </a:p>
          <a:p>
            <a:pPr lvl="1">
              <a:lnSpc>
                <a:spcPct val="90000"/>
              </a:lnSpc>
            </a:pPr>
            <a:r>
              <a:rPr lang="da-DK" dirty="0"/>
              <a:t>De kan ”springe” mellem banerne ved at optage eller udsende lys	</a:t>
            </a:r>
            <a:endParaRPr lang="en-US" dirty="0"/>
          </a:p>
        </p:txBody>
      </p:sp>
      <p:pic>
        <p:nvPicPr>
          <p:cNvPr id="397319" name="Picture 7" descr="Bohr atom &amp; energy levels (25k)"/>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652963"/>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97321" name="Picture 9" descr="File:Bohr-atom-PAR.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844675"/>
            <a:ext cx="29527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429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97315">
                                            <p:txEl>
                                              <p:pRg st="3" end="3"/>
                                            </p:txEl>
                                          </p:spTgt>
                                        </p:tgtEl>
                                        <p:attrNameLst>
                                          <p:attrName>style.visibility</p:attrName>
                                        </p:attrNameLst>
                                      </p:cBhvr>
                                      <p:to>
                                        <p:strVal val="visible"/>
                                      </p:to>
                                    </p:set>
                                    <p:anim calcmode="lin" valueType="num">
                                      <p:cBhvr>
                                        <p:cTn id="7" dur="500" decel="50000" fill="hold">
                                          <p:stCondLst>
                                            <p:cond delay="0"/>
                                          </p:stCondLst>
                                        </p:cTn>
                                        <p:tgtEl>
                                          <p:spTgt spid="397315">
                                            <p:txEl>
                                              <p:pRg st="3" end="3"/>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97315">
                                            <p:txEl>
                                              <p:pRg st="3" end="3"/>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97315">
                                            <p:txEl>
                                              <p:pRg st="3" end="3"/>
                                            </p:txEl>
                                          </p:spTgt>
                                        </p:tgtEl>
                                        <p:attrNameLst>
                                          <p:attrName>ppt_w</p:attrName>
                                        </p:attrNameLst>
                                      </p:cBhvr>
                                      <p:tavLst>
                                        <p:tav tm="0">
                                          <p:val>
                                            <p:strVal val="#ppt_w*.05"/>
                                          </p:val>
                                        </p:tav>
                                        <p:tav tm="100000">
                                          <p:val>
                                            <p:strVal val="#ppt_w"/>
                                          </p:val>
                                        </p:tav>
                                      </p:tavLst>
                                    </p:anim>
                                    <p:anim calcmode="lin" valueType="num">
                                      <p:cBhvr>
                                        <p:cTn id="10" dur="1000" fill="hold"/>
                                        <p:tgtEl>
                                          <p:spTgt spid="397315">
                                            <p:txEl>
                                              <p:pRg st="3" end="3"/>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97315">
                                            <p:txEl>
                                              <p:pRg st="3" end="3"/>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97315">
                                            <p:txEl>
                                              <p:pRg st="3" end="3"/>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97315">
                                            <p:txEl>
                                              <p:pRg st="3" end="3"/>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97315">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97319"/>
                                        </p:tgtEl>
                                        <p:attrNameLst>
                                          <p:attrName>style.visibility</p:attrName>
                                        </p:attrNameLst>
                                      </p:cBhvr>
                                      <p:to>
                                        <p:strVal val="visible"/>
                                      </p:to>
                                    </p:set>
                                    <p:animEffect transition="in" filter="fade">
                                      <p:cBhvr>
                                        <p:cTn id="17" dur="2000"/>
                                        <p:tgtEl>
                                          <p:spTgt spid="397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a-DK"/>
          </a:p>
        </p:txBody>
      </p:sp>
      <p:sp>
        <p:nvSpPr>
          <p:cNvPr id="4" name="Pladsholder til indhold 3"/>
          <p:cNvSpPr>
            <a:spLocks noGrp="1"/>
          </p:cNvSpPr>
          <p:nvPr>
            <p:ph idx="1"/>
          </p:nvPr>
        </p:nvSpPr>
        <p:spPr>
          <a:xfrm>
            <a:off x="457200" y="5556373"/>
            <a:ext cx="8229600" cy="1184995"/>
          </a:xfrm>
        </p:spPr>
        <p:txBody>
          <a:bodyPr/>
          <a:lstStyle/>
          <a:p>
            <a:r>
              <a:rPr lang="da-DK" dirty="0" smtClean="0">
                <a:solidFill>
                  <a:srgbClr val="FFC000"/>
                </a:solidFill>
              </a:rPr>
              <a:t>Spektrallinjerne placering fortæller om atomernes struktur</a:t>
            </a:r>
            <a:endParaRPr lang="da-DK" dirty="0">
              <a:solidFill>
                <a:srgbClr val="FFC00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621" y="516543"/>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621" y="1493277"/>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621" y="2534826"/>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205" y="3526117"/>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8621" y="4606237"/>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80338" b="3243"/>
          <a:stretch/>
        </p:blipFill>
        <p:spPr bwMode="auto">
          <a:xfrm>
            <a:off x="2766813" y="516543"/>
            <a:ext cx="3149485" cy="8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t="64017" b="9658"/>
          <a:stretch/>
        </p:blipFill>
        <p:spPr bwMode="auto">
          <a:xfrm>
            <a:off x="3054845" y="1493277"/>
            <a:ext cx="4032448" cy="8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t="62284" b="14944"/>
          <a:stretch/>
        </p:blipFill>
        <p:spPr bwMode="auto">
          <a:xfrm>
            <a:off x="3054845" y="2534826"/>
            <a:ext cx="3312368" cy="8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t="22628" b="20707"/>
          <a:stretch/>
        </p:blipFill>
        <p:spPr bwMode="auto">
          <a:xfrm>
            <a:off x="3826469" y="3624323"/>
            <a:ext cx="2540744" cy="8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7" name="Picture 13"/>
          <p:cNvPicPr>
            <a:picLocks noChangeAspect="1" noChangeArrowheads="1"/>
          </p:cNvPicPr>
          <p:nvPr/>
        </p:nvPicPr>
        <p:blipFill rotWithShape="1">
          <a:blip r:embed="rId12">
            <a:extLst>
              <a:ext uri="{28A0092B-C50C-407E-A947-70E740481C1C}">
                <a14:useLocalDpi xmlns:a14="http://schemas.microsoft.com/office/drawing/2010/main" val="0"/>
              </a:ext>
            </a:extLst>
          </a:blip>
          <a:srcRect t="28490" b="29696"/>
          <a:stretch/>
        </p:blipFill>
        <p:spPr bwMode="auto">
          <a:xfrm rot="10800000">
            <a:off x="2689819" y="4661973"/>
            <a:ext cx="4762500" cy="80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082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r>
              <a:rPr lang="da-DK" smtClean="0"/>
              <a:t>Stjernernes fingeraftryk</a:t>
            </a:r>
            <a:endParaRPr lang="en-US" smtClean="0"/>
          </a:p>
        </p:txBody>
      </p:sp>
      <p:sp>
        <p:nvSpPr>
          <p:cNvPr id="417795" name="Rectangle 3"/>
          <p:cNvSpPr>
            <a:spLocks noGrp="1" noChangeArrowheads="1"/>
          </p:cNvSpPr>
          <p:nvPr>
            <p:ph type="body" idx="1"/>
          </p:nvPr>
        </p:nvSpPr>
        <p:spPr>
          <a:xfrm>
            <a:off x="457200" y="4221163"/>
            <a:ext cx="8229600" cy="2232025"/>
          </a:xfrm>
        </p:spPr>
        <p:txBody>
          <a:bodyPr/>
          <a:lstStyle/>
          <a:p>
            <a:r>
              <a:rPr lang="da-DK" dirty="0" smtClean="0"/>
              <a:t>Stjernernes spektre fortæller om</a:t>
            </a:r>
          </a:p>
          <a:p>
            <a:pPr lvl="1"/>
            <a:r>
              <a:rPr lang="da-DK" dirty="0" smtClean="0"/>
              <a:t>Grundstofsammensætning (linjer)</a:t>
            </a:r>
          </a:p>
          <a:p>
            <a:pPr lvl="1"/>
            <a:r>
              <a:rPr lang="da-DK" dirty="0" smtClean="0"/>
              <a:t>Temperatur (farvefordeling)</a:t>
            </a:r>
          </a:p>
          <a:p>
            <a:pPr lvl="1"/>
            <a:r>
              <a:rPr lang="da-DK" dirty="0" smtClean="0"/>
              <a:t>Bevægelse (forskydning af linjer)</a:t>
            </a:r>
            <a:endParaRPr lang="en-US" dirty="0" smtClean="0"/>
          </a:p>
        </p:txBody>
      </p:sp>
      <p:pic>
        <p:nvPicPr>
          <p:cNvPr id="417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8964613" cy="257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967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Doppler-effekten</a:t>
            </a:r>
            <a:endParaRPr lang="da-DK" dirty="0"/>
          </a:p>
        </p:txBody>
      </p:sp>
      <p:sp>
        <p:nvSpPr>
          <p:cNvPr id="3" name="Content Placeholder 2"/>
          <p:cNvSpPr>
            <a:spLocks noGrp="1"/>
          </p:cNvSpPr>
          <p:nvPr>
            <p:ph sz="half" idx="1"/>
          </p:nvPr>
        </p:nvSpPr>
        <p:spPr>
          <a:xfrm>
            <a:off x="457200" y="4653136"/>
            <a:ext cx="4038600" cy="1872208"/>
          </a:xfrm>
        </p:spPr>
        <p:txBody>
          <a:bodyPr/>
          <a:lstStyle/>
          <a:p>
            <a:r>
              <a:rPr lang="da-DK" dirty="0" smtClean="0"/>
              <a:t>Gælder også for lys</a:t>
            </a:r>
            <a:endParaRPr lang="da-DK" dirty="0"/>
          </a:p>
          <a:p>
            <a:pPr lvl="1"/>
            <a:r>
              <a:rPr lang="da-DK" dirty="0" smtClean="0"/>
              <a:t>Rødforskydning og blåforskydning</a:t>
            </a:r>
          </a:p>
        </p:txBody>
      </p:sp>
      <p:pic>
        <p:nvPicPr>
          <p:cNvPr id="5" name="Picture 4"/>
          <p:cNvPicPr>
            <a:picLocks noChangeAspect="1"/>
          </p:cNvPicPr>
          <p:nvPr/>
        </p:nvPicPr>
        <p:blipFill>
          <a:blip r:embed="rId2"/>
          <a:stretch>
            <a:fillRect/>
          </a:stretch>
        </p:blipFill>
        <p:spPr>
          <a:xfrm>
            <a:off x="1866900" y="1600200"/>
            <a:ext cx="5410200" cy="2552700"/>
          </a:xfrm>
          <a:prstGeom prst="rect">
            <a:avLst/>
          </a:prstGeom>
        </p:spPr>
      </p:pic>
      <p:sp>
        <p:nvSpPr>
          <p:cNvPr id="4" name="Content Placeholder 3"/>
          <p:cNvSpPr>
            <a:spLocks noGrp="1"/>
          </p:cNvSpPr>
          <p:nvPr>
            <p:ph sz="half" idx="2"/>
          </p:nvPr>
        </p:nvSpPr>
        <p:spPr/>
        <p:txBody>
          <a:bodyPr/>
          <a:lstStyle/>
          <a:p>
            <a:endParaRPr lang="da-DK" dirty="0"/>
          </a:p>
        </p:txBody>
      </p:sp>
      <p:pic>
        <p:nvPicPr>
          <p:cNvPr id="7" name="Picture 6"/>
          <p:cNvPicPr>
            <a:picLocks noChangeAspect="1"/>
          </p:cNvPicPr>
          <p:nvPr/>
        </p:nvPicPr>
        <p:blipFill rotWithShape="1">
          <a:blip r:embed="rId3"/>
          <a:srcRect l="5395"/>
          <a:stretch/>
        </p:blipFill>
        <p:spPr>
          <a:xfrm flipH="1">
            <a:off x="4067944" y="4702537"/>
            <a:ext cx="3949170" cy="1948592"/>
          </a:xfrm>
          <a:prstGeom prst="rect">
            <a:avLst/>
          </a:prstGeom>
        </p:spPr>
      </p:pic>
    </p:spTree>
    <p:extLst>
      <p:ext uri="{BB962C8B-B14F-4D97-AF65-F5344CB8AC3E}">
        <p14:creationId xmlns:p14="http://schemas.microsoft.com/office/powerpoint/2010/main" val="110725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solidFill>
                  <a:srgbClr val="FFC000"/>
                </a:solidFill>
              </a:rPr>
              <a:t>Rød-  </a:t>
            </a:r>
            <a:r>
              <a:rPr lang="da-DK" dirty="0">
                <a:solidFill>
                  <a:srgbClr val="FFC000"/>
                </a:solidFill>
              </a:rPr>
              <a:t>og blåforskydning</a:t>
            </a:r>
            <a:br>
              <a:rPr lang="da-DK" dirty="0">
                <a:solidFill>
                  <a:srgbClr val="FFC000"/>
                </a:solidFill>
              </a:rPr>
            </a:br>
            <a:endParaRPr lang="da-DK" dirty="0">
              <a:solidFill>
                <a:srgbClr val="FFC000"/>
              </a:solidFill>
            </a:endParaRPr>
          </a:p>
        </p:txBody>
      </p:sp>
      <p:sp>
        <p:nvSpPr>
          <p:cNvPr id="3" name="Content Placeholder 2"/>
          <p:cNvSpPr>
            <a:spLocks noGrp="1"/>
          </p:cNvSpPr>
          <p:nvPr>
            <p:ph sz="half" idx="1"/>
          </p:nvPr>
        </p:nvSpPr>
        <p:spPr/>
        <p:txBody>
          <a:bodyPr/>
          <a:lstStyle/>
          <a:p>
            <a:endParaRPr lang="da-DK"/>
          </a:p>
        </p:txBody>
      </p:sp>
      <p:sp>
        <p:nvSpPr>
          <p:cNvPr id="4" name="Content Placeholder 3"/>
          <p:cNvSpPr>
            <a:spLocks noGrp="1"/>
          </p:cNvSpPr>
          <p:nvPr>
            <p:ph sz="half" idx="2"/>
          </p:nvPr>
        </p:nvSpPr>
        <p:spPr/>
        <p:txBody>
          <a:bodyPr/>
          <a:lstStyle/>
          <a:p>
            <a:endParaRPr lang="da-DK"/>
          </a:p>
        </p:txBody>
      </p:sp>
      <p:pic>
        <p:nvPicPr>
          <p:cNvPr id="5" name="Picture 4"/>
          <p:cNvPicPr>
            <a:picLocks noChangeAspect="1"/>
          </p:cNvPicPr>
          <p:nvPr/>
        </p:nvPicPr>
        <p:blipFill>
          <a:blip r:embed="rId2"/>
          <a:stretch>
            <a:fillRect/>
          </a:stretch>
        </p:blipFill>
        <p:spPr>
          <a:xfrm>
            <a:off x="457200" y="1844824"/>
            <a:ext cx="8017085" cy="3960440"/>
          </a:xfrm>
          <a:prstGeom prst="rect">
            <a:avLst/>
          </a:prstGeom>
        </p:spPr>
      </p:pic>
    </p:spTree>
    <p:extLst>
      <p:ext uri="{BB962C8B-B14F-4D97-AF65-F5344CB8AC3E}">
        <p14:creationId xmlns:p14="http://schemas.microsoft.com/office/powerpoint/2010/main" val="2045553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da-DK"/>
          </a:p>
        </p:txBody>
      </p:sp>
      <p:pic>
        <p:nvPicPr>
          <p:cNvPr id="5" name="Picture 4"/>
          <p:cNvPicPr>
            <a:picLocks noChangeAspect="1"/>
          </p:cNvPicPr>
          <p:nvPr/>
        </p:nvPicPr>
        <p:blipFill rotWithShape="1">
          <a:blip r:embed="rId3"/>
          <a:srcRect b="19390"/>
          <a:stretch/>
        </p:blipFill>
        <p:spPr>
          <a:xfrm>
            <a:off x="43858" y="877548"/>
            <a:ext cx="7073822" cy="5029507"/>
          </a:xfrm>
          <a:prstGeom prst="rect">
            <a:avLst/>
          </a:prstGeom>
        </p:spPr>
      </p:pic>
      <p:sp>
        <p:nvSpPr>
          <p:cNvPr id="4" name="Content Placeholder 3"/>
          <p:cNvSpPr>
            <a:spLocks noGrp="1"/>
          </p:cNvSpPr>
          <p:nvPr>
            <p:ph sz="half" idx="2"/>
          </p:nvPr>
        </p:nvSpPr>
        <p:spPr>
          <a:xfrm>
            <a:off x="-24432" y="1772816"/>
            <a:ext cx="3140270" cy="1756792"/>
          </a:xfrm>
        </p:spPr>
        <p:txBody>
          <a:bodyPr/>
          <a:lstStyle/>
          <a:p>
            <a:r>
              <a:rPr lang="da-DK" dirty="0" smtClean="0">
                <a:solidFill>
                  <a:srgbClr val="FFC000"/>
                </a:solidFill>
              </a:rPr>
              <a:t>Radialhastigheds-metoden</a:t>
            </a:r>
            <a:endParaRPr lang="da-DK" dirty="0">
              <a:solidFill>
                <a:srgbClr val="FFC000"/>
              </a:solidFill>
            </a:endParaRPr>
          </a:p>
        </p:txBody>
      </p:sp>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909142" y="4523004"/>
            <a:ext cx="4038600" cy="230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86940"/>
            <a:ext cx="8229600" cy="1143000"/>
          </a:xfrm>
        </p:spPr>
        <p:txBody>
          <a:bodyPr/>
          <a:lstStyle/>
          <a:p>
            <a:r>
              <a:rPr lang="da-DK" dirty="0" smtClean="0">
                <a:solidFill>
                  <a:srgbClr val="FFC000"/>
                </a:solidFill>
              </a:rPr>
              <a:t>Jagt på </a:t>
            </a:r>
            <a:r>
              <a:rPr lang="da-DK" dirty="0" err="1" smtClean="0">
                <a:solidFill>
                  <a:srgbClr val="FFC000"/>
                </a:solidFill>
              </a:rPr>
              <a:t>exoplaneter</a:t>
            </a:r>
            <a:endParaRPr lang="da-DK" dirty="0">
              <a:solidFill>
                <a:srgbClr val="FFC000"/>
              </a:solidFill>
            </a:endParaRPr>
          </a:p>
        </p:txBody>
      </p:sp>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990394" y="1229940"/>
            <a:ext cx="5957348" cy="198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6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solidFill>
                  <a:srgbClr val="FFC000"/>
                </a:solidFill>
              </a:rPr>
              <a:t>Måling af galaksers rotation</a:t>
            </a:r>
            <a:endParaRPr lang="da-DK" dirty="0">
              <a:solidFill>
                <a:srgbClr val="FFC000"/>
              </a:solidFill>
            </a:endParaRPr>
          </a:p>
        </p:txBody>
      </p:sp>
      <p:sp>
        <p:nvSpPr>
          <p:cNvPr id="3" name="Content Placeholder 2"/>
          <p:cNvSpPr>
            <a:spLocks noGrp="1"/>
          </p:cNvSpPr>
          <p:nvPr>
            <p:ph sz="half" idx="1"/>
          </p:nvPr>
        </p:nvSpPr>
        <p:spPr>
          <a:xfrm>
            <a:off x="294897" y="1600200"/>
            <a:ext cx="4525507" cy="4853136"/>
          </a:xfrm>
        </p:spPr>
        <p:txBody>
          <a:bodyPr/>
          <a:lstStyle/>
          <a:p>
            <a:endParaRPr lang="da-DK"/>
          </a:p>
        </p:txBody>
      </p:sp>
      <p:sp>
        <p:nvSpPr>
          <p:cNvPr id="4" name="Content Placeholder 3"/>
          <p:cNvSpPr>
            <a:spLocks noGrp="1"/>
          </p:cNvSpPr>
          <p:nvPr>
            <p:ph sz="half" idx="2"/>
          </p:nvPr>
        </p:nvSpPr>
        <p:spPr>
          <a:xfrm>
            <a:off x="5119601" y="1600200"/>
            <a:ext cx="3844887" cy="4525963"/>
          </a:xfrm>
        </p:spPr>
        <p:txBody>
          <a:bodyPr/>
          <a:lstStyle/>
          <a:p>
            <a:r>
              <a:rPr lang="da-DK" dirty="0" smtClean="0">
                <a:solidFill>
                  <a:srgbClr val="FFC000"/>
                </a:solidFill>
              </a:rPr>
              <a:t>De ydre dele bevæger sig ”for hurtigt” (ift. mængden af støv, gas og stjerner)</a:t>
            </a:r>
          </a:p>
          <a:p>
            <a:endParaRPr lang="da-DK" dirty="0" smtClean="0">
              <a:solidFill>
                <a:srgbClr val="FFC000"/>
              </a:solidFill>
            </a:endParaRPr>
          </a:p>
          <a:p>
            <a:r>
              <a:rPr lang="da-DK" dirty="0" smtClean="0">
                <a:solidFill>
                  <a:srgbClr val="FFC000"/>
                </a:solidFill>
              </a:rPr>
              <a:t>Der må være noget usynlig masse</a:t>
            </a:r>
          </a:p>
          <a:p>
            <a:pPr>
              <a:buFont typeface="Wingdings" panose="05000000000000000000" pitchFamily="2" charset="2"/>
              <a:buChar char="Ø"/>
            </a:pPr>
            <a:r>
              <a:rPr lang="da-DK" dirty="0" smtClean="0">
                <a:solidFill>
                  <a:srgbClr val="FFC000"/>
                </a:solidFill>
              </a:rPr>
              <a:t>Teorien om ”mørkt stof”</a:t>
            </a:r>
            <a:endParaRPr lang="da-DK" dirty="0">
              <a:solidFill>
                <a:srgbClr val="FFC000"/>
              </a:solidFill>
            </a:endParaRPr>
          </a:p>
        </p:txBody>
      </p:sp>
      <p:pic>
        <p:nvPicPr>
          <p:cNvPr id="7" name="Picture 6"/>
          <p:cNvPicPr>
            <a:picLocks noChangeAspect="1"/>
          </p:cNvPicPr>
          <p:nvPr/>
        </p:nvPicPr>
        <p:blipFill rotWithShape="1">
          <a:blip r:embed="rId3"/>
          <a:srcRect t="9986" b="11415"/>
          <a:stretch/>
        </p:blipFill>
        <p:spPr>
          <a:xfrm>
            <a:off x="294897" y="1600200"/>
            <a:ext cx="4363205" cy="3023659"/>
          </a:xfrm>
          <a:prstGeom prst="rect">
            <a:avLst/>
          </a:prstGeom>
        </p:spPr>
      </p:pic>
      <p:pic>
        <p:nvPicPr>
          <p:cNvPr id="8" name="Picture 7"/>
          <p:cNvPicPr>
            <a:picLocks noChangeAspect="1"/>
          </p:cNvPicPr>
          <p:nvPr/>
        </p:nvPicPr>
        <p:blipFill rotWithShape="1">
          <a:blip r:embed="rId4"/>
          <a:srcRect l="-942" t="8874" r="29013"/>
          <a:stretch/>
        </p:blipFill>
        <p:spPr>
          <a:xfrm>
            <a:off x="-97590" y="1314350"/>
            <a:ext cx="5192104" cy="5138986"/>
          </a:xfrm>
          <a:prstGeom prst="rect">
            <a:avLst/>
          </a:prstGeom>
        </p:spPr>
      </p:pic>
    </p:spTree>
    <p:extLst>
      <p:ext uri="{BB962C8B-B14F-4D97-AF65-F5344CB8AC3E}">
        <p14:creationId xmlns:p14="http://schemas.microsoft.com/office/powerpoint/2010/main" val="53549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ntitle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6763"/>
            <a:ext cx="9144000" cy="765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da-DK" dirty="0" smtClean="0">
                <a:solidFill>
                  <a:srgbClr val="FFC000"/>
                </a:solidFill>
              </a:rPr>
              <a:t>Måling universets udvidelse</a:t>
            </a:r>
            <a:endParaRPr lang="da-DK" dirty="0">
              <a:solidFill>
                <a:srgbClr val="FFC000"/>
              </a:solidFill>
            </a:endParaRPr>
          </a:p>
        </p:txBody>
      </p:sp>
      <p:sp>
        <p:nvSpPr>
          <p:cNvPr id="3" name="Content Placeholder 2"/>
          <p:cNvSpPr>
            <a:spLocks noGrp="1"/>
          </p:cNvSpPr>
          <p:nvPr>
            <p:ph sz="half" idx="1"/>
          </p:nvPr>
        </p:nvSpPr>
        <p:spPr>
          <a:xfrm>
            <a:off x="294897" y="1600200"/>
            <a:ext cx="4525507" cy="4853136"/>
          </a:xfrm>
        </p:spPr>
        <p:txBody>
          <a:bodyPr/>
          <a:lstStyle/>
          <a:p>
            <a:endParaRPr lang="da-DK"/>
          </a:p>
        </p:txBody>
      </p:sp>
      <p:sp>
        <p:nvSpPr>
          <p:cNvPr id="4" name="Content Placeholder 3"/>
          <p:cNvSpPr>
            <a:spLocks noGrp="1"/>
          </p:cNvSpPr>
          <p:nvPr>
            <p:ph sz="half" idx="2"/>
          </p:nvPr>
        </p:nvSpPr>
        <p:spPr>
          <a:xfrm>
            <a:off x="5119601" y="1600200"/>
            <a:ext cx="3844887" cy="4525963"/>
          </a:xfrm>
        </p:spPr>
        <p:txBody>
          <a:bodyPr/>
          <a:lstStyle/>
          <a:p>
            <a:r>
              <a:rPr lang="da-DK" dirty="0" err="1" smtClean="0">
                <a:solidFill>
                  <a:srgbClr val="FFC000"/>
                </a:solidFill>
              </a:rPr>
              <a:t>Hubble</a:t>
            </a:r>
            <a:r>
              <a:rPr lang="da-DK" dirty="0" smtClean="0">
                <a:solidFill>
                  <a:srgbClr val="FFC000"/>
                </a:solidFill>
              </a:rPr>
              <a:t> 1929: Galakserne bevæger sig væk fra os. </a:t>
            </a:r>
          </a:p>
          <a:p>
            <a:r>
              <a:rPr lang="da-DK" dirty="0" smtClean="0">
                <a:solidFill>
                  <a:srgbClr val="FFC000"/>
                </a:solidFill>
              </a:rPr>
              <a:t>Jo længere væk de er, desto hurtigere</a:t>
            </a:r>
          </a:p>
          <a:p>
            <a:endParaRPr lang="da-DK" dirty="0" smtClean="0">
              <a:solidFill>
                <a:srgbClr val="FFC000"/>
              </a:solidFill>
            </a:endParaRPr>
          </a:p>
        </p:txBody>
      </p:sp>
      <p:pic>
        <p:nvPicPr>
          <p:cNvPr id="5" name="Picture 4"/>
          <p:cNvPicPr>
            <a:picLocks noChangeAspect="1"/>
          </p:cNvPicPr>
          <p:nvPr/>
        </p:nvPicPr>
        <p:blipFill>
          <a:blip r:embed="rId4"/>
          <a:stretch>
            <a:fillRect/>
          </a:stretch>
        </p:blipFill>
        <p:spPr>
          <a:xfrm>
            <a:off x="294897" y="1661670"/>
            <a:ext cx="4102878" cy="4511427"/>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5350" t="26901" r="13775" b="10101"/>
          <a:stretch/>
        </p:blipFill>
        <p:spPr>
          <a:xfrm>
            <a:off x="5079511" y="4026768"/>
            <a:ext cx="3834408" cy="2556272"/>
          </a:xfrm>
          <a:prstGeom prst="rect">
            <a:avLst/>
          </a:prstGeom>
        </p:spPr>
      </p:pic>
    </p:spTree>
    <p:extLst>
      <p:ext uri="{BB962C8B-B14F-4D97-AF65-F5344CB8AC3E}">
        <p14:creationId xmlns:p14="http://schemas.microsoft.com/office/powerpoint/2010/main" val="124617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11" descr="sun_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Rectangle 3"/>
          <p:cNvSpPr>
            <a:spLocks noGrp="1" noChangeArrowheads="1"/>
          </p:cNvSpPr>
          <p:nvPr>
            <p:ph type="title" idx="4294967295"/>
          </p:nvPr>
        </p:nvSpPr>
        <p:spPr>
          <a:xfrm>
            <a:off x="1475581" y="404664"/>
            <a:ext cx="6192838" cy="1125538"/>
          </a:xfrm>
        </p:spPr>
        <p:txBody>
          <a:bodyPr/>
          <a:lstStyle/>
          <a:p>
            <a:pPr eaLnBrk="1" hangingPunct="1"/>
            <a:r>
              <a:rPr lang="da-DK" dirty="0" smtClean="0">
                <a:solidFill>
                  <a:srgbClr val="FFFF66"/>
                </a:solidFill>
              </a:rPr>
              <a:t>Spektroskopi </a:t>
            </a:r>
            <a:br>
              <a:rPr lang="da-DK" dirty="0" smtClean="0">
                <a:solidFill>
                  <a:srgbClr val="FFFF66"/>
                </a:solidFill>
              </a:rPr>
            </a:br>
            <a:r>
              <a:rPr lang="da-DK" dirty="0" smtClean="0">
                <a:solidFill>
                  <a:srgbClr val="FFFF66"/>
                </a:solidFill>
              </a:rPr>
              <a:t>– et fantastisk værktøj</a:t>
            </a:r>
          </a:p>
        </p:txBody>
      </p:sp>
      <p:sp>
        <p:nvSpPr>
          <p:cNvPr id="7" name="Rectangle 4"/>
          <p:cNvSpPr txBox="1">
            <a:spLocks noChangeArrowheads="1"/>
          </p:cNvSpPr>
          <p:nvPr/>
        </p:nvSpPr>
        <p:spPr bwMode="auto">
          <a:xfrm>
            <a:off x="287337" y="2708920"/>
            <a:ext cx="8569325" cy="3528393"/>
          </a:xfrm>
          <a:prstGeom prst="rect">
            <a:avLst/>
          </a:prstGeom>
          <a:solidFill>
            <a:srgbClr val="66FF66">
              <a:alpha val="75000"/>
            </a:srgbClr>
          </a:solidFill>
          <a:ln>
            <a:noFill/>
          </a:ln>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da-DK" sz="2800" dirty="0" smtClean="0">
                <a:solidFill>
                  <a:srgbClr val="FF0066"/>
                </a:solidFill>
              </a:rPr>
              <a:t>Naturvidenskaben har givet os et fantastisk indblik i udviklingen fra </a:t>
            </a:r>
            <a:r>
              <a:rPr lang="da-DK" sz="2800" b="1" dirty="0" err="1" smtClean="0">
                <a:solidFill>
                  <a:srgbClr val="FF0066"/>
                </a:solidFill>
              </a:rPr>
              <a:t>big</a:t>
            </a:r>
            <a:r>
              <a:rPr lang="da-DK" sz="2800" b="1" dirty="0" smtClean="0">
                <a:solidFill>
                  <a:srgbClr val="FF0066"/>
                </a:solidFill>
              </a:rPr>
              <a:t> bang til det moderne menneske</a:t>
            </a:r>
          </a:p>
          <a:p>
            <a:pPr>
              <a:lnSpc>
                <a:spcPct val="90000"/>
              </a:lnSpc>
            </a:pPr>
            <a:r>
              <a:rPr lang="da-DK" sz="2800" dirty="0" smtClean="0">
                <a:solidFill>
                  <a:srgbClr val="FF0066"/>
                </a:solidFill>
              </a:rPr>
              <a:t>Verden: stof og stråling</a:t>
            </a:r>
            <a:endParaRPr lang="da-DK" sz="2800" dirty="0">
              <a:solidFill>
                <a:srgbClr val="FF0066"/>
              </a:solidFill>
            </a:endParaRPr>
          </a:p>
          <a:p>
            <a:pPr>
              <a:lnSpc>
                <a:spcPct val="90000"/>
              </a:lnSpc>
            </a:pPr>
            <a:r>
              <a:rPr lang="da-DK" sz="2800" dirty="0" smtClean="0">
                <a:solidFill>
                  <a:srgbClr val="FF0066"/>
                </a:solidFill>
              </a:rPr>
              <a:t>Strålingen ”fortæller” om stoffet</a:t>
            </a:r>
          </a:p>
          <a:p>
            <a:pPr>
              <a:lnSpc>
                <a:spcPct val="90000"/>
              </a:lnSpc>
            </a:pPr>
            <a:r>
              <a:rPr lang="da-DK" sz="2800" dirty="0" smtClean="0">
                <a:solidFill>
                  <a:srgbClr val="FF0066"/>
                </a:solidFill>
              </a:rPr>
              <a:t>Derfor er analyse </a:t>
            </a:r>
            <a:r>
              <a:rPr lang="da-DK" sz="2800" dirty="0">
                <a:solidFill>
                  <a:srgbClr val="FF0066"/>
                </a:solidFill>
              </a:rPr>
              <a:t>af lys og anden stråling </a:t>
            </a:r>
            <a:r>
              <a:rPr lang="da-DK" sz="2800" dirty="0" smtClean="0">
                <a:solidFill>
                  <a:srgbClr val="FF0066"/>
                </a:solidFill>
              </a:rPr>
              <a:t>en </a:t>
            </a:r>
            <a:r>
              <a:rPr lang="da-DK" sz="2800" dirty="0">
                <a:solidFill>
                  <a:srgbClr val="FF0066"/>
                </a:solidFill>
              </a:rPr>
              <a:t>af de kraftfulde </a:t>
            </a:r>
            <a:r>
              <a:rPr lang="da-DK" sz="2800" dirty="0" smtClean="0">
                <a:solidFill>
                  <a:srgbClr val="FF0066"/>
                </a:solidFill>
              </a:rPr>
              <a:t>metoder til indsigt</a:t>
            </a:r>
          </a:p>
          <a:p>
            <a:pPr>
              <a:lnSpc>
                <a:spcPct val="90000"/>
              </a:lnSpc>
            </a:pPr>
            <a:r>
              <a:rPr lang="da-DK" sz="2800" dirty="0" smtClean="0">
                <a:solidFill>
                  <a:srgbClr val="FF0066"/>
                </a:solidFill>
              </a:rPr>
              <a:t>Kan bruges inden for mange fag fra fysik over biologi til medicin</a:t>
            </a:r>
            <a:endParaRPr lang="da-DK" sz="2800" dirty="0">
              <a:solidFill>
                <a:srgbClr val="FF0066"/>
              </a:solidFill>
            </a:endParaRPr>
          </a:p>
          <a:p>
            <a:pPr>
              <a:lnSpc>
                <a:spcPct val="90000"/>
              </a:lnSpc>
            </a:pPr>
            <a:endParaRPr lang="da-DK" sz="2800" dirty="0" smtClean="0">
              <a:solidFill>
                <a:srgbClr val="FF0066"/>
              </a:solidFill>
            </a:endParaRPr>
          </a:p>
        </p:txBody>
      </p:sp>
    </p:spTree>
    <p:extLst>
      <p:ext uri="{BB962C8B-B14F-4D97-AF65-F5344CB8AC3E}">
        <p14:creationId xmlns:p14="http://schemas.microsoft.com/office/powerpoint/2010/main" val="19276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7" y="2225402"/>
            <a:ext cx="4203370" cy="309634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59653"/>
          <a:stretch/>
        </p:blipFill>
        <p:spPr>
          <a:xfrm>
            <a:off x="4572000" y="3773574"/>
            <a:ext cx="3810049" cy="1354460"/>
          </a:xfrm>
          <a:prstGeom prst="rect">
            <a:avLst/>
          </a:prstGeom>
        </p:spPr>
      </p:pic>
      <p:sp>
        <p:nvSpPr>
          <p:cNvPr id="6"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Rødforskydning og </a:t>
            </a:r>
            <a:r>
              <a:rPr lang="da-DK" dirty="0" err="1" smtClean="0"/>
              <a:t>big</a:t>
            </a:r>
            <a:r>
              <a:rPr lang="da-DK" dirty="0" smtClean="0"/>
              <a:t> bang</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1480" b="8172"/>
          <a:stretch/>
        </p:blipFill>
        <p:spPr>
          <a:xfrm>
            <a:off x="4572000" y="5128034"/>
            <a:ext cx="3810049" cy="1354460"/>
          </a:xfrm>
          <a:prstGeom prst="rect">
            <a:avLst/>
          </a:prstGeom>
        </p:spPr>
      </p:pic>
      <p:sp>
        <p:nvSpPr>
          <p:cNvPr id="8" name="Content Placeholder 2"/>
          <p:cNvSpPr txBox="1">
            <a:spLocks/>
          </p:cNvSpPr>
          <p:nvPr/>
        </p:nvSpPr>
        <p:spPr>
          <a:xfrm>
            <a:off x="4139952" y="1901366"/>
            <a:ext cx="4421338" cy="2247714"/>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solidFill>
                  <a:srgbClr val="C00000"/>
                </a:solidFill>
              </a:rPr>
              <a:t>NB:</a:t>
            </a:r>
            <a:r>
              <a:rPr lang="da-DK" sz="2800" dirty="0" smtClean="0"/>
              <a:t> Den kosmologiske rødforskydning skyldes </a:t>
            </a:r>
            <a:r>
              <a:rPr lang="da-DK" sz="2800" b="1" dirty="0" smtClean="0"/>
              <a:t>ikke</a:t>
            </a:r>
            <a:r>
              <a:rPr lang="da-DK" sz="2800" dirty="0" smtClean="0"/>
              <a:t> </a:t>
            </a:r>
            <a:r>
              <a:rPr lang="da-DK" sz="2800" dirty="0" err="1" smtClean="0"/>
              <a:t>Doppler-effekten</a:t>
            </a:r>
            <a:r>
              <a:rPr lang="da-DK" sz="2800" dirty="0" smtClean="0"/>
              <a:t>, men rummets udvidelse</a:t>
            </a:r>
          </a:p>
        </p:txBody>
      </p:sp>
    </p:spTree>
    <p:extLst>
      <p:ext uri="{BB962C8B-B14F-4D97-AF65-F5344CB8AC3E}">
        <p14:creationId xmlns:p14="http://schemas.microsoft.com/office/powerpoint/2010/main" val="352359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idx="4294967295"/>
          </p:nvPr>
        </p:nvSpPr>
        <p:spPr/>
        <p:txBody>
          <a:bodyPr/>
          <a:lstStyle/>
          <a:p>
            <a:pPr eaLnBrk="1" hangingPunct="1"/>
            <a:r>
              <a:rPr lang="da-DK" dirty="0" err="1" smtClean="0"/>
              <a:t>Spektrofotometri</a:t>
            </a:r>
            <a:endParaRPr lang="da-DK" dirty="0" smtClean="0"/>
          </a:p>
        </p:txBody>
      </p:sp>
      <p:sp>
        <p:nvSpPr>
          <p:cNvPr id="296963" name="Rectangle 3"/>
          <p:cNvSpPr>
            <a:spLocks noGrp="1" noChangeArrowheads="1"/>
          </p:cNvSpPr>
          <p:nvPr>
            <p:ph type="body" idx="4294967295"/>
          </p:nvPr>
        </p:nvSpPr>
        <p:spPr>
          <a:xfrm>
            <a:off x="35496" y="3573016"/>
            <a:ext cx="8229600" cy="2448272"/>
          </a:xfrm>
        </p:spPr>
        <p:txBody>
          <a:bodyPr/>
          <a:lstStyle/>
          <a:p>
            <a:pPr eaLnBrk="1" hangingPunct="1"/>
            <a:r>
              <a:rPr lang="da-DK" dirty="0" smtClean="0"/>
              <a:t>Måling af stoffers koncentration i opløsninger</a:t>
            </a:r>
          </a:p>
          <a:p>
            <a:pPr lvl="1"/>
            <a:r>
              <a:rPr lang="da-DK" dirty="0" smtClean="0"/>
              <a:t>Meget brugt til biokemi</a:t>
            </a:r>
          </a:p>
          <a:p>
            <a:pPr lvl="1"/>
            <a:r>
              <a:rPr lang="en-US" dirty="0" err="1" smtClean="0"/>
              <a:t>f.eks</a:t>
            </a:r>
            <a:r>
              <a:rPr lang="en-US" dirty="0" smtClean="0"/>
              <a:t>. DNA</a:t>
            </a:r>
            <a:r>
              <a:rPr lang="en-US" dirty="0"/>
              <a:t>, </a:t>
            </a:r>
            <a:r>
              <a:rPr lang="en-US" dirty="0" err="1" smtClean="0"/>
              <a:t>proteiner</a:t>
            </a:r>
            <a:r>
              <a:rPr lang="en-US" dirty="0" smtClean="0"/>
              <a:t> og </a:t>
            </a:r>
            <a:r>
              <a:rPr lang="en-US" dirty="0" err="1" smtClean="0"/>
              <a:t>enzymer</a:t>
            </a:r>
            <a:endParaRPr lang="en-US" dirty="0" smtClean="0"/>
          </a:p>
          <a:p>
            <a:pPr lvl="1"/>
            <a:r>
              <a:rPr lang="en-US" dirty="0" smtClean="0"/>
              <a:t>Jens Chr. </a:t>
            </a:r>
            <a:r>
              <a:rPr lang="en-US" dirty="0" err="1" smtClean="0"/>
              <a:t>Skou</a:t>
            </a:r>
            <a:r>
              <a:rPr lang="en-US" dirty="0" smtClean="0"/>
              <a:t>: </a:t>
            </a:r>
            <a:r>
              <a:rPr lang="en-US" dirty="0" err="1" smtClean="0"/>
              <a:t>krabbenerver</a:t>
            </a:r>
            <a:r>
              <a:rPr lang="en-US" dirty="0" smtClean="0"/>
              <a:t> </a:t>
            </a:r>
          </a:p>
          <a:p>
            <a:pPr lvl="1">
              <a:buFont typeface="Wingdings" panose="05000000000000000000" pitchFamily="2" charset="2"/>
              <a:buChar char="Ø"/>
            </a:pPr>
            <a:r>
              <a:rPr lang="en-US" dirty="0" smtClean="0"/>
              <a:t> </a:t>
            </a:r>
            <a:r>
              <a:rPr lang="en-US" dirty="0" err="1" smtClean="0"/>
              <a:t>opdagelsen</a:t>
            </a:r>
            <a:r>
              <a:rPr lang="en-US" dirty="0" smtClean="0"/>
              <a:t> </a:t>
            </a:r>
            <a:r>
              <a:rPr lang="en-US" dirty="0" err="1" smtClean="0"/>
              <a:t>af</a:t>
            </a:r>
            <a:r>
              <a:rPr lang="en-US" dirty="0" smtClean="0"/>
              <a:t>  Na-K-</a:t>
            </a:r>
            <a:r>
              <a:rPr lang="en-US" dirty="0" err="1" smtClean="0"/>
              <a:t>pumpen</a:t>
            </a:r>
            <a:endParaRPr lang="da-DK"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7400" b="17801"/>
          <a:stretch/>
        </p:blipFill>
        <p:spPr>
          <a:xfrm>
            <a:off x="107504" y="1429797"/>
            <a:ext cx="7704856" cy="194159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3776" t="-400" r="10625" b="10800"/>
          <a:stretch/>
        </p:blipFill>
        <p:spPr>
          <a:xfrm>
            <a:off x="5868144" y="4509120"/>
            <a:ext cx="3240360" cy="2160240"/>
          </a:xfrm>
          <a:prstGeom prst="rect">
            <a:avLst/>
          </a:prstGeom>
        </p:spPr>
      </p:pic>
    </p:spTree>
    <p:extLst>
      <p:ext uri="{BB962C8B-B14F-4D97-AF65-F5344CB8AC3E}">
        <p14:creationId xmlns:p14="http://schemas.microsoft.com/office/powerpoint/2010/main" val="3404929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a-DK" dirty="0" smtClean="0"/>
              <a:t>Regnbuen er et spektrum</a:t>
            </a:r>
            <a:endParaRPr lang="da-DK" dirty="0"/>
          </a:p>
        </p:txBody>
      </p:sp>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4984"/>
            <a:ext cx="4913784" cy="32758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p:txBody>
          <a:bodyPr/>
          <a:lstStyle/>
          <a:p>
            <a:endParaRPr lang="da-DK"/>
          </a:p>
        </p:txBody>
      </p:sp>
    </p:spTree>
    <p:extLst>
      <p:ext uri="{BB962C8B-B14F-4D97-AF65-F5344CB8AC3E}">
        <p14:creationId xmlns:p14="http://schemas.microsoft.com/office/powerpoint/2010/main" val="174388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202" y="0"/>
            <a:ext cx="10742220" cy="7173416"/>
          </a:xfrm>
          <a:prstGeom prst="rect">
            <a:avLst/>
          </a:prstGeom>
        </p:spPr>
      </p:pic>
      <p:sp>
        <p:nvSpPr>
          <p:cNvPr id="2" name="Titel 1"/>
          <p:cNvSpPr>
            <a:spLocks noGrp="1"/>
          </p:cNvSpPr>
          <p:nvPr>
            <p:ph type="title"/>
          </p:nvPr>
        </p:nvSpPr>
        <p:spPr>
          <a:xfrm>
            <a:off x="457200" y="274638"/>
            <a:ext cx="2962672" cy="1143000"/>
          </a:xfrm>
        </p:spPr>
        <p:txBody>
          <a:bodyPr/>
          <a:lstStyle/>
          <a:p>
            <a:r>
              <a:rPr lang="da-DK" dirty="0" smtClean="0">
                <a:solidFill>
                  <a:srgbClr val="FFC000"/>
                </a:solidFill>
              </a:rPr>
              <a:t>Nordlys</a:t>
            </a:r>
            <a:endParaRPr lang="da-DK" dirty="0">
              <a:solidFill>
                <a:srgbClr val="FFC000"/>
              </a:solidFill>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491" y="2975414"/>
            <a:ext cx="3672408" cy="2288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179512" y="5373216"/>
            <a:ext cx="3754760" cy="11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smtClean="0">
                <a:solidFill>
                  <a:srgbClr val="FFC000"/>
                </a:solidFill>
              </a:rPr>
              <a:t>Ole Rømer beskrev det i 1700-tallet.</a:t>
            </a:r>
          </a:p>
        </p:txBody>
      </p:sp>
      <p:sp>
        <p:nvSpPr>
          <p:cNvPr id="7" name="Rectangle 3"/>
          <p:cNvSpPr txBox="1">
            <a:spLocks noChangeArrowheads="1"/>
          </p:cNvSpPr>
          <p:nvPr/>
        </p:nvSpPr>
        <p:spPr bwMode="auto">
          <a:xfrm>
            <a:off x="4740571" y="3717032"/>
            <a:ext cx="3754760" cy="11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dirty="0" smtClean="0">
                <a:solidFill>
                  <a:srgbClr val="FFC000"/>
                </a:solidFill>
              </a:rPr>
              <a:t>Nu ved vi, at det fortæller om atmosfærens sammensætning og Jordens indre</a:t>
            </a:r>
          </a:p>
        </p:txBody>
      </p:sp>
    </p:spTree>
    <p:extLst>
      <p:ext uri="{BB962C8B-B14F-4D97-AF65-F5344CB8AC3E}">
        <p14:creationId xmlns:p14="http://schemas.microsoft.com/office/powerpoint/2010/main" val="290029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374"/>
            <a:ext cx="10284938" cy="6856625"/>
          </a:xfrm>
          <a:prstGeom prst="rect">
            <a:avLst/>
          </a:prstGeom>
        </p:spPr>
      </p:pic>
      <p:sp>
        <p:nvSpPr>
          <p:cNvPr id="3" name="Titel 2"/>
          <p:cNvSpPr>
            <a:spLocks noGrp="1"/>
          </p:cNvSpPr>
          <p:nvPr>
            <p:ph type="title"/>
          </p:nvPr>
        </p:nvSpPr>
        <p:spPr/>
        <p:txBody>
          <a:bodyPr/>
          <a:lstStyle/>
          <a:p>
            <a:endParaRPr lang="da-DK"/>
          </a:p>
        </p:txBody>
      </p:sp>
      <p:sp>
        <p:nvSpPr>
          <p:cNvPr id="4" name="Pladsholder til indhold 3"/>
          <p:cNvSpPr>
            <a:spLocks noGrp="1"/>
          </p:cNvSpPr>
          <p:nvPr>
            <p:ph sz="half" idx="1"/>
          </p:nvPr>
        </p:nvSpPr>
        <p:spPr>
          <a:xfrm>
            <a:off x="179512" y="5589240"/>
            <a:ext cx="8964488" cy="1872208"/>
          </a:xfrm>
        </p:spPr>
        <p:txBody>
          <a:bodyPr/>
          <a:lstStyle/>
          <a:p>
            <a:pPr algn="r"/>
            <a:r>
              <a:rPr lang="da-DK" dirty="0" smtClean="0">
                <a:solidFill>
                  <a:srgbClr val="FFC000"/>
                </a:solidFill>
              </a:rPr>
              <a:t>Nordlys opstår når ladede partikler i solvinden indfanges af Jordens magnetfelt og exciterer atomer i atmosfæren</a:t>
            </a:r>
            <a:endParaRPr lang="da-DK" dirty="0">
              <a:solidFill>
                <a:srgbClr val="FFC000"/>
              </a:solidFill>
            </a:endParaRPr>
          </a:p>
        </p:txBody>
      </p:sp>
      <p:pic>
        <p:nvPicPr>
          <p:cNvPr id="2" name="Content Placeholder 1"/>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8363"/>
          <a:stretch/>
        </p:blipFill>
        <p:spPr>
          <a:xfrm>
            <a:off x="18322" y="338987"/>
            <a:ext cx="9125678" cy="4962221"/>
          </a:xfrm>
        </p:spPr>
      </p:pic>
      <p:sp>
        <p:nvSpPr>
          <p:cNvPr id="7" name="Rectangular Callout 6"/>
          <p:cNvSpPr/>
          <p:nvPr/>
        </p:nvSpPr>
        <p:spPr>
          <a:xfrm>
            <a:off x="683568" y="1094556"/>
            <a:ext cx="4680520" cy="3486572"/>
          </a:xfrm>
          <a:prstGeom prst="wedgeRectCallout">
            <a:avLst>
              <a:gd name="adj1" fmla="val 78628"/>
              <a:gd name="adj2" fmla="val -11223"/>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pic>
        <p:nvPicPr>
          <p:cNvPr id="8" name="Picture 7"/>
          <p:cNvPicPr>
            <a:picLocks noChangeAspect="1"/>
          </p:cNvPicPr>
          <p:nvPr/>
        </p:nvPicPr>
        <p:blipFill rotWithShape="1">
          <a:blip r:embed="rId5"/>
          <a:srcRect t="11902"/>
          <a:stretch/>
        </p:blipFill>
        <p:spPr>
          <a:xfrm>
            <a:off x="755576" y="1486346"/>
            <a:ext cx="4494770" cy="2878758"/>
          </a:xfrm>
          <a:prstGeom prst="rect">
            <a:avLst/>
          </a:prstGeom>
        </p:spPr>
      </p:pic>
    </p:spTree>
    <p:extLst>
      <p:ext uri="{BB962C8B-B14F-4D97-AF65-F5344CB8AC3E}">
        <p14:creationId xmlns:p14="http://schemas.microsoft.com/office/powerpoint/2010/main" val="139480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10425258"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p>
            <a:endParaRPr lang="da-DK"/>
          </a:p>
        </p:txBody>
      </p:sp>
      <p:sp>
        <p:nvSpPr>
          <p:cNvPr id="4" name="Pladsholder til indhold 3"/>
          <p:cNvSpPr>
            <a:spLocks noGrp="1"/>
          </p:cNvSpPr>
          <p:nvPr>
            <p:ph sz="half" idx="1"/>
          </p:nvPr>
        </p:nvSpPr>
        <p:spPr>
          <a:xfrm>
            <a:off x="179512" y="4365104"/>
            <a:ext cx="8964488" cy="1872208"/>
          </a:xfrm>
        </p:spPr>
        <p:txBody>
          <a:bodyPr/>
          <a:lstStyle/>
          <a:p>
            <a:pPr algn="r"/>
            <a:r>
              <a:rPr lang="da-DK" dirty="0" smtClean="0">
                <a:solidFill>
                  <a:srgbClr val="FFC000"/>
                </a:solidFill>
              </a:rPr>
              <a:t>Grønne eller brun-røde farver stammer fra oxygen</a:t>
            </a:r>
            <a:endParaRPr lang="da-DK" dirty="0">
              <a:solidFill>
                <a:srgbClr val="FFC000"/>
              </a:solidFill>
            </a:endParaRPr>
          </a:p>
        </p:txBody>
      </p:sp>
      <p:sp>
        <p:nvSpPr>
          <p:cNvPr id="6" name="Content Placeholder 5"/>
          <p:cNvSpPr>
            <a:spLocks noGrp="1"/>
          </p:cNvSpPr>
          <p:nvPr>
            <p:ph sz="half" idx="2"/>
          </p:nvPr>
        </p:nvSpPr>
        <p:spPr/>
        <p:txBody>
          <a:bodyPr/>
          <a:lstStyle/>
          <a:p>
            <a:endParaRPr lang="da-DK"/>
          </a:p>
        </p:txBody>
      </p:sp>
    </p:spTree>
    <p:extLst>
      <p:ext uri="{BB962C8B-B14F-4D97-AF65-F5344CB8AC3E}">
        <p14:creationId xmlns:p14="http://schemas.microsoft.com/office/powerpoint/2010/main" val="214817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34525" cy="715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p>
            <a:endParaRPr lang="da-DK"/>
          </a:p>
        </p:txBody>
      </p:sp>
      <p:sp>
        <p:nvSpPr>
          <p:cNvPr id="4" name="Pladsholder til indhold 3"/>
          <p:cNvSpPr>
            <a:spLocks noGrp="1"/>
          </p:cNvSpPr>
          <p:nvPr>
            <p:ph sz="half" idx="1"/>
          </p:nvPr>
        </p:nvSpPr>
        <p:spPr>
          <a:xfrm>
            <a:off x="0" y="6093296"/>
            <a:ext cx="8964488" cy="1872208"/>
          </a:xfrm>
        </p:spPr>
        <p:txBody>
          <a:bodyPr/>
          <a:lstStyle/>
          <a:p>
            <a:pPr algn="r"/>
            <a:r>
              <a:rPr lang="da-DK" dirty="0" smtClean="0">
                <a:solidFill>
                  <a:srgbClr val="FFC000"/>
                </a:solidFill>
              </a:rPr>
              <a:t>Blålige farver stammer fra nitrogen</a:t>
            </a:r>
            <a:endParaRPr lang="da-DK" dirty="0">
              <a:solidFill>
                <a:srgbClr val="FFC000"/>
              </a:solidFill>
            </a:endParaRPr>
          </a:p>
        </p:txBody>
      </p:sp>
      <p:sp>
        <p:nvSpPr>
          <p:cNvPr id="6" name="Content Placeholder 5"/>
          <p:cNvSpPr>
            <a:spLocks noGrp="1"/>
          </p:cNvSpPr>
          <p:nvPr>
            <p:ph sz="half" idx="2"/>
          </p:nvPr>
        </p:nvSpPr>
        <p:spPr/>
        <p:txBody>
          <a:bodyPr/>
          <a:lstStyle/>
          <a:p>
            <a:endParaRPr lang="da-DK"/>
          </a:p>
        </p:txBody>
      </p:sp>
      <p:sp>
        <p:nvSpPr>
          <p:cNvPr id="7" name="Rectangle 6"/>
          <p:cNvSpPr/>
          <p:nvPr/>
        </p:nvSpPr>
        <p:spPr>
          <a:xfrm>
            <a:off x="251520" y="6237312"/>
            <a:ext cx="1584176" cy="720080"/>
          </a:xfrm>
          <a:prstGeom prst="rect">
            <a:avLst/>
          </a:prstGeom>
          <a:solidFill>
            <a:schemeClr val="tx1">
              <a:lumMod val="95000"/>
              <a:lumOff val="5000"/>
            </a:schemeClr>
          </a:solidFill>
          <a:effectLst>
            <a:softEdge rad="127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97257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SnappyOffbeatGraywolf">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0" y="1124744"/>
            <a:ext cx="9144000" cy="5143501"/>
          </a:xfrm>
        </p:spPr>
      </p:pic>
      <p:pic>
        <p:nvPicPr>
          <p:cNvPr id="9" name="Picture 8"/>
          <p:cNvPicPr>
            <a:picLocks noChangeAspect="1"/>
          </p:cNvPicPr>
          <p:nvPr/>
        </p:nvPicPr>
        <p:blipFill rotWithShape="1">
          <a:blip r:embed="rId6"/>
          <a:srcRect l="8277" t="16555" r="8258" b="8990"/>
          <a:stretch/>
        </p:blipFill>
        <p:spPr>
          <a:xfrm>
            <a:off x="-26059" y="1124744"/>
            <a:ext cx="9170059" cy="5184576"/>
          </a:xfrm>
          <a:prstGeom prst="rect">
            <a:avLst/>
          </a:prstGeom>
        </p:spPr>
      </p:pic>
      <p:sp>
        <p:nvSpPr>
          <p:cNvPr id="2" name="Title 1"/>
          <p:cNvSpPr>
            <a:spLocks noGrp="1"/>
          </p:cNvSpPr>
          <p:nvPr>
            <p:ph type="title"/>
          </p:nvPr>
        </p:nvSpPr>
        <p:spPr>
          <a:xfrm>
            <a:off x="457200" y="274638"/>
            <a:ext cx="8229600" cy="850106"/>
          </a:xfrm>
        </p:spPr>
        <p:txBody>
          <a:bodyPr/>
          <a:lstStyle/>
          <a:p>
            <a:r>
              <a:rPr lang="da-DK" sz="3200" dirty="0" smtClean="0">
                <a:solidFill>
                  <a:srgbClr val="FFC000"/>
                </a:solidFill>
              </a:rPr>
              <a:t>Jordens magnetfelt stammer fra jernkernen</a:t>
            </a:r>
            <a:endParaRPr lang="da-DK" sz="3200" dirty="0">
              <a:solidFill>
                <a:srgbClr val="FFC000"/>
              </a:solidFill>
            </a:endParaRPr>
          </a:p>
        </p:txBody>
      </p:sp>
      <p:sp>
        <p:nvSpPr>
          <p:cNvPr id="4" name="Content Placeholder 3"/>
          <p:cNvSpPr>
            <a:spLocks noGrp="1"/>
          </p:cNvSpPr>
          <p:nvPr>
            <p:ph sz="half" idx="2"/>
          </p:nvPr>
        </p:nvSpPr>
        <p:spPr/>
        <p:txBody>
          <a:bodyPr/>
          <a:lstStyle/>
          <a:p>
            <a:endParaRPr lang="da-DK"/>
          </a:p>
        </p:txBody>
      </p:sp>
    </p:spTree>
    <p:extLst>
      <p:ext uri="{BB962C8B-B14F-4D97-AF65-F5344CB8AC3E}">
        <p14:creationId xmlns:p14="http://schemas.microsoft.com/office/powerpoint/2010/main" val="26710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2" presetClass="mediacall" presetSubtype="0" fill="hold" nodeType="withEffect">
                                  <p:stCondLst>
                                    <p:cond delay="0"/>
                                  </p:stCondLst>
                                  <p:childTnLst>
                                    <p:cmd type="call" cmd="togglePause">
                                      <p:cBhvr>
                                        <p:cTn id="8"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Den magnetiske pol flytter sig</a:t>
            </a:r>
            <a:endParaRPr lang="da-DK" dirty="0"/>
          </a:p>
        </p:txBody>
      </p:sp>
      <p:sp>
        <p:nvSpPr>
          <p:cNvPr id="4" name="Content Placeholder 3"/>
          <p:cNvSpPr>
            <a:spLocks noGrp="1"/>
          </p:cNvSpPr>
          <p:nvPr>
            <p:ph sz="half" idx="2"/>
          </p:nvPr>
        </p:nvSpPr>
        <p:spPr/>
        <p:txBody>
          <a:bodyPr/>
          <a:lstStyle/>
          <a:p>
            <a:r>
              <a:rPr lang="da-DK" dirty="0" smtClean="0"/>
              <a:t>Bevæger </a:t>
            </a:r>
            <a:r>
              <a:rPr lang="da-DK" dirty="0"/>
              <a:t>sig </a:t>
            </a:r>
            <a:r>
              <a:rPr lang="da-DK" dirty="0" smtClean="0"/>
              <a:t>ca. 50 </a:t>
            </a:r>
            <a:r>
              <a:rPr lang="da-DK" dirty="0"/>
              <a:t>km mod </a:t>
            </a:r>
            <a:r>
              <a:rPr lang="da-DK" dirty="0" smtClean="0"/>
              <a:t>Sibirien om året</a:t>
            </a:r>
          </a:p>
          <a:p>
            <a:endParaRPr lang="da-DK" dirty="0"/>
          </a:p>
          <a:p>
            <a:r>
              <a:rPr lang="da-DK" dirty="0" smtClean="0"/>
              <a:t>Polerne har byttet plads mange gange i Jordens historie.	</a:t>
            </a:r>
          </a:p>
          <a:p>
            <a:pPr lvl="1"/>
            <a:r>
              <a:rPr lang="da-DK" dirty="0" smtClean="0"/>
              <a:t>Uregelmæssige mellemrum</a:t>
            </a:r>
            <a:endParaRPr lang="da-DK"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0715" y="1268760"/>
            <a:ext cx="3600400" cy="5382598"/>
          </a:xfrm>
        </p:spPr>
      </p:pic>
    </p:spTree>
    <p:extLst>
      <p:ext uri="{BB962C8B-B14F-4D97-AF65-F5344CB8AC3E}">
        <p14:creationId xmlns:p14="http://schemas.microsoft.com/office/powerpoint/2010/main" val="37944674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Pladetektonik og magnetisme</a:t>
            </a:r>
            <a:endParaRPr lang="da-DK" dirty="0"/>
          </a:p>
        </p:txBody>
      </p:sp>
      <p:sp>
        <p:nvSpPr>
          <p:cNvPr id="3" name="Content Placeholder 2"/>
          <p:cNvSpPr>
            <a:spLocks noGrp="1"/>
          </p:cNvSpPr>
          <p:nvPr>
            <p:ph sz="half" idx="2"/>
          </p:nvPr>
        </p:nvSpPr>
        <p:spPr/>
        <p:txBody>
          <a:bodyPr/>
          <a:lstStyle/>
          <a:p>
            <a:endParaRPr lang="da-DK" dirty="0"/>
          </a:p>
        </p:txBody>
      </p:sp>
      <p:sp>
        <p:nvSpPr>
          <p:cNvPr id="4" name="Content Placeholder 3"/>
          <p:cNvSpPr>
            <a:spLocks noGrp="1"/>
          </p:cNvSpPr>
          <p:nvPr>
            <p:ph sz="half" idx="1"/>
          </p:nvPr>
        </p:nvSpPr>
        <p:spPr/>
        <p:txBody>
          <a:bodyPr/>
          <a:lstStyle/>
          <a:p>
            <a:endParaRPr lang="da-DK"/>
          </a:p>
        </p:txBody>
      </p:sp>
      <p:pic>
        <p:nvPicPr>
          <p:cNvPr id="8" name="Picture 7"/>
          <p:cNvPicPr>
            <a:picLocks noChangeAspect="1"/>
          </p:cNvPicPr>
          <p:nvPr/>
        </p:nvPicPr>
        <p:blipFill>
          <a:blip r:embed="rId2"/>
          <a:stretch>
            <a:fillRect/>
          </a:stretch>
        </p:blipFill>
        <p:spPr>
          <a:xfrm>
            <a:off x="762000" y="1408871"/>
            <a:ext cx="7620000" cy="5372100"/>
          </a:xfrm>
          <a:prstGeom prst="rect">
            <a:avLst/>
          </a:prstGeom>
        </p:spPr>
      </p:pic>
      <p:pic>
        <p:nvPicPr>
          <p:cNvPr id="9" name="Picture 8"/>
          <p:cNvPicPr>
            <a:picLocks noChangeAspect="1"/>
          </p:cNvPicPr>
          <p:nvPr/>
        </p:nvPicPr>
        <p:blipFill>
          <a:blip r:embed="rId3"/>
          <a:stretch>
            <a:fillRect/>
          </a:stretch>
        </p:blipFill>
        <p:spPr>
          <a:xfrm>
            <a:off x="323528" y="1925979"/>
            <a:ext cx="6586821" cy="377095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4"/>
          <a:srcRect t="88812"/>
          <a:stretch/>
        </p:blipFill>
        <p:spPr>
          <a:xfrm>
            <a:off x="1299432" y="6041440"/>
            <a:ext cx="6712684" cy="598676"/>
          </a:xfrm>
          <a:prstGeom prst="rect">
            <a:avLst/>
          </a:prstGeom>
        </p:spPr>
      </p:pic>
    </p:spTree>
    <p:extLst>
      <p:ext uri="{BB962C8B-B14F-4D97-AF65-F5344CB8AC3E}">
        <p14:creationId xmlns:p14="http://schemas.microsoft.com/office/powerpoint/2010/main" val="369294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5" descr="prism-and-refraction-of-light-into-rainbow-AJ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1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1" name="Rectangle 2"/>
          <p:cNvSpPr>
            <a:spLocks noGrp="1" noChangeArrowheads="1"/>
          </p:cNvSpPr>
          <p:nvPr>
            <p:ph type="title" idx="4294967295"/>
          </p:nvPr>
        </p:nvSpPr>
        <p:spPr>
          <a:xfrm>
            <a:off x="0" y="0"/>
            <a:ext cx="6192838" cy="1125538"/>
          </a:xfrm>
        </p:spPr>
        <p:txBody>
          <a:bodyPr/>
          <a:lstStyle/>
          <a:p>
            <a:pPr eaLnBrk="1" hangingPunct="1"/>
            <a:r>
              <a:rPr lang="da-DK" dirty="0" smtClean="0">
                <a:solidFill>
                  <a:srgbClr val="FFFF66"/>
                </a:solidFill>
              </a:rPr>
              <a:t>Lys og farver</a:t>
            </a:r>
          </a:p>
        </p:txBody>
      </p:sp>
      <p:sp>
        <p:nvSpPr>
          <p:cNvPr id="288772" name="Rectangle 3"/>
          <p:cNvSpPr>
            <a:spLocks noGrp="1" noChangeArrowheads="1"/>
          </p:cNvSpPr>
          <p:nvPr>
            <p:ph type="body" idx="4294967295"/>
          </p:nvPr>
        </p:nvSpPr>
        <p:spPr>
          <a:xfrm>
            <a:off x="0" y="1268413"/>
            <a:ext cx="5940425" cy="2160587"/>
          </a:xfrm>
        </p:spPr>
        <p:txBody>
          <a:bodyPr/>
          <a:lstStyle/>
          <a:p>
            <a:pPr eaLnBrk="1" hangingPunct="1"/>
            <a:r>
              <a:rPr lang="da-DK" dirty="0" smtClean="0">
                <a:solidFill>
                  <a:srgbClr val="FFFF66"/>
                </a:solidFill>
              </a:rPr>
              <a:t>I 1672 opdagede Newton, at hvidt lys kan </a:t>
            </a:r>
            <a:r>
              <a:rPr lang="da-DK" dirty="0" err="1" smtClean="0">
                <a:solidFill>
                  <a:srgbClr val="FFFF66"/>
                </a:solidFill>
              </a:rPr>
              <a:t>opspaltes</a:t>
            </a:r>
            <a:r>
              <a:rPr lang="da-DK" dirty="0" smtClean="0">
                <a:solidFill>
                  <a:srgbClr val="FFFF66"/>
                </a:solidFill>
              </a:rPr>
              <a:t> til en række primære farver af et prisme</a:t>
            </a:r>
          </a:p>
        </p:txBody>
      </p:sp>
      <p:pic>
        <p:nvPicPr>
          <p:cNvPr id="97286" name="Picture 6" descr="Newton's &quot;experimentum cruci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3289300"/>
            <a:ext cx="5397500"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573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7286"/>
                                        </p:tgtEl>
                                        <p:attrNameLst>
                                          <p:attrName>style.visibility</p:attrName>
                                        </p:attrNameLst>
                                      </p:cBhvr>
                                      <p:to>
                                        <p:strVal val="visible"/>
                                      </p:to>
                                    </p:set>
                                    <p:animEffect transition="in" filter="fade">
                                      <p:cBhvr>
                                        <p:cTn id="7" dur="3000"/>
                                        <p:tgtEl>
                                          <p:spTgt spid="9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34680" cy="2578298"/>
          </a:xfrm>
        </p:spPr>
        <p:txBody>
          <a:bodyPr/>
          <a:lstStyle/>
          <a:p>
            <a:r>
              <a:rPr lang="da-DK" dirty="0" smtClean="0"/>
              <a:t>Den magnetiske havbund</a:t>
            </a:r>
            <a:endParaRPr lang="da-DK"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52360" y="542994"/>
            <a:ext cx="4791608" cy="3390062"/>
          </a:xfrm>
        </p:spPr>
      </p:pic>
      <p:pic>
        <p:nvPicPr>
          <p:cNvPr id="5"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2078" b="41053"/>
          <a:stretch/>
        </p:blipFill>
        <p:spPr>
          <a:xfrm>
            <a:off x="4427984" y="3861048"/>
            <a:ext cx="4536504" cy="2889934"/>
          </a:xfrm>
        </p:spPr>
      </p:pic>
      <p:sp>
        <p:nvSpPr>
          <p:cNvPr id="8" name="Content Placeholder 3"/>
          <p:cNvSpPr txBox="1">
            <a:spLocks/>
          </p:cNvSpPr>
          <p:nvPr/>
        </p:nvSpPr>
        <p:spPr bwMode="auto">
          <a:xfrm>
            <a:off x="158227" y="3356992"/>
            <a:ext cx="3117629"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da-DK" dirty="0" smtClean="0"/>
              <a:t>Polvendingerne er registreret i havbundens magnetiske ”båndoptager”</a:t>
            </a:r>
          </a:p>
          <a:p>
            <a:endParaRPr lang="da-DK" dirty="0" smtClean="0"/>
          </a:p>
        </p:txBody>
      </p:sp>
    </p:spTree>
    <p:extLst>
      <p:ext uri="{BB962C8B-B14F-4D97-AF65-F5344CB8AC3E}">
        <p14:creationId xmlns:p14="http://schemas.microsoft.com/office/powerpoint/2010/main" val="201613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Mange slags ”lys”</a:t>
            </a:r>
          </a:p>
        </p:txBody>
      </p:sp>
      <p:sp>
        <p:nvSpPr>
          <p:cNvPr id="3" name="Pladsholder til indhold 2"/>
          <p:cNvSpPr>
            <a:spLocks noGrp="1"/>
          </p:cNvSpPr>
          <p:nvPr>
            <p:ph sz="half" idx="1"/>
          </p:nvPr>
        </p:nvSpPr>
        <p:spPr>
          <a:xfrm>
            <a:off x="457200" y="5085184"/>
            <a:ext cx="7283152" cy="1040979"/>
          </a:xfrm>
        </p:spPr>
        <p:txBody>
          <a:bodyPr/>
          <a:lstStyle/>
          <a:p>
            <a:r>
              <a:rPr lang="da-DK" dirty="0" smtClean="0"/>
              <a:t>Det synlige lys udgør kun en meget lille del af </a:t>
            </a:r>
            <a:r>
              <a:rPr lang="da-DK" b="1" dirty="0" smtClean="0"/>
              <a:t>det elektromagnetiske spektrum</a:t>
            </a:r>
            <a:endParaRPr lang="da-DK" b="1" dirty="0"/>
          </a:p>
        </p:txBody>
      </p:sp>
      <p:sp>
        <p:nvSpPr>
          <p:cNvPr id="4" name="Pladsholder til indhold 3"/>
          <p:cNvSpPr>
            <a:spLocks noGrp="1"/>
          </p:cNvSpPr>
          <p:nvPr>
            <p:ph sz="half" idx="2"/>
          </p:nvPr>
        </p:nvSpPr>
        <p:spPr/>
        <p:txBody>
          <a:bodyPr/>
          <a:lstStyle/>
          <a:p>
            <a:endParaRPr lang="da-DK" dirty="0"/>
          </a:p>
        </p:txBody>
      </p:sp>
      <p:pic>
        <p:nvPicPr>
          <p:cNvPr id="409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5301" b="-1"/>
          <a:stretch/>
        </p:blipFill>
        <p:spPr bwMode="auto">
          <a:xfrm>
            <a:off x="261938" y="1556792"/>
            <a:ext cx="8620125" cy="32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239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idx="4294967295"/>
          </p:nvPr>
        </p:nvSpPr>
        <p:spPr>
          <a:xfrm>
            <a:off x="-36513" y="274638"/>
            <a:ext cx="4043363" cy="1143000"/>
          </a:xfrm>
        </p:spPr>
        <p:txBody>
          <a:bodyPr/>
          <a:lstStyle/>
          <a:p>
            <a:pPr eaLnBrk="1" hangingPunct="1"/>
            <a:r>
              <a:rPr lang="da-DK" sz="4000" dirty="0" smtClean="0"/>
              <a:t>Infrarød stråling</a:t>
            </a:r>
          </a:p>
        </p:txBody>
      </p:sp>
      <p:sp>
        <p:nvSpPr>
          <p:cNvPr id="460803" name="Rectangle 3"/>
          <p:cNvSpPr>
            <a:spLocks noGrp="1" noChangeArrowheads="1"/>
          </p:cNvSpPr>
          <p:nvPr>
            <p:ph type="body" idx="4294967295"/>
          </p:nvPr>
        </p:nvSpPr>
        <p:spPr>
          <a:xfrm>
            <a:off x="34925" y="1844675"/>
            <a:ext cx="3816350" cy="4525963"/>
          </a:xfrm>
        </p:spPr>
        <p:txBody>
          <a:bodyPr/>
          <a:lstStyle/>
          <a:p>
            <a:pPr eaLnBrk="1" hangingPunct="1"/>
            <a:r>
              <a:rPr lang="da-DK" sz="2800" dirty="0" smtClean="0"/>
              <a:t>I 1801 målte </a:t>
            </a:r>
            <a:r>
              <a:rPr lang="de-DE" sz="2800" dirty="0" smtClean="0"/>
              <a:t>William Herschel, at der er en </a:t>
            </a:r>
            <a:r>
              <a:rPr lang="de-DE" sz="2800" dirty="0" err="1" smtClean="0"/>
              <a:t>varmevirkning</a:t>
            </a:r>
            <a:r>
              <a:rPr lang="de-DE" sz="2800" dirty="0" smtClean="0"/>
              <a:t> </a:t>
            </a:r>
            <a:r>
              <a:rPr lang="de-DE" sz="2800" dirty="0" err="1" smtClean="0"/>
              <a:t>uden</a:t>
            </a:r>
            <a:r>
              <a:rPr lang="de-DE" sz="2800" dirty="0" smtClean="0"/>
              <a:t> </a:t>
            </a:r>
            <a:r>
              <a:rPr lang="de-DE" sz="2800" dirty="0" err="1" smtClean="0"/>
              <a:t>for</a:t>
            </a:r>
            <a:r>
              <a:rPr lang="de-DE" sz="2800" dirty="0" smtClean="0"/>
              <a:t> </a:t>
            </a:r>
            <a:r>
              <a:rPr lang="de-DE" sz="2800" dirty="0" err="1" smtClean="0"/>
              <a:t>det</a:t>
            </a:r>
            <a:r>
              <a:rPr lang="de-DE" sz="2800" dirty="0" smtClean="0"/>
              <a:t> </a:t>
            </a:r>
            <a:r>
              <a:rPr lang="de-DE" sz="2800" dirty="0" err="1" smtClean="0"/>
              <a:t>synlige</a:t>
            </a:r>
            <a:r>
              <a:rPr lang="de-DE" sz="2800" dirty="0" smtClean="0"/>
              <a:t>, </a:t>
            </a:r>
            <a:r>
              <a:rPr lang="de-DE" sz="2800" dirty="0" err="1" smtClean="0"/>
              <a:t>røde</a:t>
            </a:r>
            <a:r>
              <a:rPr lang="de-DE" sz="2800" dirty="0" smtClean="0"/>
              <a:t> </a:t>
            </a:r>
            <a:r>
              <a:rPr lang="de-DE" sz="2800" dirty="0" err="1" smtClean="0"/>
              <a:t>område</a:t>
            </a:r>
            <a:r>
              <a:rPr lang="de-DE" sz="2800" dirty="0" smtClean="0"/>
              <a:t> </a:t>
            </a:r>
            <a:r>
              <a:rPr lang="de-DE" sz="2800" dirty="0" err="1" smtClean="0"/>
              <a:t>af</a:t>
            </a:r>
            <a:r>
              <a:rPr lang="de-DE" sz="2800" dirty="0" smtClean="0"/>
              <a:t> </a:t>
            </a:r>
            <a:r>
              <a:rPr lang="de-DE" sz="2800" dirty="0" err="1" smtClean="0"/>
              <a:t>spektret</a:t>
            </a:r>
            <a:endParaRPr lang="de-DE" sz="2800" dirty="0" smtClean="0"/>
          </a:p>
        </p:txBody>
      </p:sp>
      <p:pic>
        <p:nvPicPr>
          <p:cNvPr id="4608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713" y="260350"/>
            <a:ext cx="5070475" cy="644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06461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idx="4294967295"/>
          </p:nvPr>
        </p:nvSpPr>
        <p:spPr>
          <a:xfrm>
            <a:off x="-36513" y="274638"/>
            <a:ext cx="8894019" cy="1143000"/>
          </a:xfrm>
        </p:spPr>
        <p:txBody>
          <a:bodyPr/>
          <a:lstStyle/>
          <a:p>
            <a:pPr eaLnBrk="1" hangingPunct="1"/>
            <a:r>
              <a:rPr lang="da-DK" sz="4000" dirty="0"/>
              <a:t>Anvendelser af </a:t>
            </a:r>
            <a:r>
              <a:rPr lang="da-DK" sz="4000" dirty="0" smtClean="0"/>
              <a:t>infrarød </a:t>
            </a:r>
            <a:r>
              <a:rPr lang="da-DK" sz="4000" dirty="0"/>
              <a:t>stråling </a:t>
            </a:r>
            <a:endParaRPr lang="da-DK" sz="4000" dirty="0" smtClean="0"/>
          </a:p>
        </p:txBody>
      </p:sp>
      <p:sp>
        <p:nvSpPr>
          <p:cNvPr id="460803" name="Rectangle 3"/>
          <p:cNvSpPr>
            <a:spLocks noGrp="1" noChangeArrowheads="1"/>
          </p:cNvSpPr>
          <p:nvPr>
            <p:ph type="body" idx="4294967295"/>
          </p:nvPr>
        </p:nvSpPr>
        <p:spPr>
          <a:xfrm>
            <a:off x="34925" y="1844675"/>
            <a:ext cx="2736875" cy="4525963"/>
          </a:xfrm>
        </p:spPr>
        <p:txBody>
          <a:bodyPr/>
          <a:lstStyle/>
          <a:p>
            <a:pPr eaLnBrk="1" hangingPunct="1"/>
            <a:r>
              <a:rPr lang="de-DE" sz="2800" dirty="0" err="1" smtClean="0"/>
              <a:t>Termografi</a:t>
            </a:r>
            <a:endParaRPr lang="de-DE" sz="2800" dirty="0" smtClean="0"/>
          </a:p>
          <a:p>
            <a:pPr eaLnBrk="1" hangingPunct="1"/>
            <a:endParaRPr lang="de-DE" sz="2800" dirty="0"/>
          </a:p>
          <a:p>
            <a:pPr eaLnBrk="1" hangingPunct="1"/>
            <a:endParaRPr lang="de-DE" sz="2800" dirty="0" smtClean="0"/>
          </a:p>
          <a:p>
            <a:pPr eaLnBrk="1" hangingPunct="1"/>
            <a:r>
              <a:rPr lang="de-DE" sz="2800" dirty="0" smtClean="0"/>
              <a:t>Satellit-</a:t>
            </a:r>
            <a:r>
              <a:rPr lang="de-DE" sz="2800" dirty="0" err="1" smtClean="0"/>
              <a:t>måling</a:t>
            </a:r>
            <a:r>
              <a:rPr lang="de-DE" sz="2800" dirty="0" smtClean="0"/>
              <a:t> </a:t>
            </a:r>
            <a:r>
              <a:rPr lang="de-DE" sz="2800" dirty="0" err="1" smtClean="0"/>
              <a:t>af</a:t>
            </a:r>
            <a:r>
              <a:rPr lang="de-DE" sz="2800" dirty="0" smtClean="0"/>
              <a:t> </a:t>
            </a:r>
            <a:r>
              <a:rPr lang="de-DE" sz="2800" dirty="0" err="1" smtClean="0"/>
              <a:t>hav-temperaturer</a:t>
            </a:r>
            <a:endParaRPr lang="de-DE" sz="2800" dirty="0" smtClean="0"/>
          </a:p>
          <a:p>
            <a:pPr eaLnBrk="1" hangingPunct="1"/>
            <a:endParaRPr lang="de-DE" sz="2800" dirty="0"/>
          </a:p>
          <a:p>
            <a:pPr eaLnBrk="1" hangingPunct="1"/>
            <a:r>
              <a:rPr lang="de-DE" sz="2800" dirty="0" err="1" smtClean="0"/>
              <a:t>Spektroskopi</a:t>
            </a:r>
            <a:r>
              <a:rPr lang="de-DE" sz="2800" dirty="0" smtClean="0"/>
              <a:t> </a:t>
            </a:r>
            <a:r>
              <a:rPr lang="de-DE" sz="2800" dirty="0" err="1" smtClean="0"/>
              <a:t>af</a:t>
            </a:r>
            <a:r>
              <a:rPr lang="de-DE" sz="2800" dirty="0" smtClean="0"/>
              <a:t> </a:t>
            </a:r>
            <a:r>
              <a:rPr lang="de-DE" sz="2800" dirty="0" err="1" smtClean="0"/>
              <a:t>molekyler</a:t>
            </a:r>
            <a:endParaRPr lang="de-DE" sz="2800" dirty="0"/>
          </a:p>
          <a:p>
            <a:pPr eaLnBrk="1" hangingPunct="1"/>
            <a:endParaRPr lang="de-DE" sz="2800" dirty="0" smtClean="0"/>
          </a:p>
        </p:txBody>
      </p:sp>
      <p:pic>
        <p:nvPicPr>
          <p:cNvPr id="285700" name="Picture 4" descr="http://www.oebit.dk/gfx/top_images/subfolder/17.04.2015_18.10.53GOG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844675"/>
            <a:ext cx="5581650" cy="12954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971884" y="3356992"/>
            <a:ext cx="3112284" cy="1816796"/>
          </a:xfrm>
          <a:prstGeom prst="rect">
            <a:avLst/>
          </a:prstGeom>
        </p:spPr>
      </p:pic>
      <p:pic>
        <p:nvPicPr>
          <p:cNvPr id="5" name="Picture 4"/>
          <p:cNvPicPr>
            <a:picLocks noChangeAspect="1"/>
          </p:cNvPicPr>
          <p:nvPr/>
        </p:nvPicPr>
        <p:blipFill>
          <a:blip r:embed="rId5"/>
          <a:stretch>
            <a:fillRect/>
          </a:stretch>
        </p:blipFill>
        <p:spPr>
          <a:xfrm>
            <a:off x="6262842" y="4005064"/>
            <a:ext cx="2749133" cy="2735213"/>
          </a:xfrm>
          <a:prstGeom prst="rect">
            <a:avLst/>
          </a:prstGeom>
        </p:spPr>
      </p:pic>
      <p:sp>
        <p:nvSpPr>
          <p:cNvPr id="6" name="TextBox 5"/>
          <p:cNvSpPr txBox="1"/>
          <p:nvPr/>
        </p:nvSpPr>
        <p:spPr>
          <a:xfrm>
            <a:off x="3275856" y="5173788"/>
            <a:ext cx="2505814" cy="369332"/>
          </a:xfrm>
          <a:prstGeom prst="rect">
            <a:avLst/>
          </a:prstGeom>
          <a:noFill/>
        </p:spPr>
        <p:txBody>
          <a:bodyPr wrap="none" rtlCol="0">
            <a:spAutoFit/>
          </a:bodyPr>
          <a:lstStyle/>
          <a:p>
            <a:r>
              <a:rPr lang="da-DK" dirty="0" smtClean="0"/>
              <a:t>El Nino                   El Nina</a:t>
            </a:r>
            <a:endParaRPr lang="da-DK" dirty="0"/>
          </a:p>
        </p:txBody>
      </p:sp>
    </p:spTree>
    <p:extLst>
      <p:ext uri="{BB962C8B-B14F-4D97-AF65-F5344CB8AC3E}">
        <p14:creationId xmlns:p14="http://schemas.microsoft.com/office/powerpoint/2010/main" val="388272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03">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60803">
                                            <p:txEl>
                                              <p:pRg st="5" end="5"/>
                                            </p:txEl>
                                          </p:spTgt>
                                        </p:tgtEl>
                                        <p:attrNameLst>
                                          <p:attrName>style.visibility</p:attrName>
                                        </p:attrNameLst>
                                      </p:cBhvr>
                                      <p:to>
                                        <p:strVal val="visible"/>
                                      </p:to>
                                    </p:set>
                                    <p:animEffect transition="in" filter="fade">
                                      <p:cBhvr>
                                        <p:cTn id="16" dur="500"/>
                                        <p:tgtEl>
                                          <p:spTgt spid="46080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idx="4294967295"/>
          </p:nvPr>
        </p:nvSpPr>
        <p:spPr>
          <a:xfrm>
            <a:off x="240605" y="260648"/>
            <a:ext cx="4043363" cy="1143000"/>
          </a:xfrm>
        </p:spPr>
        <p:txBody>
          <a:bodyPr/>
          <a:lstStyle/>
          <a:p>
            <a:pPr eaLnBrk="1" hangingPunct="1"/>
            <a:r>
              <a:rPr lang="da-DK" sz="4000" dirty="0" smtClean="0"/>
              <a:t>Ultraviolet </a:t>
            </a:r>
            <a:r>
              <a:rPr lang="da-DK" sz="4000" dirty="0"/>
              <a:t>stråling</a:t>
            </a:r>
            <a:endParaRPr lang="da-DK" sz="4000" dirty="0" smtClean="0"/>
          </a:p>
        </p:txBody>
      </p:sp>
      <p:sp>
        <p:nvSpPr>
          <p:cNvPr id="460803" name="Rectangle 3"/>
          <p:cNvSpPr>
            <a:spLocks noGrp="1" noChangeArrowheads="1"/>
          </p:cNvSpPr>
          <p:nvPr>
            <p:ph type="body" idx="4294967295"/>
          </p:nvPr>
        </p:nvSpPr>
        <p:spPr>
          <a:xfrm>
            <a:off x="34925" y="1844675"/>
            <a:ext cx="3816350" cy="4525963"/>
          </a:xfrm>
        </p:spPr>
        <p:txBody>
          <a:bodyPr/>
          <a:lstStyle/>
          <a:p>
            <a:pPr eaLnBrk="1" hangingPunct="1"/>
            <a:r>
              <a:rPr lang="da-DK" sz="2800" dirty="0" smtClean="0"/>
              <a:t>I 1801 opdagede  Johann Wilhelm Ritter, at der uden for det </a:t>
            </a:r>
            <a:r>
              <a:rPr lang="de-DE" sz="2800" dirty="0" smtClean="0"/>
              <a:t>violette </a:t>
            </a:r>
            <a:r>
              <a:rPr lang="de-DE" sz="2800" dirty="0" err="1" smtClean="0"/>
              <a:t>område</a:t>
            </a:r>
            <a:r>
              <a:rPr lang="de-DE" sz="2800" dirty="0" smtClean="0"/>
              <a:t> </a:t>
            </a:r>
            <a:r>
              <a:rPr lang="de-DE" sz="2800" dirty="0" err="1" smtClean="0"/>
              <a:t>af</a:t>
            </a:r>
            <a:r>
              <a:rPr lang="de-DE" sz="2800" dirty="0" smtClean="0"/>
              <a:t> </a:t>
            </a:r>
            <a:r>
              <a:rPr lang="de-DE" sz="2800" dirty="0" err="1" smtClean="0"/>
              <a:t>spektret</a:t>
            </a:r>
            <a:r>
              <a:rPr lang="de-DE" sz="2800" dirty="0" smtClean="0"/>
              <a:t> </a:t>
            </a:r>
            <a:r>
              <a:rPr lang="de-DE" sz="2800" dirty="0" err="1" smtClean="0"/>
              <a:t>var</a:t>
            </a:r>
            <a:r>
              <a:rPr lang="de-DE" sz="2800" dirty="0" smtClean="0"/>
              <a:t> </a:t>
            </a:r>
            <a:r>
              <a:rPr lang="de-DE" sz="2800" dirty="0" err="1" smtClean="0"/>
              <a:t>nogle</a:t>
            </a:r>
            <a:r>
              <a:rPr lang="de-DE" sz="2800" dirty="0" smtClean="0"/>
              <a:t> </a:t>
            </a:r>
            <a:r>
              <a:rPr lang="de-DE" sz="2800" dirty="0" err="1" smtClean="0"/>
              <a:t>stråler</a:t>
            </a:r>
            <a:r>
              <a:rPr lang="de-DE" sz="2800" dirty="0" smtClean="0"/>
              <a:t>, </a:t>
            </a:r>
            <a:r>
              <a:rPr lang="de-DE" sz="2800" dirty="0" err="1" smtClean="0"/>
              <a:t>som</a:t>
            </a:r>
            <a:r>
              <a:rPr lang="de-DE" sz="2800" dirty="0" smtClean="0"/>
              <a:t> </a:t>
            </a:r>
            <a:r>
              <a:rPr lang="de-DE" sz="2800" dirty="0" err="1" smtClean="0"/>
              <a:t>kunne</a:t>
            </a:r>
            <a:r>
              <a:rPr lang="de-DE" sz="2800" dirty="0" smtClean="0"/>
              <a:t> </a:t>
            </a:r>
            <a:r>
              <a:rPr lang="de-DE" sz="2800" dirty="0" err="1" smtClean="0"/>
              <a:t>sværte</a:t>
            </a:r>
            <a:r>
              <a:rPr lang="de-DE" sz="2800" dirty="0" smtClean="0"/>
              <a:t> </a:t>
            </a:r>
            <a:r>
              <a:rPr lang="de-DE" sz="2800" dirty="0" err="1" smtClean="0"/>
              <a:t>papir</a:t>
            </a:r>
            <a:r>
              <a:rPr lang="de-DE" sz="2800" dirty="0" smtClean="0"/>
              <a:t> </a:t>
            </a:r>
            <a:r>
              <a:rPr lang="de-DE" sz="2800" dirty="0" err="1" smtClean="0"/>
              <a:t>med</a:t>
            </a:r>
            <a:r>
              <a:rPr lang="de-DE" sz="2800" dirty="0" smtClean="0"/>
              <a:t> </a:t>
            </a:r>
            <a:r>
              <a:rPr lang="de-DE" sz="2800" dirty="0" err="1" smtClean="0"/>
              <a:t>sølvklorid</a:t>
            </a:r>
            <a:endParaRPr lang="de-DE" sz="2800" dirty="0" smtClean="0"/>
          </a:p>
          <a:p>
            <a:pPr lvl="1"/>
            <a:r>
              <a:rPr lang="de-DE" sz="2400" dirty="0" smtClean="0"/>
              <a:t>Kan </a:t>
            </a:r>
            <a:r>
              <a:rPr lang="de-DE" sz="2400" dirty="0" err="1" smtClean="0"/>
              <a:t>laves</a:t>
            </a:r>
            <a:r>
              <a:rPr lang="de-DE" sz="2400" dirty="0" smtClean="0"/>
              <a:t> </a:t>
            </a:r>
            <a:r>
              <a:rPr lang="de-DE" sz="2400" dirty="0" err="1" smtClean="0"/>
              <a:t>med</a:t>
            </a:r>
            <a:r>
              <a:rPr lang="de-DE" sz="2400" dirty="0" smtClean="0"/>
              <a:t> </a:t>
            </a:r>
            <a:r>
              <a:rPr lang="de-DE" sz="2400" dirty="0" err="1" smtClean="0"/>
              <a:t>blåtryk-papir</a:t>
            </a:r>
            <a:endParaRPr lang="de-DE" sz="2400" dirty="0" smtClean="0"/>
          </a:p>
        </p:txBody>
      </p:sp>
      <p:pic>
        <p:nvPicPr>
          <p:cNvPr id="286726" name="Picture 6" descr="https://i.ytimg.com/vi/4M5vooCpai0/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619055" y="1501626"/>
            <a:ext cx="4692366" cy="26424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516216" y="4293096"/>
            <a:ext cx="2406668" cy="2431143"/>
          </a:xfrm>
          <a:prstGeom prst="rect">
            <a:avLst/>
          </a:prstGeom>
        </p:spPr>
      </p:pic>
    </p:spTree>
    <p:extLst>
      <p:ext uri="{BB962C8B-B14F-4D97-AF65-F5344CB8AC3E}">
        <p14:creationId xmlns:p14="http://schemas.microsoft.com/office/powerpoint/2010/main" val="30754244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323"/>
          <a:stretch/>
        </p:blipFill>
        <p:spPr>
          <a:xfrm>
            <a:off x="119506" y="1889290"/>
            <a:ext cx="4884541" cy="2131755"/>
          </a:xfrm>
          <a:prstGeom prst="rect">
            <a:avLst/>
          </a:prstGeom>
        </p:spPr>
      </p:pic>
      <p:sp>
        <p:nvSpPr>
          <p:cNvPr id="460802" name="Rectangle 2"/>
          <p:cNvSpPr>
            <a:spLocks noGrp="1" noChangeArrowheads="1"/>
          </p:cNvSpPr>
          <p:nvPr>
            <p:ph type="title" idx="4294967295"/>
          </p:nvPr>
        </p:nvSpPr>
        <p:spPr>
          <a:xfrm>
            <a:off x="-36513" y="274638"/>
            <a:ext cx="8784977" cy="778098"/>
          </a:xfrm>
        </p:spPr>
        <p:txBody>
          <a:bodyPr/>
          <a:lstStyle/>
          <a:p>
            <a:pPr eaLnBrk="1" hangingPunct="1"/>
            <a:r>
              <a:rPr lang="da-DK" sz="4000" dirty="0"/>
              <a:t>Ultraviolet stråling</a:t>
            </a:r>
            <a:endParaRPr lang="da-DK" sz="4000" dirty="0" smtClean="0"/>
          </a:p>
        </p:txBody>
      </p:sp>
      <p:sp>
        <p:nvSpPr>
          <p:cNvPr id="460803" name="Rectangle 3"/>
          <p:cNvSpPr>
            <a:spLocks noGrp="1" noChangeArrowheads="1"/>
          </p:cNvSpPr>
          <p:nvPr>
            <p:ph type="body" idx="4294967295"/>
          </p:nvPr>
        </p:nvSpPr>
        <p:spPr>
          <a:xfrm>
            <a:off x="539552" y="4293096"/>
            <a:ext cx="3816350" cy="2077542"/>
          </a:xfrm>
        </p:spPr>
        <p:txBody>
          <a:bodyPr/>
          <a:lstStyle/>
          <a:p>
            <a:pPr eaLnBrk="1" hangingPunct="1"/>
            <a:r>
              <a:rPr lang="da-DK" sz="2800" dirty="0" err="1" smtClean="0"/>
              <a:t>UV-stråling</a:t>
            </a:r>
            <a:r>
              <a:rPr lang="da-DK" sz="2800" dirty="0" smtClean="0"/>
              <a:t> er så energirig, at den kan bryde kemiske bindinger</a:t>
            </a:r>
          </a:p>
        </p:txBody>
      </p:sp>
      <p:pic>
        <p:nvPicPr>
          <p:cNvPr id="286724" name="Picture 4" descr="solskold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726210"/>
            <a:ext cx="2369381" cy="31591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7042" y="1268760"/>
            <a:ext cx="2935358" cy="2304256"/>
          </a:xfrm>
          <a:prstGeom prst="rect">
            <a:avLst/>
          </a:prstGeom>
        </p:spPr>
      </p:pic>
    </p:spTree>
    <p:extLst>
      <p:ext uri="{BB962C8B-B14F-4D97-AF65-F5344CB8AC3E}">
        <p14:creationId xmlns:p14="http://schemas.microsoft.com/office/powerpoint/2010/main" val="9226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86724"/>
                                        </p:tgtEl>
                                        <p:attrNameLst>
                                          <p:attrName>style.visibility</p:attrName>
                                        </p:attrNameLst>
                                      </p:cBhvr>
                                      <p:to>
                                        <p:strVal val="visible"/>
                                      </p:to>
                                    </p:set>
                                    <p:anim calcmode="lin" valueType="num">
                                      <p:cBhvr additive="base">
                                        <p:cTn id="7" dur="500" fill="hold"/>
                                        <p:tgtEl>
                                          <p:spTgt spid="286724"/>
                                        </p:tgtEl>
                                        <p:attrNameLst>
                                          <p:attrName>ppt_x</p:attrName>
                                        </p:attrNameLst>
                                      </p:cBhvr>
                                      <p:tavLst>
                                        <p:tav tm="0">
                                          <p:val>
                                            <p:strVal val="1+#ppt_w/2"/>
                                          </p:val>
                                        </p:tav>
                                        <p:tav tm="100000">
                                          <p:val>
                                            <p:strVal val="#ppt_x"/>
                                          </p:val>
                                        </p:tav>
                                      </p:tavLst>
                                    </p:anim>
                                    <p:anim calcmode="lin" valueType="num">
                                      <p:cBhvr additive="base">
                                        <p:cTn id="8" dur="500" fill="hold"/>
                                        <p:tgtEl>
                                          <p:spTgt spid="2867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47" t="-278" r="-737" b="15776"/>
          <a:stretch/>
        </p:blipFill>
        <p:spPr>
          <a:xfrm>
            <a:off x="971600" y="1052736"/>
            <a:ext cx="7110864" cy="3816424"/>
          </a:xfrm>
          <a:prstGeom prst="rect">
            <a:avLst/>
          </a:prstGeom>
        </p:spPr>
      </p:pic>
      <p:sp>
        <p:nvSpPr>
          <p:cNvPr id="3" name="Rectangle 2"/>
          <p:cNvSpPr txBox="1">
            <a:spLocks noChangeArrowheads="1"/>
          </p:cNvSpPr>
          <p:nvPr/>
        </p:nvSpPr>
        <p:spPr bwMode="auto">
          <a:xfrm>
            <a:off x="-36513" y="274638"/>
            <a:ext cx="8784977"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sz="4000" dirty="0" smtClean="0"/>
              <a:t>Om at se i forskellige bølgelængder</a:t>
            </a:r>
          </a:p>
        </p:txBody>
      </p:sp>
      <p:pic>
        <p:nvPicPr>
          <p:cNvPr id="5" name="Picture 4"/>
          <p:cNvPicPr>
            <a:picLocks noChangeAspect="1"/>
          </p:cNvPicPr>
          <p:nvPr/>
        </p:nvPicPr>
        <p:blipFill rotWithShape="1">
          <a:blip r:embed="rId3"/>
          <a:srcRect r="31543"/>
          <a:stretch/>
        </p:blipFill>
        <p:spPr>
          <a:xfrm flipH="1">
            <a:off x="368402" y="4853069"/>
            <a:ext cx="3816424" cy="1821760"/>
          </a:xfrm>
          <a:prstGeom prst="rect">
            <a:avLst/>
          </a:prstGeom>
        </p:spPr>
      </p:pic>
      <p:pic>
        <p:nvPicPr>
          <p:cNvPr id="6" name="Picture 5"/>
          <p:cNvPicPr>
            <a:picLocks noChangeAspect="1"/>
          </p:cNvPicPr>
          <p:nvPr/>
        </p:nvPicPr>
        <p:blipFill rotWithShape="1">
          <a:blip r:embed="rId4"/>
          <a:srcRect t="23952" b="15620"/>
          <a:stretch/>
        </p:blipFill>
        <p:spPr>
          <a:xfrm>
            <a:off x="4527031" y="4864712"/>
            <a:ext cx="4181539" cy="1810117"/>
          </a:xfrm>
          <a:prstGeom prst="rect">
            <a:avLst/>
          </a:prstGeom>
        </p:spPr>
      </p:pic>
    </p:spTree>
    <p:extLst>
      <p:ext uri="{BB962C8B-B14F-4D97-AF65-F5344CB8AC3E}">
        <p14:creationId xmlns:p14="http://schemas.microsoft.com/office/powerpoint/2010/main" val="126681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80000" y="274638"/>
            <a:ext cx="8784977"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sz="4000" dirty="0" smtClean="0"/>
              <a:t>Atmosfærens absorptionsspektrum</a:t>
            </a:r>
          </a:p>
        </p:txBody>
      </p:sp>
      <p:sp>
        <p:nvSpPr>
          <p:cNvPr id="8" name="Rectangle 3"/>
          <p:cNvSpPr txBox="1">
            <a:spLocks noChangeArrowheads="1"/>
          </p:cNvSpPr>
          <p:nvPr/>
        </p:nvSpPr>
        <p:spPr bwMode="auto">
          <a:xfrm>
            <a:off x="384421" y="1077528"/>
            <a:ext cx="820891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Ved hvilke bølgelængder er der hul i atmosfæren?</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21" y="1698952"/>
            <a:ext cx="8508059" cy="2814441"/>
          </a:xfrm>
          <a:prstGeom prst="rect">
            <a:avLst/>
          </a:prstGeom>
        </p:spPr>
      </p:pic>
      <p:pic>
        <p:nvPicPr>
          <p:cNvPr id="12" name="Picture 11"/>
          <p:cNvPicPr>
            <a:picLocks noChangeAspect="1"/>
          </p:cNvPicPr>
          <p:nvPr/>
        </p:nvPicPr>
        <p:blipFill>
          <a:blip r:embed="rId3"/>
          <a:stretch>
            <a:fillRect/>
          </a:stretch>
        </p:blipFill>
        <p:spPr>
          <a:xfrm>
            <a:off x="2029227" y="4558753"/>
            <a:ext cx="4288522" cy="2254497"/>
          </a:xfrm>
          <a:prstGeom prst="rect">
            <a:avLst/>
          </a:prstGeom>
        </p:spPr>
      </p:pic>
      <p:cxnSp>
        <p:nvCxnSpPr>
          <p:cNvPr id="14" name="Straight Connector 13"/>
          <p:cNvCxnSpPr/>
          <p:nvPr/>
        </p:nvCxnSpPr>
        <p:spPr>
          <a:xfrm flipV="1">
            <a:off x="2339752" y="4077072"/>
            <a:ext cx="1080120" cy="806623"/>
          </a:xfrm>
          <a:prstGeom prst="line">
            <a:avLst/>
          </a:prstGeom>
          <a:ln w="25400">
            <a:solidFill>
              <a:schemeClr val="tx2">
                <a:lumMod val="7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flipV="1">
            <a:off x="4860032" y="4077072"/>
            <a:ext cx="1296144" cy="806623"/>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noChangeArrowheads="1"/>
          </p:cNvSpPr>
          <p:nvPr/>
        </p:nvSpPr>
        <p:spPr bwMode="auto">
          <a:xfrm>
            <a:off x="6541485" y="4890590"/>
            <a:ext cx="2423584" cy="201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solidFill>
                  <a:srgbClr val="0070C0"/>
                </a:solidFill>
              </a:rPr>
              <a:t>Hvordan har det påvirket evolutionen?</a:t>
            </a:r>
          </a:p>
        </p:txBody>
      </p:sp>
    </p:spTree>
    <p:extLst>
      <p:ext uri="{BB962C8B-B14F-4D97-AF65-F5344CB8AC3E}">
        <p14:creationId xmlns:p14="http://schemas.microsoft.com/office/powerpoint/2010/main" val="121230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42" name="Title 1"/>
          <p:cNvSpPr>
            <a:spLocks noGrp="1"/>
          </p:cNvSpPr>
          <p:nvPr>
            <p:ph type="title" idx="4294967295"/>
          </p:nvPr>
        </p:nvSpPr>
        <p:spPr>
          <a:xfrm>
            <a:off x="277813" y="-12700"/>
            <a:ext cx="8686800" cy="633413"/>
          </a:xfrm>
        </p:spPr>
        <p:txBody>
          <a:bodyPr/>
          <a:lstStyle/>
          <a:p>
            <a:pPr eaLnBrk="1" hangingPunct="1"/>
            <a:r>
              <a:rPr lang="da-DK" sz="4000" smtClean="0">
                <a:solidFill>
                  <a:srgbClr val="FF6600"/>
                </a:solidFill>
              </a:rPr>
              <a:t>Andromeda-galaksen i et nyt lys</a:t>
            </a:r>
            <a:endParaRPr lang="en-US" sz="4000" smtClean="0">
              <a:solidFill>
                <a:srgbClr val="FF6600"/>
              </a:solidFill>
            </a:endParaRPr>
          </a:p>
        </p:txBody>
      </p:sp>
      <p:pic>
        <p:nvPicPr>
          <p:cNvPr id="471043" name="Content Placeholder 3" descr="M31_andromeda_H.jpg"/>
          <p:cNvPicPr>
            <a:picLocks noGrp="1" noChangeAspect="1"/>
          </p:cNvPicPr>
          <p:nvPr>
            <p:ph idx="4294967295"/>
          </p:nvPr>
        </p:nvPicPr>
        <p:blipFill>
          <a:blip r:embed="rId3">
            <a:extLst>
              <a:ext uri="{28A0092B-C50C-407E-A947-70E740481C1C}">
                <a14:useLocalDpi xmlns:a14="http://schemas.microsoft.com/office/drawing/2010/main" val="0"/>
              </a:ext>
            </a:extLst>
          </a:blip>
          <a:srcRect l="-14268" r="-14268"/>
          <a:stretch>
            <a:fillRect/>
          </a:stretch>
        </p:blipFill>
        <p:spPr>
          <a:xfrm>
            <a:off x="-1331913" y="638175"/>
            <a:ext cx="11798301" cy="6246813"/>
          </a:xfrm>
        </p:spPr>
      </p:pic>
      <p:sp>
        <p:nvSpPr>
          <p:cNvPr id="471044" name="Rectangle 4"/>
          <p:cNvSpPr>
            <a:spLocks noChangeArrowheads="1"/>
          </p:cNvSpPr>
          <p:nvPr/>
        </p:nvSpPr>
        <p:spPr bwMode="auto">
          <a:xfrm>
            <a:off x="6732588" y="692150"/>
            <a:ext cx="2339975" cy="309721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
        <p:nvSpPr>
          <p:cNvPr id="471046" name="Rectangle 6"/>
          <p:cNvSpPr>
            <a:spLocks noChangeArrowheads="1"/>
          </p:cNvSpPr>
          <p:nvPr/>
        </p:nvSpPr>
        <p:spPr bwMode="auto">
          <a:xfrm>
            <a:off x="-74613" y="3789363"/>
            <a:ext cx="2411413" cy="30241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
        <p:nvSpPr>
          <p:cNvPr id="471045" name="Rectangle 5"/>
          <p:cNvSpPr>
            <a:spLocks noChangeArrowheads="1"/>
          </p:cNvSpPr>
          <p:nvPr/>
        </p:nvSpPr>
        <p:spPr bwMode="auto">
          <a:xfrm>
            <a:off x="6696075" y="3794125"/>
            <a:ext cx="2339975" cy="31416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
        <p:nvSpPr>
          <p:cNvPr id="471047" name="Rectangle 7"/>
          <p:cNvSpPr>
            <a:spLocks noChangeArrowheads="1"/>
          </p:cNvSpPr>
          <p:nvPr/>
        </p:nvSpPr>
        <p:spPr bwMode="auto">
          <a:xfrm>
            <a:off x="2339975" y="620713"/>
            <a:ext cx="4392613" cy="62372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Tree>
    <p:extLst>
      <p:ext uri="{BB962C8B-B14F-4D97-AF65-F5344CB8AC3E}">
        <p14:creationId xmlns:p14="http://schemas.microsoft.com/office/powerpoint/2010/main" val="3521421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471044"/>
                                        </p:tgtEl>
                                      </p:cBhvr>
                                    </p:animEffect>
                                    <p:set>
                                      <p:cBhvr>
                                        <p:cTn id="7" dur="1" fill="hold">
                                          <p:stCondLst>
                                            <p:cond delay="1999"/>
                                          </p:stCondLst>
                                        </p:cTn>
                                        <p:tgtEl>
                                          <p:spTgt spid="47104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471045"/>
                                        </p:tgtEl>
                                      </p:cBhvr>
                                    </p:animEffect>
                                    <p:set>
                                      <p:cBhvr>
                                        <p:cTn id="12" dur="1" fill="hold">
                                          <p:stCondLst>
                                            <p:cond delay="1999"/>
                                          </p:stCondLst>
                                        </p:cTn>
                                        <p:tgtEl>
                                          <p:spTgt spid="47104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2000"/>
                                        <p:tgtEl>
                                          <p:spTgt spid="471047"/>
                                        </p:tgtEl>
                                      </p:cBhvr>
                                    </p:animEffect>
                                    <p:set>
                                      <p:cBhvr>
                                        <p:cTn id="17" dur="1" fill="hold">
                                          <p:stCondLst>
                                            <p:cond delay="1999"/>
                                          </p:stCondLst>
                                        </p:cTn>
                                        <p:tgtEl>
                                          <p:spTgt spid="47104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2000"/>
                                        <p:tgtEl>
                                          <p:spTgt spid="471046"/>
                                        </p:tgtEl>
                                      </p:cBhvr>
                                    </p:animEffect>
                                    <p:set>
                                      <p:cBhvr>
                                        <p:cTn id="22" dur="1" fill="hold">
                                          <p:stCondLst>
                                            <p:cond delay="1999"/>
                                          </p:stCondLst>
                                        </p:cTn>
                                        <p:tgtEl>
                                          <p:spTgt spid="4710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4" grpId="0" animBg="1"/>
      <p:bldP spid="471046" grpId="0" animBg="1"/>
      <p:bldP spid="471045" grpId="0" animBg="1"/>
      <p:bldP spid="47104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06375" y="115888"/>
            <a:ext cx="8686800" cy="792162"/>
          </a:xfrm>
        </p:spPr>
        <p:txBody>
          <a:bodyPr/>
          <a:lstStyle/>
          <a:p>
            <a:pPr eaLnBrk="1" hangingPunct="1"/>
            <a:r>
              <a:rPr lang="da-DK" dirty="0" smtClean="0"/>
              <a:t>Den kosmiske baggrundsstråling</a:t>
            </a:r>
            <a:endParaRPr lang="en-US" dirty="0" smtClean="0"/>
          </a:p>
        </p:txBody>
      </p:sp>
      <p:sp>
        <p:nvSpPr>
          <p:cNvPr id="15363" name="Rectangle 3"/>
          <p:cNvSpPr>
            <a:spLocks noGrp="1" noChangeArrowheads="1"/>
          </p:cNvSpPr>
          <p:nvPr>
            <p:ph type="body" idx="1"/>
          </p:nvPr>
        </p:nvSpPr>
        <p:spPr>
          <a:xfrm>
            <a:off x="4932363" y="1268413"/>
            <a:ext cx="4041775" cy="4497387"/>
          </a:xfrm>
        </p:spPr>
        <p:txBody>
          <a:bodyPr/>
          <a:lstStyle/>
          <a:p>
            <a:pPr eaLnBrk="1" hangingPunct="1"/>
            <a:r>
              <a:rPr lang="da-DK" dirty="0" smtClean="0"/>
              <a:t>Opdaget af radio-ingeniørerne </a:t>
            </a:r>
            <a:r>
              <a:rPr lang="da-DK" dirty="0" err="1" smtClean="0"/>
              <a:t>Penzias</a:t>
            </a:r>
            <a:r>
              <a:rPr lang="da-DK" dirty="0" smtClean="0"/>
              <a:t> og Wilson i 1965</a:t>
            </a:r>
          </a:p>
          <a:p>
            <a:pPr eaLnBrk="1" hangingPunct="1"/>
            <a:r>
              <a:rPr lang="da-DK" dirty="0" smtClean="0"/>
              <a:t>Mikrobølger, ca. 3K</a:t>
            </a:r>
          </a:p>
          <a:p>
            <a:r>
              <a:rPr lang="da-DK" dirty="0"/>
              <a:t>Næsten ens i alle </a:t>
            </a:r>
            <a:r>
              <a:rPr lang="da-DK" dirty="0" smtClean="0"/>
              <a:t>retninger</a:t>
            </a:r>
          </a:p>
          <a:p>
            <a:pPr eaLnBrk="0" hangingPunct="0">
              <a:buFontTx/>
              <a:buChar char="•"/>
            </a:pPr>
            <a:r>
              <a:rPr lang="da-DK" dirty="0"/>
              <a:t>”Eftergløden” fra Big Bang</a:t>
            </a:r>
          </a:p>
          <a:p>
            <a:pPr eaLnBrk="0" hangingPunct="0">
              <a:buFontTx/>
              <a:buChar char="•"/>
            </a:pPr>
            <a:r>
              <a:rPr lang="da-DK" dirty="0"/>
              <a:t>Nobelpris </a:t>
            </a:r>
            <a:r>
              <a:rPr lang="da-DK" dirty="0" smtClean="0"/>
              <a:t>1978</a:t>
            </a:r>
            <a:endParaRPr lang="da-DK" dirty="0"/>
          </a:p>
          <a:p>
            <a:pPr eaLnBrk="1" hangingPunct="1"/>
            <a:endParaRPr lang="da-DK" dirty="0"/>
          </a:p>
          <a:p>
            <a:pPr eaLnBrk="1" hangingPunct="1"/>
            <a:endParaRPr lang="da-DK" dirty="0" smtClean="0"/>
          </a:p>
        </p:txBody>
      </p:sp>
      <p:pic>
        <p:nvPicPr>
          <p:cNvPr id="63492" name="Picture 4" descr="Penzias_Wil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96975"/>
            <a:ext cx="41052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3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92" y="4509120"/>
            <a:ext cx="4032895" cy="201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64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5363">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363">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11" descr="sun_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Rectangle 3"/>
          <p:cNvSpPr>
            <a:spLocks noGrp="1" noChangeArrowheads="1"/>
          </p:cNvSpPr>
          <p:nvPr>
            <p:ph type="title" idx="4294967295"/>
          </p:nvPr>
        </p:nvSpPr>
        <p:spPr>
          <a:xfrm>
            <a:off x="971550" y="333375"/>
            <a:ext cx="6192838" cy="1125538"/>
          </a:xfrm>
        </p:spPr>
        <p:txBody>
          <a:bodyPr/>
          <a:lstStyle/>
          <a:p>
            <a:pPr eaLnBrk="1" hangingPunct="1"/>
            <a:r>
              <a:rPr lang="da-DK" dirty="0" smtClean="0">
                <a:solidFill>
                  <a:srgbClr val="FFFF66"/>
                </a:solidFill>
              </a:rPr>
              <a:t>Huller i sollyset</a:t>
            </a:r>
          </a:p>
        </p:txBody>
      </p:sp>
      <p:sp>
        <p:nvSpPr>
          <p:cNvPr id="290820" name="Rectangle 4"/>
          <p:cNvSpPr>
            <a:spLocks noGrp="1" noChangeArrowheads="1"/>
          </p:cNvSpPr>
          <p:nvPr>
            <p:ph type="body" idx="4294967295"/>
          </p:nvPr>
        </p:nvSpPr>
        <p:spPr>
          <a:xfrm>
            <a:off x="250825" y="1268413"/>
            <a:ext cx="8569325" cy="2305050"/>
          </a:xfrm>
          <a:solidFill>
            <a:srgbClr val="66FF66">
              <a:alpha val="75000"/>
            </a:srgbClr>
          </a:solidFill>
        </p:spPr>
        <p:txBody>
          <a:bodyPr/>
          <a:lstStyle/>
          <a:p>
            <a:pPr eaLnBrk="1" hangingPunct="1">
              <a:lnSpc>
                <a:spcPct val="90000"/>
              </a:lnSpc>
            </a:pPr>
            <a:r>
              <a:rPr lang="da-DK" sz="2800" dirty="0" smtClean="0">
                <a:solidFill>
                  <a:srgbClr val="FF0066"/>
                </a:solidFill>
              </a:rPr>
              <a:t>I 1817 opdagede instrumentmageren Joseph von </a:t>
            </a:r>
            <a:r>
              <a:rPr lang="da-DK" sz="2800" dirty="0" err="1" smtClean="0">
                <a:solidFill>
                  <a:srgbClr val="FF0066"/>
                </a:solidFill>
              </a:rPr>
              <a:t>Fraunhofer</a:t>
            </a:r>
            <a:r>
              <a:rPr lang="da-DK" sz="2800" dirty="0" smtClean="0">
                <a:solidFill>
                  <a:srgbClr val="FF0066"/>
                </a:solidFill>
              </a:rPr>
              <a:t> ”huller” i solspektret</a:t>
            </a:r>
          </a:p>
          <a:p>
            <a:pPr eaLnBrk="1" hangingPunct="1">
              <a:lnSpc>
                <a:spcPct val="90000"/>
              </a:lnSpc>
            </a:pPr>
            <a:r>
              <a:rPr lang="da-DK" sz="2800" dirty="0" smtClean="0">
                <a:solidFill>
                  <a:srgbClr val="FF0066"/>
                </a:solidFill>
              </a:rPr>
              <a:t>Han kunne tælle over 500 sorte linjer</a:t>
            </a:r>
          </a:p>
          <a:p>
            <a:pPr eaLnBrk="1" hangingPunct="1">
              <a:lnSpc>
                <a:spcPct val="90000"/>
              </a:lnSpc>
            </a:pPr>
            <a:r>
              <a:rPr lang="da-DK" sz="2800" dirty="0" smtClean="0">
                <a:solidFill>
                  <a:srgbClr val="FF0066"/>
                </a:solidFill>
              </a:rPr>
              <a:t>Månens og Venus’ linjer </a:t>
            </a:r>
            <a:r>
              <a:rPr lang="da-DK" sz="2800" dirty="0" smtClean="0">
                <a:solidFill>
                  <a:srgbClr val="FF0066"/>
                </a:solidFill>
                <a:cs typeface="Arial" pitchFamily="34" charset="0"/>
              </a:rPr>
              <a:t>≈</a:t>
            </a:r>
            <a:r>
              <a:rPr lang="da-DK" sz="2800" dirty="0" smtClean="0">
                <a:solidFill>
                  <a:srgbClr val="FF0066"/>
                </a:solidFill>
              </a:rPr>
              <a:t> solens linjer</a:t>
            </a:r>
          </a:p>
          <a:p>
            <a:pPr eaLnBrk="1" hangingPunct="1">
              <a:lnSpc>
                <a:spcPct val="90000"/>
              </a:lnSpc>
            </a:pPr>
            <a:r>
              <a:rPr lang="da-DK" sz="2800" dirty="0" smtClean="0">
                <a:solidFill>
                  <a:srgbClr val="FF0066"/>
                </a:solidFill>
              </a:rPr>
              <a:t>Stjernernes linjer </a:t>
            </a:r>
            <a:r>
              <a:rPr lang="da-DK" sz="2800" dirty="0" smtClean="0">
                <a:solidFill>
                  <a:srgbClr val="FF0066"/>
                </a:solidFill>
                <a:cs typeface="Arial" pitchFamily="34" charset="0"/>
              </a:rPr>
              <a:t>≠ solens linjer</a:t>
            </a:r>
            <a:r>
              <a:rPr lang="da-DK" sz="2800" b="1" dirty="0" smtClean="0">
                <a:solidFill>
                  <a:srgbClr val="FF0066"/>
                </a:solidFill>
              </a:rPr>
              <a:t> </a:t>
            </a:r>
          </a:p>
        </p:txBody>
      </p:sp>
      <p:pic>
        <p:nvPicPr>
          <p:cNvPr id="290821" name="Picture 7" descr="Fraunho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4076700"/>
            <a:ext cx="51530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7823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dmr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716338"/>
            <a:ext cx="5614988"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283" name="Object 4"/>
          <p:cNvGraphicFramePr>
            <a:graphicFrameLocks noChangeAspect="1"/>
          </p:cNvGraphicFramePr>
          <p:nvPr/>
        </p:nvGraphicFramePr>
        <p:xfrm>
          <a:off x="6011863" y="5983288"/>
          <a:ext cx="2698750" cy="622300"/>
        </p:xfrm>
        <a:graphic>
          <a:graphicData uri="http://schemas.openxmlformats.org/presentationml/2006/ole">
            <mc:AlternateContent xmlns:mc="http://schemas.openxmlformats.org/markup-compatibility/2006">
              <mc:Choice xmlns:v="urn:schemas-microsoft-com:vml" Requires="v">
                <p:oleObj spid="_x0000_s42044" name="Equation" r:id="rId5" imgW="990360" imgH="228600" progId="Equation.3">
                  <p:embed/>
                </p:oleObj>
              </mc:Choice>
              <mc:Fallback>
                <p:oleObj name="Equation" r:id="rId5" imgW="9903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5983288"/>
                        <a:ext cx="2698750" cy="622300"/>
                      </a:xfrm>
                      <a:prstGeom prst="rect">
                        <a:avLst/>
                      </a:prstGeom>
                      <a:solidFill>
                        <a:schemeClr val="bg1"/>
                      </a:solidFill>
                    </p:spPr>
                  </p:pic>
                </p:oleObj>
              </mc:Fallback>
            </mc:AlternateContent>
          </a:graphicData>
        </a:graphic>
      </p:graphicFrame>
      <p:sp>
        <p:nvSpPr>
          <p:cNvPr id="481284" name="Rectangle 2"/>
          <p:cNvSpPr>
            <a:spLocks noChangeArrowheads="1"/>
          </p:cNvSpPr>
          <p:nvPr/>
        </p:nvSpPr>
        <p:spPr bwMode="auto">
          <a:xfrm>
            <a:off x="206375" y="115888"/>
            <a:ext cx="86868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da-DK" sz="4400" dirty="0"/>
              <a:t>Den kosmiske baggrundsstråling</a:t>
            </a:r>
            <a:endParaRPr lang="en-US" sz="4400" dirty="0"/>
          </a:p>
        </p:txBody>
      </p:sp>
      <p:sp>
        <p:nvSpPr>
          <p:cNvPr id="15363" name="Rectangle 3"/>
          <p:cNvSpPr>
            <a:spLocks noChangeArrowheads="1"/>
          </p:cNvSpPr>
          <p:nvPr/>
        </p:nvSpPr>
        <p:spPr bwMode="auto">
          <a:xfrm>
            <a:off x="250825" y="1268413"/>
            <a:ext cx="5837716"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da-DK" sz="3200" dirty="0"/>
              <a:t>1992</a:t>
            </a:r>
            <a:r>
              <a:rPr lang="da-DK" sz="3200" dirty="0" smtClean="0"/>
              <a:t>: Første </a:t>
            </a:r>
            <a:r>
              <a:rPr lang="da-DK" sz="3200" dirty="0"/>
              <a:t>måling af </a:t>
            </a:r>
            <a:r>
              <a:rPr lang="da-DK" sz="3200" dirty="0" err="1"/>
              <a:t>anisotropi</a:t>
            </a:r>
            <a:r>
              <a:rPr lang="da-DK" sz="3200" dirty="0"/>
              <a:t> i strålingen af den amerikanske COBE satellit </a:t>
            </a:r>
          </a:p>
          <a:p>
            <a:pPr marL="342900" indent="-342900">
              <a:spcBef>
                <a:spcPct val="20000"/>
              </a:spcBef>
              <a:buFontTx/>
              <a:buChar char="•"/>
            </a:pPr>
            <a:r>
              <a:rPr lang="da-DK" sz="3200" dirty="0"/>
              <a:t>Nobelpris 2006</a:t>
            </a:r>
          </a:p>
        </p:txBody>
      </p:sp>
      <p:pic>
        <p:nvPicPr>
          <p:cNvPr id="481286" name="Picture 6" descr="COBE Satellite in Orbit above the Ear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1196752"/>
            <a:ext cx="30480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036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Effect transition="in" filter="checkerboard(across)">
                                      <p:cBhvr>
                                        <p:cTn id="7" dur="500"/>
                                        <p:tgtEl>
                                          <p:spTgt spid="153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0"/>
            <a:ext cx="6858000" cy="6858000"/>
          </a:xfrm>
          <a:prstGeom prst="rect">
            <a:avLst/>
          </a:prstGeom>
        </p:spPr>
      </p:pic>
    </p:spTree>
    <p:extLst>
      <p:ext uri="{BB962C8B-B14F-4D97-AF65-F5344CB8AC3E}">
        <p14:creationId xmlns:p14="http://schemas.microsoft.com/office/powerpoint/2010/main" val="319422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70424"/>
            <a:ext cx="8964488" cy="5042524"/>
          </a:xfrm>
          <a:prstGeom prst="rect">
            <a:avLst/>
          </a:prstGeom>
        </p:spPr>
      </p:pic>
      <p:sp>
        <p:nvSpPr>
          <p:cNvPr id="3" name="Rectangle 3"/>
          <p:cNvSpPr>
            <a:spLocks noChangeArrowheads="1"/>
          </p:cNvSpPr>
          <p:nvPr/>
        </p:nvSpPr>
        <p:spPr bwMode="auto">
          <a:xfrm>
            <a:off x="323528" y="4797152"/>
            <a:ext cx="7993583" cy="158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da-DK" sz="3200" dirty="0" smtClean="0">
                <a:solidFill>
                  <a:srgbClr val="FFC000"/>
                </a:solidFill>
              </a:rPr>
              <a:t>Målingerne fra Planck-satellitten fortæller os om massefordelingen i det tidligere univers  – og dermed om vores forhistorie</a:t>
            </a:r>
            <a:endParaRPr lang="da-DK" sz="3200" dirty="0">
              <a:solidFill>
                <a:srgbClr val="FFC000"/>
              </a:solidFill>
            </a:endParaRPr>
          </a:p>
        </p:txBody>
      </p:sp>
      <p:sp>
        <p:nvSpPr>
          <p:cNvPr id="4" name="Pentagon 3"/>
          <p:cNvSpPr/>
          <p:nvPr/>
        </p:nvSpPr>
        <p:spPr>
          <a:xfrm>
            <a:off x="36512" y="4149080"/>
            <a:ext cx="9107488" cy="504056"/>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smtClean="0"/>
              <a:t>BB                                                                                               MM</a:t>
            </a:r>
            <a:endParaRPr lang="da-DK" sz="2800" b="1" dirty="0"/>
          </a:p>
        </p:txBody>
      </p:sp>
    </p:spTree>
    <p:extLst>
      <p:ext uri="{BB962C8B-B14F-4D97-AF65-F5344CB8AC3E}">
        <p14:creationId xmlns:p14="http://schemas.microsoft.com/office/powerpoint/2010/main" val="27118548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err="1" smtClean="0"/>
              <a:t>Massespektroskopi</a:t>
            </a:r>
            <a:endParaRPr lang="en-US" dirty="0" smtClean="0"/>
          </a:p>
        </p:txBody>
      </p:sp>
      <p:sp>
        <p:nvSpPr>
          <p:cNvPr id="4" name="Rectangle 3"/>
          <p:cNvSpPr txBox="1">
            <a:spLocks noChangeArrowheads="1"/>
          </p:cNvSpPr>
          <p:nvPr/>
        </p:nvSpPr>
        <p:spPr bwMode="auto">
          <a:xfrm>
            <a:off x="539552" y="5157192"/>
            <a:ext cx="820891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Lys kan sorteres med et prisme</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232" r="11544" b="22846"/>
          <a:stretch/>
        </p:blipFill>
        <p:spPr>
          <a:xfrm>
            <a:off x="1763688" y="1340768"/>
            <a:ext cx="6192688" cy="3168352"/>
          </a:xfrm>
          <a:prstGeom prst="rect">
            <a:avLst/>
          </a:prstGeom>
        </p:spPr>
      </p:pic>
      <p:sp>
        <p:nvSpPr>
          <p:cNvPr id="8" name="Rectangle 7"/>
          <p:cNvSpPr/>
          <p:nvPr/>
        </p:nvSpPr>
        <p:spPr>
          <a:xfrm>
            <a:off x="3995936" y="3645024"/>
            <a:ext cx="1152128" cy="2880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9" name="Rectangle 8"/>
          <p:cNvSpPr/>
          <p:nvPr/>
        </p:nvSpPr>
        <p:spPr>
          <a:xfrm>
            <a:off x="1979712" y="2780928"/>
            <a:ext cx="1152128" cy="2880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Tree>
    <p:extLst>
      <p:ext uri="{BB962C8B-B14F-4D97-AF65-F5344CB8AC3E}">
        <p14:creationId xmlns:p14="http://schemas.microsoft.com/office/powerpoint/2010/main" val="805414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6797"/>
          <a:stretch/>
        </p:blipFill>
        <p:spPr>
          <a:xfrm>
            <a:off x="348323" y="1340768"/>
            <a:ext cx="8559366" cy="3566737"/>
          </a:xfrm>
          <a:prstGeom prst="rect">
            <a:avLst/>
          </a:prstGeom>
        </p:spPr>
      </p:pic>
      <p:sp>
        <p:nvSpPr>
          <p:cNvPr id="3"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err="1" smtClean="0"/>
              <a:t>Massespektroskopi</a:t>
            </a:r>
            <a:endParaRPr lang="en-US" dirty="0" smtClean="0"/>
          </a:p>
        </p:txBody>
      </p:sp>
      <p:sp>
        <p:nvSpPr>
          <p:cNvPr id="4" name="Rectangle 3"/>
          <p:cNvSpPr txBox="1">
            <a:spLocks noChangeArrowheads="1"/>
          </p:cNvSpPr>
          <p:nvPr/>
        </p:nvSpPr>
        <p:spPr bwMode="auto">
          <a:xfrm>
            <a:off x="539552" y="5157192"/>
            <a:ext cx="820891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Lys kan sorteres med et prisme</a:t>
            </a:r>
          </a:p>
          <a:p>
            <a:r>
              <a:rPr lang="da-DK" sz="2800" dirty="0" smtClean="0"/>
              <a:t>Ioner kan sorteres med et magnetfelt</a:t>
            </a:r>
          </a:p>
        </p:txBody>
      </p:sp>
      <p:sp>
        <p:nvSpPr>
          <p:cNvPr id="5" name="Rounded Rectangular Callout 4"/>
          <p:cNvSpPr/>
          <p:nvPr/>
        </p:nvSpPr>
        <p:spPr>
          <a:xfrm>
            <a:off x="7092280" y="1196752"/>
            <a:ext cx="1800895" cy="1080120"/>
          </a:xfrm>
          <a:prstGeom prst="wedgeRoundRectCallout">
            <a:avLst>
              <a:gd name="adj1" fmla="val -51459"/>
              <a:gd name="adj2" fmla="val 105500"/>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smtClean="0"/>
              <a:t>Tungere ion</a:t>
            </a:r>
            <a:endParaRPr lang="da-DK" sz="3200" dirty="0"/>
          </a:p>
        </p:txBody>
      </p:sp>
      <p:sp>
        <p:nvSpPr>
          <p:cNvPr id="6" name="Rounded Rectangular Callout 5"/>
          <p:cNvSpPr/>
          <p:nvPr/>
        </p:nvSpPr>
        <p:spPr>
          <a:xfrm>
            <a:off x="6946736" y="5157192"/>
            <a:ext cx="1800895" cy="1080120"/>
          </a:xfrm>
          <a:prstGeom prst="wedgeRoundRectCallout">
            <a:avLst>
              <a:gd name="adj1" fmla="val -82085"/>
              <a:gd name="adj2" fmla="val -254629"/>
              <a:gd name="adj3" fmla="val 16667"/>
            </a:avLst>
          </a:prstGeom>
          <a:solidFill>
            <a:srgbClr val="1109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smtClean="0"/>
              <a:t>Lettere ion</a:t>
            </a:r>
            <a:endParaRPr lang="da-DK" sz="3200" dirty="0"/>
          </a:p>
        </p:txBody>
      </p:sp>
    </p:spTree>
    <p:extLst>
      <p:ext uri="{BB962C8B-B14F-4D97-AF65-F5344CB8AC3E}">
        <p14:creationId xmlns:p14="http://schemas.microsoft.com/office/powerpoint/2010/main" val="3148941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Kulstof 14-datering</a:t>
            </a:r>
            <a:endParaRPr lang="en-US" dirty="0" smtClean="0"/>
          </a:p>
        </p:txBody>
      </p:sp>
      <p:pic>
        <p:nvPicPr>
          <p:cNvPr id="4" name="Picture 3"/>
          <p:cNvPicPr>
            <a:picLocks noChangeAspect="1"/>
          </p:cNvPicPr>
          <p:nvPr/>
        </p:nvPicPr>
        <p:blipFill>
          <a:blip r:embed="rId2"/>
          <a:stretch>
            <a:fillRect/>
          </a:stretch>
        </p:blipFill>
        <p:spPr>
          <a:xfrm>
            <a:off x="539552" y="1268760"/>
            <a:ext cx="5051431" cy="1584176"/>
          </a:xfrm>
          <a:prstGeom prst="rect">
            <a:avLst/>
          </a:prstGeom>
        </p:spPr>
      </p:pic>
      <p:sp>
        <p:nvSpPr>
          <p:cNvPr id="5" name="Rectangle 3"/>
          <p:cNvSpPr txBox="1">
            <a:spLocks noChangeArrowheads="1"/>
          </p:cNvSpPr>
          <p:nvPr/>
        </p:nvSpPr>
        <p:spPr bwMode="auto">
          <a:xfrm>
            <a:off x="206375" y="3141303"/>
            <a:ext cx="3816424" cy="352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Kulstof findes i forskellige udgaver (isotoper)</a:t>
            </a:r>
          </a:p>
          <a:p>
            <a:r>
              <a:rPr lang="da-DK" sz="2800" dirty="0" smtClean="0"/>
              <a:t>Kulstof 14 er radioaktiv</a:t>
            </a:r>
          </a:p>
          <a:p>
            <a:pPr lvl="1"/>
            <a:r>
              <a:rPr lang="da-DK" sz="2400" dirty="0"/>
              <a:t>T</a:t>
            </a:r>
            <a:r>
              <a:rPr lang="da-DK" sz="2400" baseline="-25000" dirty="0"/>
              <a:t>½</a:t>
            </a:r>
            <a:r>
              <a:rPr lang="da-DK" sz="2400" dirty="0"/>
              <a:t> = </a:t>
            </a:r>
            <a:r>
              <a:rPr lang="da-DK" sz="2400" dirty="0" smtClean="0"/>
              <a:t>5.730 år</a:t>
            </a:r>
          </a:p>
          <a:p>
            <a:pPr lvl="1"/>
            <a:r>
              <a:rPr lang="da-DK" sz="2400" dirty="0" smtClean="0"/>
              <a:t>Dannes i atmosfæren</a:t>
            </a:r>
          </a:p>
        </p:txBody>
      </p:sp>
      <p:pic>
        <p:nvPicPr>
          <p:cNvPr id="6" name="Picture 5"/>
          <p:cNvPicPr>
            <a:picLocks noChangeAspect="1"/>
          </p:cNvPicPr>
          <p:nvPr/>
        </p:nvPicPr>
        <p:blipFill rotWithShape="1">
          <a:blip r:embed="rId3"/>
          <a:srcRect l="37344" t="25872" r="2304" b="3965"/>
          <a:stretch/>
        </p:blipFill>
        <p:spPr>
          <a:xfrm>
            <a:off x="3851920" y="2721118"/>
            <a:ext cx="5279256" cy="4136881"/>
          </a:xfrm>
          <a:prstGeom prst="rect">
            <a:avLst/>
          </a:prstGeom>
        </p:spPr>
      </p:pic>
    </p:spTree>
    <p:extLst>
      <p:ext uri="{BB962C8B-B14F-4D97-AF65-F5344CB8AC3E}">
        <p14:creationId xmlns:p14="http://schemas.microsoft.com/office/powerpoint/2010/main" val="385232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Kulstof 14-datering</a:t>
            </a:r>
            <a:endParaRPr lang="en-US" dirty="0" smtClean="0"/>
          </a:p>
        </p:txBody>
      </p:sp>
      <p:sp>
        <p:nvSpPr>
          <p:cNvPr id="5" name="Rectangle 3"/>
          <p:cNvSpPr txBox="1">
            <a:spLocks noChangeArrowheads="1"/>
          </p:cNvSpPr>
          <p:nvPr/>
        </p:nvSpPr>
        <p:spPr bwMode="auto">
          <a:xfrm>
            <a:off x="206375" y="1196752"/>
            <a:ext cx="3816424" cy="547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Når organismen dør, falder mængden </a:t>
            </a:r>
            <a:r>
              <a:rPr lang="da-DK" sz="2800" dirty="0"/>
              <a:t>af </a:t>
            </a:r>
            <a:r>
              <a:rPr lang="da-DK" sz="2800" dirty="0" smtClean="0"/>
              <a:t>kulstof 14</a:t>
            </a:r>
          </a:p>
          <a:p>
            <a:endParaRPr lang="da-DK" sz="2800" dirty="0"/>
          </a:p>
          <a:p>
            <a:r>
              <a:rPr lang="da-DK" sz="2800" dirty="0" smtClean="0"/>
              <a:t>Dette kan måles og bruges til datering</a:t>
            </a:r>
          </a:p>
        </p:txBody>
      </p:sp>
      <p:pic>
        <p:nvPicPr>
          <p:cNvPr id="6" name="Picture 5"/>
          <p:cNvPicPr>
            <a:picLocks noChangeAspect="1"/>
          </p:cNvPicPr>
          <p:nvPr/>
        </p:nvPicPr>
        <p:blipFill>
          <a:blip r:embed="rId3"/>
          <a:stretch>
            <a:fillRect/>
          </a:stretch>
        </p:blipFill>
        <p:spPr>
          <a:xfrm>
            <a:off x="4487019" y="1196752"/>
            <a:ext cx="4381500" cy="33147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201" t="3800" r="12201" b="50000"/>
          <a:stretch/>
        </p:blipFill>
        <p:spPr>
          <a:xfrm>
            <a:off x="313409" y="4295128"/>
            <a:ext cx="5184576" cy="2376264"/>
          </a:xfrm>
          <a:prstGeom prst="rect">
            <a:avLst/>
          </a:prstGeom>
        </p:spPr>
      </p:pic>
      <p:pic>
        <p:nvPicPr>
          <p:cNvPr id="8" name="Picture 7"/>
          <p:cNvPicPr>
            <a:picLocks noChangeAspect="1"/>
          </p:cNvPicPr>
          <p:nvPr/>
        </p:nvPicPr>
        <p:blipFill rotWithShape="1">
          <a:blip r:embed="rId5"/>
          <a:srcRect l="6688" t="22700" r="22439" b="16401"/>
          <a:stretch/>
        </p:blipFill>
        <p:spPr>
          <a:xfrm>
            <a:off x="5380653" y="4441372"/>
            <a:ext cx="3655844" cy="2355988"/>
          </a:xfrm>
          <a:prstGeom prst="rect">
            <a:avLst/>
          </a:prstGeom>
        </p:spPr>
      </p:pic>
    </p:spTree>
    <p:extLst>
      <p:ext uri="{BB962C8B-B14F-4D97-AF65-F5344CB8AC3E}">
        <p14:creationId xmlns:p14="http://schemas.microsoft.com/office/powerpoint/2010/main" val="93516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Måling af temperatur (i fortiden)</a:t>
            </a:r>
            <a:endParaRPr lang="en-US" dirty="0" smtClean="0"/>
          </a:p>
        </p:txBody>
      </p:sp>
      <p:sp>
        <p:nvSpPr>
          <p:cNvPr id="5" name="Rectangle 3"/>
          <p:cNvSpPr txBox="1">
            <a:spLocks noChangeArrowheads="1"/>
          </p:cNvSpPr>
          <p:nvPr/>
        </p:nvSpPr>
        <p:spPr bwMode="auto">
          <a:xfrm>
            <a:off x="206375" y="4221088"/>
            <a:ext cx="8778748" cy="24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Ilten i vand findes også i forskellige vægtudgaver</a:t>
            </a:r>
          </a:p>
          <a:p>
            <a:r>
              <a:rPr lang="da-DK" sz="2800" dirty="0" smtClean="0"/>
              <a:t>Vandets fordampning eller fortætning afhænger af massen</a:t>
            </a:r>
          </a:p>
          <a:p>
            <a:r>
              <a:rPr lang="da-DK" sz="2800" dirty="0" smtClean="0"/>
              <a:t>Jo mindre </a:t>
            </a:r>
            <a:r>
              <a:rPr lang="da-DK" sz="2800" baseline="30000" dirty="0" smtClean="0"/>
              <a:t>18</a:t>
            </a:r>
            <a:r>
              <a:rPr lang="da-DK" sz="2800" dirty="0" smtClean="0"/>
              <a:t>O </a:t>
            </a:r>
            <a:r>
              <a:rPr lang="da-DK" sz="2800" dirty="0"/>
              <a:t>der er i </a:t>
            </a:r>
            <a:r>
              <a:rPr lang="da-DK" sz="2800" dirty="0" smtClean="0"/>
              <a:t>regn og sne </a:t>
            </a:r>
            <a:r>
              <a:rPr lang="da-DK" sz="2800" dirty="0"/>
              <a:t>i forhold til </a:t>
            </a:r>
            <a:r>
              <a:rPr lang="da-DK" sz="2800" baseline="30000" dirty="0" smtClean="0"/>
              <a:t>16</a:t>
            </a:r>
            <a:r>
              <a:rPr lang="da-DK" sz="2800" dirty="0" smtClean="0"/>
              <a:t>O</a:t>
            </a:r>
            <a:r>
              <a:rPr lang="da-DK" sz="2800" dirty="0"/>
              <a:t>, </a:t>
            </a:r>
            <a:r>
              <a:rPr lang="da-DK" sz="2800" dirty="0" smtClean="0"/>
              <a:t>desto </a:t>
            </a:r>
            <a:r>
              <a:rPr lang="da-DK" sz="2800" dirty="0"/>
              <a:t>koldere har klimaet været.</a:t>
            </a:r>
          </a:p>
        </p:txBody>
      </p:sp>
      <p:pic>
        <p:nvPicPr>
          <p:cNvPr id="3" name="Picture 2"/>
          <p:cNvPicPr>
            <a:picLocks noChangeAspect="1"/>
          </p:cNvPicPr>
          <p:nvPr/>
        </p:nvPicPr>
        <p:blipFill>
          <a:blip r:embed="rId3"/>
          <a:stretch>
            <a:fillRect/>
          </a:stretch>
        </p:blipFill>
        <p:spPr>
          <a:xfrm>
            <a:off x="1187624" y="1268760"/>
            <a:ext cx="6933403" cy="2800028"/>
          </a:xfrm>
          <a:prstGeom prst="rect">
            <a:avLst/>
          </a:prstGeom>
        </p:spPr>
      </p:pic>
    </p:spTree>
    <p:extLst>
      <p:ext uri="{BB962C8B-B14F-4D97-AF65-F5344CB8AC3E}">
        <p14:creationId xmlns:p14="http://schemas.microsoft.com/office/powerpoint/2010/main" val="376961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Måling af temperatur m. </a:t>
            </a:r>
            <a:r>
              <a:rPr lang="da-DK" dirty="0" err="1" smtClean="0"/>
              <a:t>iskerner</a:t>
            </a:r>
            <a:endParaRPr lang="en-US" dirty="0" smtClean="0"/>
          </a:p>
        </p:txBody>
      </p:sp>
      <p:sp>
        <p:nvSpPr>
          <p:cNvPr id="5" name="Rectangle 3"/>
          <p:cNvSpPr txBox="1">
            <a:spLocks noChangeArrowheads="1"/>
          </p:cNvSpPr>
          <p:nvPr/>
        </p:nvSpPr>
        <p:spPr bwMode="auto">
          <a:xfrm>
            <a:off x="206375" y="4221088"/>
            <a:ext cx="4293617" cy="24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800" dirty="0" smtClean="0"/>
              <a:t>Ved at måle mængden af </a:t>
            </a:r>
            <a:r>
              <a:rPr lang="da-DK" sz="2800" baseline="30000" dirty="0"/>
              <a:t>18</a:t>
            </a:r>
            <a:r>
              <a:rPr lang="da-DK" sz="2800" dirty="0"/>
              <a:t>O </a:t>
            </a:r>
            <a:r>
              <a:rPr lang="da-DK" sz="2800" dirty="0" smtClean="0"/>
              <a:t>i de forskellige lag, får man et mål for temperaturen da sneen faldt</a:t>
            </a:r>
            <a:endParaRPr lang="da-DK" sz="2800" dirty="0"/>
          </a:p>
        </p:txBody>
      </p:sp>
      <p:pic>
        <p:nvPicPr>
          <p:cNvPr id="4" name="Picture 3"/>
          <p:cNvPicPr>
            <a:picLocks noChangeAspect="1"/>
          </p:cNvPicPr>
          <p:nvPr/>
        </p:nvPicPr>
        <p:blipFill>
          <a:blip r:embed="rId3"/>
          <a:stretch>
            <a:fillRect/>
          </a:stretch>
        </p:blipFill>
        <p:spPr>
          <a:xfrm>
            <a:off x="344997" y="2636912"/>
            <a:ext cx="4810125" cy="1419225"/>
          </a:xfrm>
          <a:prstGeom prst="rect">
            <a:avLst/>
          </a:prstGeom>
        </p:spPr>
      </p:pic>
      <p:pic>
        <p:nvPicPr>
          <p:cNvPr id="6" name="Picture 5"/>
          <p:cNvPicPr>
            <a:picLocks noChangeAspect="1"/>
          </p:cNvPicPr>
          <p:nvPr/>
        </p:nvPicPr>
        <p:blipFill>
          <a:blip r:embed="rId4"/>
          <a:stretch>
            <a:fillRect/>
          </a:stretch>
        </p:blipFill>
        <p:spPr>
          <a:xfrm>
            <a:off x="6646235" y="3140968"/>
            <a:ext cx="2246939" cy="3392438"/>
          </a:xfrm>
          <a:prstGeom prst="rect">
            <a:avLst/>
          </a:prstGeom>
        </p:spPr>
      </p:pic>
      <p:pic>
        <p:nvPicPr>
          <p:cNvPr id="7" name="Picture 6"/>
          <p:cNvPicPr>
            <a:picLocks noChangeAspect="1"/>
          </p:cNvPicPr>
          <p:nvPr/>
        </p:nvPicPr>
        <p:blipFill>
          <a:blip r:embed="rId5"/>
          <a:stretch>
            <a:fillRect/>
          </a:stretch>
        </p:blipFill>
        <p:spPr>
          <a:xfrm rot="5400000">
            <a:off x="3567100" y="3462460"/>
            <a:ext cx="4678156" cy="1220075"/>
          </a:xfrm>
          <a:prstGeom prst="rect">
            <a:avLst/>
          </a:prstGeom>
        </p:spPr>
      </p:pic>
      <p:pic>
        <p:nvPicPr>
          <p:cNvPr id="8" name="Picture 7"/>
          <p:cNvPicPr>
            <a:picLocks noChangeAspect="1"/>
          </p:cNvPicPr>
          <p:nvPr/>
        </p:nvPicPr>
        <p:blipFill>
          <a:blip r:embed="rId6"/>
          <a:stretch>
            <a:fillRect/>
          </a:stretch>
        </p:blipFill>
        <p:spPr>
          <a:xfrm>
            <a:off x="899592" y="1136802"/>
            <a:ext cx="3875031" cy="1335159"/>
          </a:xfrm>
          <a:prstGeom prst="rect">
            <a:avLst/>
          </a:prstGeom>
        </p:spPr>
      </p:pic>
    </p:spTree>
    <p:extLst>
      <p:ext uri="{BB962C8B-B14F-4D97-AF65-F5344CB8AC3E}">
        <p14:creationId xmlns:p14="http://schemas.microsoft.com/office/powerpoint/2010/main" val="270610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9992" y="1412776"/>
            <a:ext cx="4124696" cy="3424063"/>
          </a:xfrm>
          <a:prstGeom prst="rect">
            <a:avLst/>
          </a:prstGeom>
        </p:spPr>
      </p:pic>
      <p:pic>
        <p:nvPicPr>
          <p:cNvPr id="3" name="Picture 2"/>
          <p:cNvPicPr>
            <a:picLocks noChangeAspect="1"/>
          </p:cNvPicPr>
          <p:nvPr/>
        </p:nvPicPr>
        <p:blipFill>
          <a:blip r:embed="rId3"/>
          <a:stretch>
            <a:fillRect/>
          </a:stretch>
        </p:blipFill>
        <p:spPr>
          <a:xfrm>
            <a:off x="683568" y="2276872"/>
            <a:ext cx="2869703" cy="4158990"/>
          </a:xfrm>
          <a:prstGeom prst="rect">
            <a:avLst/>
          </a:prstGeom>
        </p:spPr>
      </p:pic>
      <p:pic>
        <p:nvPicPr>
          <p:cNvPr id="4" name="Picture 3"/>
          <p:cNvPicPr>
            <a:picLocks noChangeAspect="1"/>
          </p:cNvPicPr>
          <p:nvPr/>
        </p:nvPicPr>
        <p:blipFill>
          <a:blip r:embed="rId4"/>
          <a:stretch>
            <a:fillRect/>
          </a:stretch>
        </p:blipFill>
        <p:spPr>
          <a:xfrm>
            <a:off x="3403844" y="4985063"/>
            <a:ext cx="3150096" cy="1771929"/>
          </a:xfrm>
          <a:prstGeom prst="rect">
            <a:avLst/>
          </a:prstGeom>
        </p:spPr>
      </p:pic>
      <p:sp>
        <p:nvSpPr>
          <p:cNvPr id="5"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Dopingkontrol</a:t>
            </a:r>
            <a:endParaRPr lang="en-US" dirty="0" smtClean="0"/>
          </a:p>
        </p:txBody>
      </p:sp>
      <p:sp>
        <p:nvSpPr>
          <p:cNvPr id="6" name="Rectangle 5"/>
          <p:cNvSpPr/>
          <p:nvPr/>
        </p:nvSpPr>
        <p:spPr>
          <a:xfrm>
            <a:off x="323528" y="1124745"/>
            <a:ext cx="4536504" cy="830997"/>
          </a:xfrm>
          <a:prstGeom prst="rect">
            <a:avLst/>
          </a:prstGeom>
        </p:spPr>
        <p:txBody>
          <a:bodyPr wrap="square">
            <a:spAutoFit/>
          </a:bodyPr>
          <a:lstStyle/>
          <a:p>
            <a:r>
              <a:rPr lang="da-DK" sz="2400" dirty="0"/>
              <a:t>Hvordan finder man </a:t>
            </a:r>
            <a:endParaRPr lang="da-DK" sz="2400" dirty="0" smtClean="0"/>
          </a:p>
          <a:p>
            <a:r>
              <a:rPr lang="da-DK" sz="2400" dirty="0" smtClean="0"/>
              <a:t>0,00000000005 </a:t>
            </a:r>
            <a:r>
              <a:rPr lang="da-DK" sz="2400" dirty="0"/>
              <a:t>gram doping?</a:t>
            </a:r>
          </a:p>
        </p:txBody>
      </p:sp>
    </p:spTree>
    <p:extLst>
      <p:ext uri="{BB962C8B-B14F-4D97-AF65-F5344CB8AC3E}">
        <p14:creationId xmlns:p14="http://schemas.microsoft.com/office/powerpoint/2010/main" val="3699534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4" name="Picture 5" descr="Bunsen_Spectr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412875"/>
            <a:ext cx="3779837"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2" name="Rectangle 2"/>
          <p:cNvSpPr>
            <a:spLocks noGrp="1" noChangeArrowheads="1"/>
          </p:cNvSpPr>
          <p:nvPr>
            <p:ph type="title" idx="4294967295"/>
          </p:nvPr>
        </p:nvSpPr>
        <p:spPr>
          <a:xfrm>
            <a:off x="685800" y="333375"/>
            <a:ext cx="7772400" cy="1143000"/>
          </a:xfrm>
        </p:spPr>
        <p:txBody>
          <a:bodyPr/>
          <a:lstStyle/>
          <a:p>
            <a:r>
              <a:rPr lang="da-DK" dirty="0" err="1" smtClean="0"/>
              <a:t>Spektroskopiens</a:t>
            </a:r>
            <a:r>
              <a:rPr lang="da-DK" dirty="0" smtClean="0"/>
              <a:t> fødsel</a:t>
            </a:r>
            <a:endParaRPr lang="da-DK" dirty="0"/>
          </a:p>
        </p:txBody>
      </p:sp>
      <p:sp>
        <p:nvSpPr>
          <p:cNvPr id="389123" name="Rectangle 3"/>
          <p:cNvSpPr>
            <a:spLocks noGrp="1" noChangeArrowheads="1"/>
          </p:cNvSpPr>
          <p:nvPr>
            <p:ph type="body" idx="4294967295"/>
          </p:nvPr>
        </p:nvSpPr>
        <p:spPr>
          <a:xfrm>
            <a:off x="304800" y="1521420"/>
            <a:ext cx="4454363" cy="4967287"/>
          </a:xfrm>
        </p:spPr>
        <p:txBody>
          <a:bodyPr/>
          <a:lstStyle/>
          <a:p>
            <a:pPr>
              <a:lnSpc>
                <a:spcPct val="90000"/>
              </a:lnSpc>
            </a:pPr>
            <a:r>
              <a:rPr lang="da-DK" dirty="0"/>
              <a:t>Forskellige stoffer lyser med forskellige farver</a:t>
            </a:r>
          </a:p>
          <a:p>
            <a:pPr>
              <a:lnSpc>
                <a:spcPct val="90000"/>
              </a:lnSpc>
            </a:pPr>
            <a:r>
              <a:rPr lang="da-DK" dirty="0"/>
              <a:t>Der ses et karakteristisk spektrum gennem et prisme</a:t>
            </a:r>
          </a:p>
          <a:p>
            <a:pPr eaLnBrk="1" hangingPunct="1"/>
            <a:r>
              <a:rPr lang="da-DK" b="1" dirty="0"/>
              <a:t>Robert </a:t>
            </a:r>
            <a:r>
              <a:rPr lang="da-DK" b="1" dirty="0" err="1"/>
              <a:t>Bunsen</a:t>
            </a:r>
            <a:r>
              <a:rPr lang="da-DK" dirty="0"/>
              <a:t> og </a:t>
            </a:r>
            <a:r>
              <a:rPr lang="da-DK" b="1" dirty="0"/>
              <a:t>Gustav</a:t>
            </a:r>
            <a:r>
              <a:rPr lang="da-DK" dirty="0"/>
              <a:t> </a:t>
            </a:r>
            <a:r>
              <a:rPr lang="da-DK" b="1" dirty="0" smtClean="0"/>
              <a:t>Kirchhoff</a:t>
            </a:r>
            <a:r>
              <a:rPr lang="da-DK" dirty="0" smtClean="0"/>
              <a:t> grundlagde i 1859 spektralanalysen.</a:t>
            </a: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559" y="4005064"/>
            <a:ext cx="4168937" cy="2721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1525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06375" y="115888"/>
            <a:ext cx="8686800" cy="7921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a-DK" dirty="0" smtClean="0"/>
              <a:t>Fra </a:t>
            </a:r>
            <a:r>
              <a:rPr lang="da-DK" dirty="0" err="1" smtClean="0"/>
              <a:t>big</a:t>
            </a:r>
            <a:r>
              <a:rPr lang="da-DK" dirty="0" smtClean="0"/>
              <a:t> bang til moderne menneske</a:t>
            </a:r>
            <a:endParaRPr lang="en-US" dirty="0" smtClean="0"/>
          </a:p>
        </p:txBody>
      </p:sp>
      <p:graphicFrame>
        <p:nvGraphicFramePr>
          <p:cNvPr id="7" name="Table 6"/>
          <p:cNvGraphicFramePr>
            <a:graphicFrameLocks noGrp="1"/>
          </p:cNvGraphicFramePr>
          <p:nvPr>
            <p:extLst>
              <p:ext uri="{D42A27DB-BD31-4B8C-83A1-F6EECF244321}">
                <p14:modId xmlns:p14="http://schemas.microsoft.com/office/powerpoint/2010/main" val="3266489833"/>
              </p:ext>
            </p:extLst>
          </p:nvPr>
        </p:nvGraphicFramePr>
        <p:xfrm>
          <a:off x="409315" y="908050"/>
          <a:ext cx="8280920" cy="5766718"/>
        </p:xfrm>
        <a:graphic>
          <a:graphicData uri="http://schemas.openxmlformats.org/drawingml/2006/table">
            <a:tbl>
              <a:tblPr firstRow="1" bandRow="1">
                <a:tableStyleId>{69012ECD-51FC-41F1-AA8D-1B2483CD663E}</a:tableStyleId>
              </a:tblPr>
              <a:tblGrid>
                <a:gridCol w="4140460">
                  <a:extLst>
                    <a:ext uri="{9D8B030D-6E8A-4147-A177-3AD203B41FA5}">
                      <a16:colId xmlns:a16="http://schemas.microsoft.com/office/drawing/2014/main" val="2019319353"/>
                    </a:ext>
                  </a:extLst>
                </a:gridCol>
                <a:gridCol w="4140460">
                  <a:extLst>
                    <a:ext uri="{9D8B030D-6E8A-4147-A177-3AD203B41FA5}">
                      <a16:colId xmlns:a16="http://schemas.microsoft.com/office/drawing/2014/main" val="1250950628"/>
                    </a:ext>
                  </a:extLst>
                </a:gridCol>
              </a:tblGrid>
              <a:tr h="432718">
                <a:tc gridSpan="2">
                  <a:txBody>
                    <a:bodyPr/>
                    <a:lstStyle/>
                    <a:p>
                      <a:pPr algn="ctr"/>
                      <a:r>
                        <a:rPr lang="da-DK" sz="2200" dirty="0" smtClean="0"/>
                        <a:t>Eksempler på viden fra </a:t>
                      </a:r>
                      <a:r>
                        <a:rPr lang="da-DK" sz="2200" dirty="0" err="1" smtClean="0"/>
                        <a:t>spektroskopiske</a:t>
                      </a:r>
                      <a:r>
                        <a:rPr lang="da-DK" sz="2200" dirty="0" smtClean="0"/>
                        <a:t> teknikker</a:t>
                      </a:r>
                      <a:endParaRPr lang="da-DK" sz="2200" dirty="0"/>
                    </a:p>
                  </a:txBody>
                  <a:tcPr/>
                </a:tc>
                <a:tc hMerge="1">
                  <a:txBody>
                    <a:bodyPr/>
                    <a:lstStyle/>
                    <a:p>
                      <a:endParaRPr lang="da-DK" dirty="0"/>
                    </a:p>
                  </a:txBody>
                  <a:tcPr/>
                </a:tc>
                <a:extLst>
                  <a:ext uri="{0D108BD9-81ED-4DB2-BD59-A6C34878D82A}">
                    <a16:rowId xmlns:a16="http://schemas.microsoft.com/office/drawing/2014/main" val="2577913657"/>
                  </a:ext>
                </a:extLst>
              </a:tr>
              <a:tr h="699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200" dirty="0" smtClean="0"/>
                        <a:t>Big Bang og universets udvidelse</a:t>
                      </a:r>
                      <a:endParaRPr lang="da-DK" sz="2200" dirty="0"/>
                    </a:p>
                  </a:txBody>
                  <a:tcPr/>
                </a:tc>
                <a:tc>
                  <a:txBody>
                    <a:bodyPr/>
                    <a:lstStyle/>
                    <a:p>
                      <a:r>
                        <a:rPr lang="da-DK" sz="2200" dirty="0" smtClean="0"/>
                        <a:t>Rødforskydning</a:t>
                      </a:r>
                    </a:p>
                    <a:p>
                      <a:r>
                        <a:rPr lang="da-DK" sz="2200" dirty="0" smtClean="0"/>
                        <a:t>Måling af mikrobølgespektrum</a:t>
                      </a:r>
                      <a:endParaRPr lang="da-DK" sz="2200" dirty="0"/>
                    </a:p>
                  </a:txBody>
                  <a:tcPr/>
                </a:tc>
                <a:extLst>
                  <a:ext uri="{0D108BD9-81ED-4DB2-BD59-A6C34878D82A}">
                    <a16:rowId xmlns:a16="http://schemas.microsoft.com/office/drawing/2014/main" val="2852372606"/>
                  </a:ext>
                </a:extLst>
              </a:tr>
              <a:tr h="699939">
                <a:tc>
                  <a:txBody>
                    <a:bodyPr/>
                    <a:lstStyle/>
                    <a:p>
                      <a:r>
                        <a:rPr lang="da-DK" sz="2200" dirty="0" smtClean="0"/>
                        <a:t>Stjerners opbygning og grundstofindhold</a:t>
                      </a:r>
                      <a:endParaRPr lang="da-DK" sz="2200" dirty="0"/>
                    </a:p>
                  </a:txBody>
                  <a:tcPr/>
                </a:tc>
                <a:tc>
                  <a:txBody>
                    <a:bodyPr/>
                    <a:lstStyle/>
                    <a:p>
                      <a:r>
                        <a:rPr lang="da-DK" sz="2200" dirty="0" smtClean="0"/>
                        <a:t>Studier af spektrallinjer</a:t>
                      </a:r>
                      <a:endParaRPr lang="da-DK" sz="2200" dirty="0"/>
                    </a:p>
                  </a:txBody>
                  <a:tcPr/>
                </a:tc>
                <a:extLst>
                  <a:ext uri="{0D108BD9-81ED-4DB2-BD59-A6C34878D82A}">
                    <a16:rowId xmlns:a16="http://schemas.microsoft.com/office/drawing/2014/main" val="3104845351"/>
                  </a:ext>
                </a:extLst>
              </a:tr>
              <a:tr h="699939">
                <a:tc>
                  <a:txBody>
                    <a:bodyPr/>
                    <a:lstStyle/>
                    <a:p>
                      <a:r>
                        <a:rPr lang="da-DK" sz="2200" dirty="0" smtClean="0"/>
                        <a:t>Galaksers og </a:t>
                      </a:r>
                      <a:r>
                        <a:rPr lang="da-DK" sz="2200" dirty="0" err="1" smtClean="0"/>
                        <a:t>exoplaneters</a:t>
                      </a:r>
                      <a:r>
                        <a:rPr lang="da-DK" sz="2200" dirty="0" smtClean="0"/>
                        <a:t> bevægelse</a:t>
                      </a:r>
                      <a:endParaRPr lang="da-DK" sz="2200" dirty="0"/>
                    </a:p>
                  </a:txBody>
                  <a:tcPr/>
                </a:tc>
                <a:tc>
                  <a:txBody>
                    <a:bodyPr/>
                    <a:lstStyle/>
                    <a:p>
                      <a:r>
                        <a:rPr lang="da-DK" sz="2200" dirty="0" err="1" smtClean="0"/>
                        <a:t>Dopplerforskydning</a:t>
                      </a:r>
                      <a:r>
                        <a:rPr lang="da-DK" sz="2200" dirty="0" smtClean="0"/>
                        <a:t> af spektre</a:t>
                      </a:r>
                      <a:endParaRPr lang="da-DK" sz="2200" dirty="0"/>
                    </a:p>
                  </a:txBody>
                  <a:tcPr/>
                </a:tc>
                <a:extLst>
                  <a:ext uri="{0D108BD9-81ED-4DB2-BD59-A6C34878D82A}">
                    <a16:rowId xmlns:a16="http://schemas.microsoft.com/office/drawing/2014/main" val="1962491932"/>
                  </a:ext>
                </a:extLst>
              </a:tr>
              <a:tr h="699939">
                <a:tc>
                  <a:txBody>
                    <a:bodyPr/>
                    <a:lstStyle/>
                    <a:p>
                      <a:r>
                        <a:rPr lang="da-DK" sz="2200" dirty="0" smtClean="0"/>
                        <a:t>Nordlys. Jordens magnetfelt og indre opbygning. </a:t>
                      </a:r>
                      <a:endParaRPr lang="da-DK" sz="2200" dirty="0"/>
                    </a:p>
                  </a:txBody>
                  <a:tcPr/>
                </a:tc>
                <a:tc>
                  <a:txBody>
                    <a:bodyPr/>
                    <a:lstStyle/>
                    <a:p>
                      <a:r>
                        <a:rPr lang="da-DK" sz="2200" dirty="0" smtClean="0"/>
                        <a:t>Optisk spektroskopi</a:t>
                      </a:r>
                    </a:p>
                    <a:p>
                      <a:r>
                        <a:rPr lang="da-DK" sz="2200" dirty="0" err="1" smtClean="0"/>
                        <a:t>Massespektroskopi</a:t>
                      </a:r>
                      <a:endParaRPr lang="da-DK" sz="2200" dirty="0"/>
                    </a:p>
                  </a:txBody>
                  <a:tcPr/>
                </a:tc>
                <a:extLst>
                  <a:ext uri="{0D108BD9-81ED-4DB2-BD59-A6C34878D82A}">
                    <a16:rowId xmlns:a16="http://schemas.microsoft.com/office/drawing/2014/main" val="2433583500"/>
                  </a:ext>
                </a:extLst>
              </a:tr>
              <a:tr h="699939">
                <a:tc>
                  <a:txBody>
                    <a:bodyPr/>
                    <a:lstStyle/>
                    <a:p>
                      <a:r>
                        <a:rPr lang="da-DK" sz="2200" dirty="0" smtClean="0"/>
                        <a:t>Klimaforandringer</a:t>
                      </a:r>
                      <a:endParaRPr lang="da-DK" sz="2200" dirty="0"/>
                    </a:p>
                  </a:txBody>
                  <a:tcPr/>
                </a:tc>
                <a:tc>
                  <a:txBody>
                    <a:bodyPr/>
                    <a:lstStyle/>
                    <a:p>
                      <a:r>
                        <a:rPr lang="da-DK" sz="2200" dirty="0" smtClean="0"/>
                        <a:t>Datering og isotopmålinger med </a:t>
                      </a:r>
                      <a:r>
                        <a:rPr lang="da-DK" sz="2200" dirty="0" err="1" smtClean="0"/>
                        <a:t>massespektroskopi</a:t>
                      </a:r>
                      <a:endParaRPr lang="da-DK" sz="2200" dirty="0"/>
                    </a:p>
                  </a:txBody>
                  <a:tcPr/>
                </a:tc>
                <a:extLst>
                  <a:ext uri="{0D108BD9-81ED-4DB2-BD59-A6C34878D82A}">
                    <a16:rowId xmlns:a16="http://schemas.microsoft.com/office/drawing/2014/main" val="3026082471"/>
                  </a:ext>
                </a:extLst>
              </a:tr>
              <a:tr h="699939">
                <a:tc>
                  <a:txBody>
                    <a:bodyPr/>
                    <a:lstStyle/>
                    <a:p>
                      <a:r>
                        <a:rPr lang="da-DK" sz="2200" dirty="0" smtClean="0"/>
                        <a:t>Evolution af forskellige arters</a:t>
                      </a:r>
                      <a:r>
                        <a:rPr lang="da-DK" sz="2200" baseline="0" dirty="0" smtClean="0"/>
                        <a:t> syn</a:t>
                      </a:r>
                      <a:endParaRPr lang="da-DK" sz="2200" dirty="0"/>
                    </a:p>
                  </a:txBody>
                  <a:tcPr/>
                </a:tc>
                <a:tc>
                  <a:txBody>
                    <a:bodyPr/>
                    <a:lstStyle/>
                    <a:p>
                      <a:r>
                        <a:rPr lang="da-DK" sz="2200" dirty="0" smtClean="0"/>
                        <a:t>Om at se med forskellige bølgelængder</a:t>
                      </a:r>
                      <a:endParaRPr lang="da-DK" sz="2200" dirty="0"/>
                    </a:p>
                  </a:txBody>
                  <a:tcPr/>
                </a:tc>
                <a:extLst>
                  <a:ext uri="{0D108BD9-81ED-4DB2-BD59-A6C34878D82A}">
                    <a16:rowId xmlns:a16="http://schemas.microsoft.com/office/drawing/2014/main" val="3028598079"/>
                  </a:ext>
                </a:extLst>
              </a:tr>
              <a:tr h="699939">
                <a:tc>
                  <a:txBody>
                    <a:bodyPr/>
                    <a:lstStyle/>
                    <a:p>
                      <a:r>
                        <a:rPr lang="da-DK" sz="2200" dirty="0" smtClean="0"/>
                        <a:t>Det moderne menneske kan analysere og syntetisere</a:t>
                      </a:r>
                      <a:endParaRPr lang="da-DK" sz="2200" dirty="0"/>
                    </a:p>
                  </a:txBody>
                  <a:tcPr/>
                </a:tc>
                <a:tc>
                  <a:txBody>
                    <a:bodyPr/>
                    <a:lstStyle/>
                    <a:p>
                      <a:r>
                        <a:rPr lang="da-DK" sz="2200" dirty="0" err="1" smtClean="0"/>
                        <a:t>Spektrofotometri</a:t>
                      </a:r>
                      <a:endParaRPr lang="da-DK" sz="2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sz="2200" dirty="0" err="1" smtClean="0"/>
                        <a:t>Massespektroskopi</a:t>
                      </a:r>
                      <a:endParaRPr lang="da-DK" sz="2200" dirty="0" smtClean="0"/>
                    </a:p>
                  </a:txBody>
                  <a:tcPr/>
                </a:tc>
                <a:extLst>
                  <a:ext uri="{0D108BD9-81ED-4DB2-BD59-A6C34878D82A}">
                    <a16:rowId xmlns:a16="http://schemas.microsoft.com/office/drawing/2014/main" val="444680871"/>
                  </a:ext>
                </a:extLst>
              </a:tr>
            </a:tbl>
          </a:graphicData>
        </a:graphic>
      </p:graphicFrame>
    </p:spTree>
    <p:extLst>
      <p:ext uri="{BB962C8B-B14F-4D97-AF65-F5344CB8AC3E}">
        <p14:creationId xmlns:p14="http://schemas.microsoft.com/office/powerpoint/2010/main" val="19729108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3584" y="836712"/>
            <a:ext cx="4906888" cy="5904656"/>
          </a:xfrm>
        </p:spPr>
        <p:txBody>
          <a:bodyPr/>
          <a:lstStyle/>
          <a:p>
            <a:pPr marL="0" indent="0">
              <a:buNone/>
            </a:pPr>
            <a:r>
              <a:rPr lang="da-DK" sz="2800" dirty="0">
                <a:solidFill>
                  <a:schemeClr val="bg1">
                    <a:lumMod val="65000"/>
                  </a:schemeClr>
                </a:solidFill>
              </a:rPr>
              <a:t>Robert </a:t>
            </a:r>
            <a:r>
              <a:rPr lang="da-DK" sz="2800" dirty="0" err="1">
                <a:solidFill>
                  <a:schemeClr val="bg1">
                    <a:lumMod val="65000"/>
                  </a:schemeClr>
                </a:solidFill>
              </a:rPr>
              <a:t>Bunsen</a:t>
            </a:r>
            <a:r>
              <a:rPr lang="da-DK" sz="2800" dirty="0">
                <a:solidFill>
                  <a:schemeClr val="bg1">
                    <a:lumMod val="65000"/>
                  </a:schemeClr>
                </a:solidFill>
              </a:rPr>
              <a:t>, </a:t>
            </a:r>
            <a:r>
              <a:rPr lang="da-DK" sz="2800" dirty="0" smtClean="0">
                <a:solidFill>
                  <a:schemeClr val="bg1">
                    <a:lumMod val="65000"/>
                  </a:schemeClr>
                </a:solidFill>
              </a:rPr>
              <a:t>1859:</a:t>
            </a:r>
          </a:p>
          <a:p>
            <a:pPr marL="0" indent="0">
              <a:buNone/>
            </a:pPr>
            <a:r>
              <a:rPr lang="da-DK" sz="2800" dirty="0" smtClean="0"/>
              <a:t>”</a:t>
            </a:r>
            <a:r>
              <a:rPr lang="da-DK" sz="2800" dirty="0"/>
              <a:t>I øjeblikket er Kirchhoff og jeg optaget af en undersøgelse, som ikke tillader os at sove. Kirchhoff har lavet en fuldstændig uventet opdagelse, idet han har fundet årsagen til de mørke linjer i solspektret og kan producere disse linjer kunstigt. […] Derved er der åbnet en vej til at bestemme Solens og stjernernes kemiske sammensætning.”</a:t>
            </a:r>
          </a:p>
          <a:p>
            <a:endParaRPr lang="da-DK" sz="2800" dirty="0"/>
          </a:p>
        </p:txBody>
      </p:sp>
      <p:pic>
        <p:nvPicPr>
          <p:cNvPr id="4" name="Picture 3"/>
          <p:cNvPicPr>
            <a:picLocks noChangeAspect="1"/>
          </p:cNvPicPr>
          <p:nvPr/>
        </p:nvPicPr>
        <p:blipFill rotWithShape="1">
          <a:blip r:embed="rId2"/>
          <a:srcRect l="21840" r="22721"/>
          <a:stretch/>
        </p:blipFill>
        <p:spPr>
          <a:xfrm>
            <a:off x="395536" y="677207"/>
            <a:ext cx="3096344" cy="5585113"/>
          </a:xfrm>
          <a:prstGeom prst="rect">
            <a:avLst/>
          </a:prstGeom>
        </p:spPr>
      </p:pic>
    </p:spTree>
    <p:extLst>
      <p:ext uri="{BB962C8B-B14F-4D97-AF65-F5344CB8AC3E}">
        <p14:creationId xmlns:p14="http://schemas.microsoft.com/office/powerpoint/2010/main" val="1454964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da-DK" dirty="0" smtClean="0"/>
              <a:t>To slags spektre</a:t>
            </a:r>
            <a:endParaRPr lang="en-US" dirty="0"/>
          </a:p>
        </p:txBody>
      </p:sp>
      <p:sp>
        <p:nvSpPr>
          <p:cNvPr id="185347" name="Rectangle 3"/>
          <p:cNvSpPr>
            <a:spLocks noGrp="1" noChangeArrowheads="1"/>
          </p:cNvSpPr>
          <p:nvPr>
            <p:ph type="body" idx="1"/>
          </p:nvPr>
        </p:nvSpPr>
        <p:spPr/>
        <p:txBody>
          <a:bodyPr/>
          <a:lstStyle/>
          <a:p>
            <a:endParaRPr lang="da-DK"/>
          </a:p>
        </p:txBody>
      </p:sp>
      <p:pic>
        <p:nvPicPr>
          <p:cNvPr id="2" name="Picture 1"/>
          <p:cNvPicPr>
            <a:picLocks noChangeAspect="1"/>
          </p:cNvPicPr>
          <p:nvPr/>
        </p:nvPicPr>
        <p:blipFill>
          <a:blip r:embed="rId3"/>
          <a:stretch>
            <a:fillRect/>
          </a:stretch>
        </p:blipFill>
        <p:spPr>
          <a:xfrm>
            <a:off x="457200" y="1340768"/>
            <a:ext cx="8229600" cy="5082187"/>
          </a:xfrm>
          <a:prstGeom prst="rect">
            <a:avLst/>
          </a:prstGeom>
        </p:spPr>
      </p:pic>
    </p:spTree>
    <p:extLst>
      <p:ext uri="{BB962C8B-B14F-4D97-AF65-F5344CB8AC3E}">
        <p14:creationId xmlns:p14="http://schemas.microsoft.com/office/powerpoint/2010/main" val="2855787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p:txBody>
          <a:bodyPr/>
          <a:lstStyle/>
          <a:p>
            <a:pPr eaLnBrk="1" hangingPunct="1"/>
            <a:r>
              <a:rPr lang="da-DK" dirty="0" err="1" smtClean="0"/>
              <a:t>Astrospektroskopi</a:t>
            </a:r>
            <a:endParaRPr lang="da-DK" dirty="0" smtClean="0"/>
          </a:p>
        </p:txBody>
      </p:sp>
      <p:sp>
        <p:nvSpPr>
          <p:cNvPr id="106499" name="Rectangle 3"/>
          <p:cNvSpPr>
            <a:spLocks noGrp="1" noChangeArrowheads="1"/>
          </p:cNvSpPr>
          <p:nvPr>
            <p:ph type="body" idx="4294967295"/>
          </p:nvPr>
        </p:nvSpPr>
        <p:spPr>
          <a:xfrm>
            <a:off x="179388" y="1916113"/>
            <a:ext cx="4186237" cy="4525962"/>
          </a:xfrm>
        </p:spPr>
        <p:txBody>
          <a:bodyPr/>
          <a:lstStyle/>
          <a:p>
            <a:pPr eaLnBrk="1" hangingPunct="1">
              <a:lnSpc>
                <a:spcPct val="90000"/>
              </a:lnSpc>
            </a:pPr>
            <a:r>
              <a:rPr lang="da-DK" sz="2800" b="1" smtClean="0"/>
              <a:t>Før:</a:t>
            </a:r>
            <a:r>
              <a:rPr lang="da-DK" sz="2800" smtClean="0"/>
              <a:t> </a:t>
            </a:r>
            <a:r>
              <a:rPr lang="da-DK" sz="2800" smtClean="0">
                <a:solidFill>
                  <a:srgbClr val="FF0066"/>
                </a:solidFill>
              </a:rPr>
              <a:t>principielt umuligt</a:t>
            </a:r>
            <a:r>
              <a:rPr lang="da-DK" sz="2800" smtClean="0"/>
              <a:t> at studere Solens kemiske sammensætning</a:t>
            </a:r>
          </a:p>
          <a:p>
            <a:pPr eaLnBrk="1" hangingPunct="1">
              <a:lnSpc>
                <a:spcPct val="90000"/>
              </a:lnSpc>
            </a:pPr>
            <a:r>
              <a:rPr lang="da-DK" sz="2800" b="1" smtClean="0"/>
              <a:t>Nu:</a:t>
            </a:r>
            <a:r>
              <a:rPr lang="da-DK" sz="2800" smtClean="0"/>
              <a:t> spektroskopisk bestemmelse</a:t>
            </a:r>
          </a:p>
          <a:p>
            <a:pPr eaLnBrk="1" hangingPunct="1">
              <a:lnSpc>
                <a:spcPct val="90000"/>
              </a:lnSpc>
            </a:pPr>
            <a:r>
              <a:rPr lang="da-DK" sz="2800" smtClean="0"/>
              <a:t>Man kan også ”måle” forskellige fysiske forhold, f.eks temperatur og magnetfelt</a:t>
            </a:r>
          </a:p>
        </p:txBody>
      </p:sp>
      <p:pic>
        <p:nvPicPr>
          <p:cNvPr id="2949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341438"/>
            <a:ext cx="4625975"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Rectangle 6"/>
          <p:cNvSpPr>
            <a:spLocks noChangeArrowheads="1"/>
          </p:cNvSpPr>
          <p:nvPr/>
        </p:nvSpPr>
        <p:spPr bwMode="auto">
          <a:xfrm>
            <a:off x="5795963" y="1341438"/>
            <a:ext cx="217487" cy="5111750"/>
          </a:xfrm>
          <a:prstGeom prst="rect">
            <a:avLst/>
          </a:prstGeom>
          <a:noFill/>
          <a:ln w="381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da-DK"/>
          </a:p>
        </p:txBody>
      </p:sp>
      <p:sp>
        <p:nvSpPr>
          <p:cNvPr id="106503" name="Rectangle 7"/>
          <p:cNvSpPr>
            <a:spLocks noChangeArrowheads="1"/>
          </p:cNvSpPr>
          <p:nvPr/>
        </p:nvSpPr>
        <p:spPr bwMode="auto">
          <a:xfrm>
            <a:off x="5435600" y="3789363"/>
            <a:ext cx="215900" cy="2663825"/>
          </a:xfrm>
          <a:prstGeom prst="rect">
            <a:avLst/>
          </a:prstGeom>
          <a:noFill/>
          <a:ln w="381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da-DK"/>
          </a:p>
        </p:txBody>
      </p:sp>
    </p:spTree>
    <p:extLst>
      <p:ext uri="{BB962C8B-B14F-4D97-AF65-F5344CB8AC3E}">
        <p14:creationId xmlns:p14="http://schemas.microsoft.com/office/powerpoint/2010/main" val="3462803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502"/>
                                        </p:tgtEl>
                                        <p:attrNameLst>
                                          <p:attrName>style.visibility</p:attrName>
                                        </p:attrNameLst>
                                      </p:cBhvr>
                                      <p:to>
                                        <p:strVal val="visible"/>
                                      </p:to>
                                    </p:set>
                                    <p:anim calcmode="lin" valueType="num">
                                      <p:cBhvr additive="base">
                                        <p:cTn id="7" dur="500" fill="hold"/>
                                        <p:tgtEl>
                                          <p:spTgt spid="106502"/>
                                        </p:tgtEl>
                                        <p:attrNameLst>
                                          <p:attrName>ppt_x</p:attrName>
                                        </p:attrNameLst>
                                      </p:cBhvr>
                                      <p:tavLst>
                                        <p:tav tm="0">
                                          <p:val>
                                            <p:strVal val="#ppt_x"/>
                                          </p:val>
                                        </p:tav>
                                        <p:tav tm="100000">
                                          <p:val>
                                            <p:strVal val="#ppt_x"/>
                                          </p:val>
                                        </p:tav>
                                      </p:tavLst>
                                    </p:anim>
                                    <p:anim calcmode="lin" valueType="num">
                                      <p:cBhvr additive="base">
                                        <p:cTn id="8" dur="500" fill="hold"/>
                                        <p:tgtEl>
                                          <p:spTgt spid="1065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6503"/>
                                        </p:tgtEl>
                                        <p:attrNameLst>
                                          <p:attrName>style.visibility</p:attrName>
                                        </p:attrNameLst>
                                      </p:cBhvr>
                                      <p:to>
                                        <p:strVal val="visible"/>
                                      </p:to>
                                    </p:set>
                                    <p:anim calcmode="lin" valueType="num">
                                      <p:cBhvr additive="base">
                                        <p:cTn id="13" dur="500" fill="hold"/>
                                        <p:tgtEl>
                                          <p:spTgt spid="106503"/>
                                        </p:tgtEl>
                                        <p:attrNameLst>
                                          <p:attrName>ppt_x</p:attrName>
                                        </p:attrNameLst>
                                      </p:cBhvr>
                                      <p:tavLst>
                                        <p:tav tm="0">
                                          <p:val>
                                            <p:strVal val="#ppt_x"/>
                                          </p:val>
                                        </p:tav>
                                        <p:tav tm="100000">
                                          <p:val>
                                            <p:strVal val="#ppt_x"/>
                                          </p:val>
                                        </p:tav>
                                      </p:tavLst>
                                    </p:anim>
                                    <p:anim calcmode="lin" valueType="num">
                                      <p:cBhvr additive="base">
                                        <p:cTn id="14" dur="500" fill="hold"/>
                                        <p:tgtEl>
                                          <p:spTgt spid="10650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Effect transition="in" filter="fade">
                                      <p:cBhvr>
                                        <p:cTn id="19" dur="2000"/>
                                        <p:tgtEl>
                                          <p:spTgt spid="1064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animBg="1"/>
      <p:bldP spid="1065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da-DK"/>
              <a:t>Astrospektroskopi</a:t>
            </a:r>
          </a:p>
        </p:txBody>
      </p:sp>
      <p:sp>
        <p:nvSpPr>
          <p:cNvPr id="107523" name="Rectangle 3"/>
          <p:cNvSpPr>
            <a:spLocks noGrp="1" noChangeArrowheads="1"/>
          </p:cNvSpPr>
          <p:nvPr>
            <p:ph type="body" idx="1"/>
          </p:nvPr>
        </p:nvSpPr>
        <p:spPr>
          <a:xfrm>
            <a:off x="395288" y="1916112"/>
            <a:ext cx="3970337" cy="4825255"/>
          </a:xfrm>
        </p:spPr>
        <p:txBody>
          <a:bodyPr/>
          <a:lstStyle/>
          <a:p>
            <a:pPr>
              <a:lnSpc>
                <a:spcPct val="90000"/>
              </a:lnSpc>
            </a:pPr>
            <a:r>
              <a:rPr lang="da-DK" sz="2800" dirty="0"/>
              <a:t>Joseph N. </a:t>
            </a:r>
            <a:r>
              <a:rPr lang="da-DK" sz="2800" dirty="0" err="1"/>
              <a:t>Lockyer</a:t>
            </a:r>
            <a:r>
              <a:rPr lang="da-DK" sz="2800" dirty="0"/>
              <a:t> </a:t>
            </a:r>
            <a:r>
              <a:rPr lang="da-DK" sz="2800" dirty="0" smtClean="0"/>
              <a:t>opdagede </a:t>
            </a:r>
            <a:r>
              <a:rPr lang="da-DK" sz="2800" dirty="0"/>
              <a:t>i 1868 en uforklarlig gul linje i </a:t>
            </a:r>
            <a:r>
              <a:rPr lang="da-DK" sz="2800" dirty="0" smtClean="0"/>
              <a:t>solspektret</a:t>
            </a:r>
          </a:p>
          <a:p>
            <a:pPr>
              <a:lnSpc>
                <a:spcPct val="90000"/>
              </a:lnSpc>
            </a:pPr>
            <a:endParaRPr lang="da-DK" sz="2800" dirty="0" smtClean="0"/>
          </a:p>
          <a:p>
            <a:pPr>
              <a:lnSpc>
                <a:spcPct val="90000"/>
              </a:lnSpc>
            </a:pPr>
            <a:endParaRPr lang="da-DK" sz="2800" dirty="0"/>
          </a:p>
          <a:p>
            <a:pPr>
              <a:lnSpc>
                <a:spcPct val="90000"/>
              </a:lnSpc>
            </a:pPr>
            <a:r>
              <a:rPr lang="da-DK" sz="2800" dirty="0"/>
              <a:t>Måtte stammede fra et hidtil ukendt grundstof</a:t>
            </a:r>
          </a:p>
          <a:p>
            <a:pPr>
              <a:lnSpc>
                <a:spcPct val="90000"/>
              </a:lnSpc>
            </a:pPr>
            <a:r>
              <a:rPr lang="da-DK" sz="2800" dirty="0"/>
              <a:t>Helium </a:t>
            </a:r>
            <a:endParaRPr lang="da-DK" sz="2800" dirty="0" smtClean="0"/>
          </a:p>
          <a:p>
            <a:pPr marL="0" indent="0">
              <a:lnSpc>
                <a:spcPct val="90000"/>
              </a:lnSpc>
              <a:buNone/>
            </a:pPr>
            <a:r>
              <a:rPr lang="da-DK" sz="2800" dirty="0" smtClean="0"/>
              <a:t>    (</a:t>
            </a:r>
            <a:r>
              <a:rPr lang="da-DK" sz="2800" dirty="0"/>
              <a:t>af gr. </a:t>
            </a:r>
            <a:r>
              <a:rPr lang="da-DK" sz="2800" dirty="0" err="1"/>
              <a:t>helios</a:t>
            </a:r>
            <a:r>
              <a:rPr lang="da-DK" sz="2800" dirty="0"/>
              <a:t> 'Solen')</a:t>
            </a:r>
          </a:p>
          <a:p>
            <a:pPr>
              <a:lnSpc>
                <a:spcPct val="90000"/>
              </a:lnSpc>
            </a:pPr>
            <a:endParaRPr lang="da-DK" sz="2800" dirty="0"/>
          </a:p>
          <a:p>
            <a:pPr>
              <a:lnSpc>
                <a:spcPct val="90000"/>
              </a:lnSpc>
            </a:pPr>
            <a:endParaRPr lang="da-DK" sz="2800" dirty="0"/>
          </a:p>
        </p:txBody>
      </p:sp>
      <p:pic>
        <p:nvPicPr>
          <p:cNvPr id="107528" name="Picture 8" descr="952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773238"/>
            <a:ext cx="40767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75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403725"/>
            <a:ext cx="2224087"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stretch>
            <a:fillRect/>
          </a:stretch>
        </p:blipFill>
        <p:spPr>
          <a:xfrm>
            <a:off x="826521" y="3581823"/>
            <a:ext cx="3332761" cy="818838"/>
          </a:xfrm>
          <a:prstGeom prst="rect">
            <a:avLst/>
          </a:prstGeom>
        </p:spPr>
      </p:pic>
    </p:spTree>
    <p:extLst>
      <p:ext uri="{BB962C8B-B14F-4D97-AF65-F5344CB8AC3E}">
        <p14:creationId xmlns:p14="http://schemas.microsoft.com/office/powerpoint/2010/main" val="22777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2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5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15947</TotalTime>
  <Words>1185</Words>
  <Application>Microsoft Office PowerPoint</Application>
  <PresentationFormat>On-screen Show (4:3)</PresentationFormat>
  <Paragraphs>217</Paragraphs>
  <Slides>50</Slides>
  <Notes>35</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5" baseType="lpstr">
      <vt:lpstr>Arial</vt:lpstr>
      <vt:lpstr>Calibri</vt:lpstr>
      <vt:lpstr>Wingdings</vt:lpstr>
      <vt:lpstr>Kontortema</vt:lpstr>
      <vt:lpstr>Equation</vt:lpstr>
      <vt:lpstr>Spektroskopi  – et fantastisk værktøj</vt:lpstr>
      <vt:lpstr>Spektroskopi  – et fantastisk værktøj</vt:lpstr>
      <vt:lpstr>Lys og farver</vt:lpstr>
      <vt:lpstr>Huller i sollyset</vt:lpstr>
      <vt:lpstr>Spektroskopiens fødsel</vt:lpstr>
      <vt:lpstr>PowerPoint Presentation</vt:lpstr>
      <vt:lpstr>To slags spektre</vt:lpstr>
      <vt:lpstr>Astrospektroskopi</vt:lpstr>
      <vt:lpstr>Astrospektroskopi</vt:lpstr>
      <vt:lpstr>Astrofysik</vt:lpstr>
      <vt:lpstr>Spektralgåden</vt:lpstr>
      <vt:lpstr>Bohrs løsning</vt:lpstr>
      <vt:lpstr>PowerPoint Presentation</vt:lpstr>
      <vt:lpstr>Stjernernes fingeraftryk</vt:lpstr>
      <vt:lpstr>Doppler-effekten</vt:lpstr>
      <vt:lpstr>Rød-  og blåforskydning </vt:lpstr>
      <vt:lpstr>Jagt på exoplaneter</vt:lpstr>
      <vt:lpstr>Måling af galaksers rotation</vt:lpstr>
      <vt:lpstr>Måling universets udvidelse</vt:lpstr>
      <vt:lpstr>PowerPoint Presentation</vt:lpstr>
      <vt:lpstr>Spektrofotometri</vt:lpstr>
      <vt:lpstr>Regnbuen er et spektrum</vt:lpstr>
      <vt:lpstr>Nordlys</vt:lpstr>
      <vt:lpstr>PowerPoint Presentation</vt:lpstr>
      <vt:lpstr>PowerPoint Presentation</vt:lpstr>
      <vt:lpstr>PowerPoint Presentation</vt:lpstr>
      <vt:lpstr>Jordens magnetfelt stammer fra jernkernen</vt:lpstr>
      <vt:lpstr>Den magnetiske pol flytter sig</vt:lpstr>
      <vt:lpstr>Pladetektonik og magnetisme</vt:lpstr>
      <vt:lpstr>Den magnetiske havbund</vt:lpstr>
      <vt:lpstr>Mange slags ”lys”</vt:lpstr>
      <vt:lpstr>Infrarød stråling</vt:lpstr>
      <vt:lpstr>Anvendelser af infrarød stråling </vt:lpstr>
      <vt:lpstr>Ultraviolet stråling</vt:lpstr>
      <vt:lpstr>Ultraviolet stråling</vt:lpstr>
      <vt:lpstr>PowerPoint Presentation</vt:lpstr>
      <vt:lpstr>PowerPoint Presentation</vt:lpstr>
      <vt:lpstr>Andromeda-galaksen i et nyt lys</vt:lpstr>
      <vt:lpstr>Den kosmiske baggrundsstråling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og andre lysende gasser - mellem kunst og  videnskab</dc:title>
  <dc:creator>Hans Buhl</dc:creator>
  <cp:lastModifiedBy>Hans Buhl</cp:lastModifiedBy>
  <cp:revision>246</cp:revision>
  <dcterms:created xsi:type="dcterms:W3CDTF">2013-01-15T22:18:29Z</dcterms:created>
  <dcterms:modified xsi:type="dcterms:W3CDTF">2020-01-23T10:10:38Z</dcterms:modified>
</cp:coreProperties>
</file>