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media1.mp3" ContentType="audio/unknown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media1.m4v" ContentType="video/unknown"/>
  <Override PartName="/ppt/media/image19.jpeg" ContentType="image/jpeg"/>
  <Override PartName="/ppt/media/image20.jpeg" ContentType="image/jpeg"/>
  <Override PartName="/ppt/media/image2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1pPr>
    <a:lvl2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2pPr>
    <a:lvl3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3pPr>
    <a:lvl4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4pPr>
    <a:lvl5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5pPr>
    <a:lvl6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6pPr>
    <a:lvl7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7pPr>
    <a:lvl8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8pPr>
    <a:lvl9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/Relationships>

</file>

<file path=ppt/charts/_rels/chart1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2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_rels/chart3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3.xlsx"/></Relationships>

</file>

<file path=ppt/charts/_rels/chart4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4.xlsx"/></Relationships>

</file>

<file path=ppt/charts/_rels/chart5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5.xlsx"/></Relationships>

</file>

<file path=ppt/charts/_rels/chart6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6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1" i="0" strike="noStrike" sz="2300" u="none">
                <a:solidFill>
                  <a:srgbClr val="FFFFFF"/>
                </a:solidFill>
                <a:latin typeface="Helvetica"/>
              </a:defRPr>
            </a:pPr>
            <a:r>
              <a:rPr b="1" i="0" strike="noStrike" sz="2300" u="none">
                <a:solidFill>
                  <a:srgbClr val="FFFFFF"/>
                </a:solidFill>
                <a:latin typeface="Helvetica"/>
              </a:rPr>
              <a:t>Universet</a:t>
            </a:r>
          </a:p>
        </c:rich>
      </c:tx>
      <c:layout>
        <c:manualLayout>
          <c:xMode val="edge"/>
          <c:yMode val="edge"/>
          <c:x val="0.34011"/>
          <c:y val="0"/>
          <c:w val="0.319781"/>
          <c:h val="0.16406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16406"/>
          <c:y val="0.16406"/>
          <c:w val="0.67188"/>
          <c:h val="0.65938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Universe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chemeClr val="accent1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5D9648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872219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26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26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17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26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50800" dir="5400000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Hydrogen</c:v>
                </c:pt>
                <c:pt idx="1">
                  <c:v>Helium</c:v>
                </c:pt>
                <c:pt idx="2">
                  <c:v>Andet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73.000000</c:v>
                </c:pt>
                <c:pt idx="1">
                  <c:v>25.000000</c:v>
                </c:pt>
                <c:pt idx="2">
                  <c:v>2.000000</c:v>
                </c:pt>
              </c:numCache>
            </c:numRef>
          </c:val>
        </c:ser>
        <c:firstSliceAng val="9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1" i="0" strike="noStrike" sz="2300" u="none">
                <a:solidFill>
                  <a:srgbClr val="FFFFFF"/>
                </a:solidFill>
                <a:latin typeface="Helvetica"/>
              </a:defRPr>
            </a:pPr>
            <a:r>
              <a:rPr b="1" i="0" strike="noStrike" sz="2300" u="none">
                <a:solidFill>
                  <a:srgbClr val="FFFFFF"/>
                </a:solidFill>
                <a:latin typeface="Helvetica"/>
              </a:rPr>
              <a:t>Universet</a:t>
            </a:r>
          </a:p>
        </c:rich>
      </c:tx>
      <c:layout>
        <c:manualLayout>
          <c:xMode val="edge"/>
          <c:yMode val="edge"/>
          <c:x val="0.34011"/>
          <c:y val="0"/>
          <c:w val="0.319781"/>
          <c:h val="0.16406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16406"/>
          <c:y val="0.16406"/>
          <c:w val="0.67188"/>
          <c:h val="0.65938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Universe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chemeClr val="accent1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5D9648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872219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26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26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17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26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50800" dir="5400000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Hydrogen</c:v>
                </c:pt>
                <c:pt idx="1">
                  <c:v>Helium</c:v>
                </c:pt>
                <c:pt idx="2">
                  <c:v>Andet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73.000000</c:v>
                </c:pt>
                <c:pt idx="1">
                  <c:v>25.000000</c:v>
                </c:pt>
                <c:pt idx="2">
                  <c:v>2.000000</c:v>
                </c:pt>
              </c:numCache>
            </c:numRef>
          </c:val>
        </c:ser>
        <c:firstSliceAng val="9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1" i="0" strike="noStrike" sz="2300" u="none">
                <a:solidFill>
                  <a:srgbClr val="FFFFFF"/>
                </a:solidFill>
                <a:latin typeface="Helvetica"/>
              </a:defRPr>
            </a:pPr>
            <a:r>
              <a:rPr b="1" i="0" strike="noStrike" sz="2300" u="none">
                <a:solidFill>
                  <a:srgbClr val="FFFFFF"/>
                </a:solidFill>
                <a:latin typeface="Helvetica"/>
              </a:rPr>
              <a:t>Jorden</a:t>
            </a:r>
          </a:p>
        </c:rich>
      </c:tx>
      <c:layout>
        <c:manualLayout>
          <c:xMode val="edge"/>
          <c:yMode val="edge"/>
          <c:x val="0.36941"/>
          <c:y val="0"/>
          <c:w val="0.261179"/>
          <c:h val="0.160255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125462"/>
          <c:y val="0.160255"/>
          <c:w val="0.749076"/>
          <c:h val="0.7067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Earth</c:v>
                </c:pt>
              </c:strCache>
            </c:strRef>
          </c:tx>
          <c:spPr>
            <a:solidFill>
              <a:srgbClr val="496063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96063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6C6F39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F0B24F"/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explosion val="0"/>
            <c:spPr>
              <a:solidFill>
                <a:srgbClr val="BC5B07"/>
              </a:solidFill>
              <a:ln w="12700" cap="flat">
                <a:noFill/>
                <a:miter lim="400000"/>
              </a:ln>
              <a:effectLst/>
            </c:spPr>
          </c:dPt>
          <c:dPt>
            <c:idx val="4"/>
            <c:explosion val="0"/>
            <c:spPr>
              <a:solidFill>
                <a:srgbClr val="892319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26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26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23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numFmt formatCode="#,##0%" sourceLinked="0"/>
              <c:txPr>
                <a:bodyPr/>
                <a:lstStyle/>
                <a:p>
                  <a:pPr>
                    <a:defRPr b="0" i="0" strike="noStrike" sz="20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numFmt formatCode="#,##0%" sourceLinked="0"/>
              <c:txPr>
                <a:bodyPr/>
                <a:lstStyle/>
                <a:p>
                  <a:pPr>
                    <a:defRPr b="0" i="0" strike="noStrike" sz="17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26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50800" dir="5400000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Jern</c:v>
                </c:pt>
                <c:pt idx="1">
                  <c:v>Oxygen</c:v>
                </c:pt>
                <c:pt idx="2">
                  <c:v>Silicium</c:v>
                </c:pt>
                <c:pt idx="3">
                  <c:v>Magnesium</c:v>
                </c:pt>
                <c:pt idx="4">
                  <c:v>Andet</c:v>
                </c:pt>
              </c:strCache>
            </c:strRef>
          </c:cat>
          <c:val>
            <c:numRef>
              <c:f>Sheet1!$B$2:$F$2</c:f>
              <c:numCache>
                <c:ptCount val="5"/>
                <c:pt idx="0">
                  <c:v>32.000000</c:v>
                </c:pt>
                <c:pt idx="1">
                  <c:v>30.000000</c:v>
                </c:pt>
                <c:pt idx="2">
                  <c:v>15.000000</c:v>
                </c:pt>
                <c:pt idx="3">
                  <c:v>14.000000</c:v>
                </c:pt>
                <c:pt idx="4">
                  <c:v>5.000000</c:v>
                </c:pt>
              </c:numCache>
            </c:numRef>
          </c:val>
        </c:ser>
        <c:firstSliceAng val="9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1" i="0" strike="noStrike" sz="2300" u="none">
                <a:solidFill>
                  <a:srgbClr val="FFFFFF"/>
                </a:solidFill>
                <a:latin typeface="Helvetica"/>
              </a:defRPr>
            </a:pPr>
            <a:r>
              <a:rPr b="1" i="0" strike="noStrike" sz="2300" u="none">
                <a:solidFill>
                  <a:srgbClr val="FFFFFF"/>
                </a:solidFill>
                <a:latin typeface="Helvetica"/>
              </a:rPr>
              <a:t>Universet</a:t>
            </a:r>
          </a:p>
        </c:rich>
      </c:tx>
      <c:layout>
        <c:manualLayout>
          <c:xMode val="edge"/>
          <c:yMode val="edge"/>
          <c:x val="0.34011"/>
          <c:y val="0"/>
          <c:w val="0.319781"/>
          <c:h val="0.16406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16406"/>
          <c:y val="0.16406"/>
          <c:w val="0.67188"/>
          <c:h val="0.65938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Universe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chemeClr val="accent1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5D9648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872219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26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26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17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26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50800" dir="5400000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Hydrogen</c:v>
                </c:pt>
                <c:pt idx="1">
                  <c:v>Helium</c:v>
                </c:pt>
                <c:pt idx="2">
                  <c:v>Andet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73.000000</c:v>
                </c:pt>
                <c:pt idx="1">
                  <c:v>25.000000</c:v>
                </c:pt>
                <c:pt idx="2">
                  <c:v>2.000000</c:v>
                </c:pt>
              </c:numCache>
            </c:numRef>
          </c:val>
        </c:ser>
        <c:firstSliceAng val="9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1" i="0" strike="noStrike" sz="2300" u="none">
                <a:solidFill>
                  <a:srgbClr val="FFFFFF"/>
                </a:solidFill>
                <a:latin typeface="Helvetica"/>
              </a:defRPr>
            </a:pPr>
            <a:r>
              <a:rPr b="1" i="0" strike="noStrike" sz="2300" u="none">
                <a:solidFill>
                  <a:srgbClr val="FFFFFF"/>
                </a:solidFill>
                <a:latin typeface="Helvetica"/>
              </a:rPr>
              <a:t>Jorden</a:t>
            </a:r>
          </a:p>
        </c:rich>
      </c:tx>
      <c:layout>
        <c:manualLayout>
          <c:xMode val="edge"/>
          <c:yMode val="edge"/>
          <c:x val="0.36941"/>
          <c:y val="0"/>
          <c:w val="0.261179"/>
          <c:h val="0.160255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125462"/>
          <c:y val="0.160255"/>
          <c:w val="0.749076"/>
          <c:h val="0.7067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Earth</c:v>
                </c:pt>
              </c:strCache>
            </c:strRef>
          </c:tx>
          <c:spPr>
            <a:solidFill>
              <a:srgbClr val="496063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496063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6C6F39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F0B24F"/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explosion val="0"/>
            <c:spPr>
              <a:solidFill>
                <a:srgbClr val="BC5B07"/>
              </a:solidFill>
              <a:ln w="12700" cap="flat">
                <a:noFill/>
                <a:miter lim="400000"/>
              </a:ln>
              <a:effectLst/>
            </c:spPr>
          </c:dPt>
          <c:dPt>
            <c:idx val="4"/>
            <c:explosion val="0"/>
            <c:spPr>
              <a:solidFill>
                <a:srgbClr val="892319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26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26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23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numFmt formatCode="#,##0%" sourceLinked="0"/>
              <c:txPr>
                <a:bodyPr/>
                <a:lstStyle/>
                <a:p>
                  <a:pPr>
                    <a:defRPr b="0" i="0" strike="noStrike" sz="20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numFmt formatCode="#,##0%" sourceLinked="0"/>
              <c:txPr>
                <a:bodyPr/>
                <a:lstStyle/>
                <a:p>
                  <a:pPr>
                    <a:defRPr b="0" i="0" strike="noStrike" sz="17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50800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26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50800" dir="5400000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Jern</c:v>
                </c:pt>
                <c:pt idx="1">
                  <c:v>Oxygen</c:v>
                </c:pt>
                <c:pt idx="2">
                  <c:v>Silicium</c:v>
                </c:pt>
                <c:pt idx="3">
                  <c:v>Magnesium</c:v>
                </c:pt>
                <c:pt idx="4">
                  <c:v>Andet</c:v>
                </c:pt>
              </c:strCache>
            </c:strRef>
          </c:cat>
          <c:val>
            <c:numRef>
              <c:f>Sheet1!$B$2:$F$2</c:f>
              <c:numCache>
                <c:ptCount val="5"/>
                <c:pt idx="0">
                  <c:v>32.000000</c:v>
                </c:pt>
                <c:pt idx="1">
                  <c:v>30.000000</c:v>
                </c:pt>
                <c:pt idx="2">
                  <c:v>15.000000</c:v>
                </c:pt>
                <c:pt idx="3">
                  <c:v>14.000000</c:v>
                </c:pt>
                <c:pt idx="4">
                  <c:v>5.000000</c:v>
                </c:pt>
              </c:numCache>
            </c:numRef>
          </c:val>
        </c:ser>
        <c:firstSliceAng val="9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1" i="0" strike="noStrike" sz="2300" u="none">
                <a:solidFill>
                  <a:srgbClr val="FFFFFF"/>
                </a:solidFill>
                <a:latin typeface="Helvetica"/>
              </a:defRPr>
            </a:pPr>
            <a:r>
              <a:rPr b="1" i="0" strike="noStrike" sz="2300" u="none">
                <a:solidFill>
                  <a:srgbClr val="FFFFFF"/>
                </a:solidFill>
                <a:latin typeface="Helvetica"/>
              </a:rPr>
              <a:t>Mennesker</a:t>
            </a:r>
          </a:p>
        </c:rich>
      </c:tx>
      <c:layout>
        <c:manualLayout>
          <c:xMode val="edge"/>
          <c:yMode val="edge"/>
          <c:x val="0.29539"/>
          <c:y val="0"/>
          <c:w val="0.409219"/>
          <c:h val="0.160125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124766"/>
          <c:y val="0.160125"/>
          <c:w val="0.750469"/>
          <c:h val="0.7076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Human</c:v>
                </c:pt>
              </c:strCache>
            </c:strRef>
          </c:tx>
          <c:spPr>
            <a:solidFill>
              <a:srgbClr val="6C6F38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6C6F38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7030A0">
                  <a:alpha val="90000"/>
                </a:srgbClr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chemeClr val="accent1">
                  <a:alpha val="90000"/>
                </a:schemeClr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explosion val="0"/>
            <c:spPr>
              <a:solidFill>
                <a:srgbClr val="872219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26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45484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23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45484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20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45484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numFmt formatCode="#,##0%" sourceLinked="0"/>
              <c:txPr>
                <a:bodyPr/>
                <a:lstStyle/>
                <a:p>
                  <a:pPr>
                    <a:defRPr b="0" i="0" strike="noStrike" sz="17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27000" dist="45484" dir="5400000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2600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45484" dir="5400000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Oxygen</c:v>
                </c:pt>
                <c:pt idx="1">
                  <c:v>Carbon</c:v>
                </c:pt>
                <c:pt idx="2">
                  <c:v>Hydrogen</c:v>
                </c:pt>
                <c:pt idx="3">
                  <c:v>Andet</c:v>
                </c:pt>
              </c:strCache>
            </c:strRef>
          </c:cat>
          <c:val>
            <c:numRef>
              <c:f>Sheet1!$B$2:$E$2</c:f>
              <c:numCache>
                <c:ptCount val="4"/>
                <c:pt idx="0">
                  <c:v>65.000000</c:v>
                </c:pt>
                <c:pt idx="1">
                  <c:v>18.000000</c:v>
                </c:pt>
                <c:pt idx="2">
                  <c:v>10.000000</c:v>
                </c:pt>
                <c:pt idx="3">
                  <c:v>7.000000</c:v>
                </c:pt>
              </c:numCache>
            </c:numRef>
          </c:val>
        </c:ser>
        <c:firstSliceAng val="9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" name="Shape 6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+mj-lt"/>
        <a:ea typeface="+mj-ea"/>
        <a:cs typeface="+mj-cs"/>
        <a:sym typeface="Lucida Grande"/>
      </a:defRPr>
    </a:lvl1pPr>
    <a:lvl2pPr indent="228600" defTabSz="584200" latinLnBrk="0">
      <a:defRPr sz="2200">
        <a:latin typeface="+mj-lt"/>
        <a:ea typeface="+mj-ea"/>
        <a:cs typeface="+mj-cs"/>
        <a:sym typeface="Lucida Grande"/>
      </a:defRPr>
    </a:lvl2pPr>
    <a:lvl3pPr indent="457200" defTabSz="584200" latinLnBrk="0">
      <a:defRPr sz="2200">
        <a:latin typeface="+mj-lt"/>
        <a:ea typeface="+mj-ea"/>
        <a:cs typeface="+mj-cs"/>
        <a:sym typeface="Lucida Grande"/>
      </a:defRPr>
    </a:lvl3pPr>
    <a:lvl4pPr indent="685800" defTabSz="584200" latinLnBrk="0">
      <a:defRPr sz="2200">
        <a:latin typeface="+mj-lt"/>
        <a:ea typeface="+mj-ea"/>
        <a:cs typeface="+mj-cs"/>
        <a:sym typeface="Lucida Grande"/>
      </a:defRPr>
    </a:lvl4pPr>
    <a:lvl5pPr indent="914400" defTabSz="584200" latinLnBrk="0">
      <a:defRPr sz="2200">
        <a:latin typeface="+mj-lt"/>
        <a:ea typeface="+mj-ea"/>
        <a:cs typeface="+mj-cs"/>
        <a:sym typeface="Lucida Grande"/>
      </a:defRPr>
    </a:lvl5pPr>
    <a:lvl6pPr indent="1143000" defTabSz="584200" latinLnBrk="0">
      <a:defRPr sz="2200">
        <a:latin typeface="+mj-lt"/>
        <a:ea typeface="+mj-ea"/>
        <a:cs typeface="+mj-cs"/>
        <a:sym typeface="Lucida Grande"/>
      </a:defRPr>
    </a:lvl6pPr>
    <a:lvl7pPr indent="1371600" defTabSz="584200" latinLnBrk="0">
      <a:defRPr sz="2200">
        <a:latin typeface="+mj-lt"/>
        <a:ea typeface="+mj-ea"/>
        <a:cs typeface="+mj-cs"/>
        <a:sym typeface="Lucida Grande"/>
      </a:defRPr>
    </a:lvl7pPr>
    <a:lvl8pPr indent="1600200" defTabSz="584200" latinLnBrk="0">
      <a:defRPr sz="2200">
        <a:latin typeface="+mj-lt"/>
        <a:ea typeface="+mj-ea"/>
        <a:cs typeface="+mj-cs"/>
        <a:sym typeface="Lucida Grande"/>
      </a:defRPr>
    </a:lvl8pPr>
    <a:lvl9pPr indent="1828800" defTabSz="584200" latinLnBrk="0">
      <a:defRPr sz="2200">
        <a:latin typeface="+mj-lt"/>
        <a:ea typeface="+mj-ea"/>
        <a:cs typeface="+mj-cs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" name="Shape 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Shape 3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xfrm>
            <a:off x="7463966" y="6245225"/>
            <a:ext cx="312068" cy="29898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</p:spPr>
        <p:txBody>
          <a:bodyPr>
            <a:noAutofit/>
          </a:bodyPr>
          <a:lstStyle>
            <a:lvl1pPr marL="40639" marR="40639" indent="0"/>
          </a:lstStyle>
          <a:p>
            <a:pPr/>
            <a:r>
              <a:t>Title Text</a:t>
            </a:r>
          </a:p>
        </p:txBody>
      </p:sp>
      <p:sp>
        <p:nvSpPr>
          <p:cNvPr id="39" name="Shape 3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marR="40639"/>
            <a:lvl2pPr marL="783590" marR="40639" indent="-285750">
              <a:spcBef>
                <a:spcPts val="600"/>
              </a:spcBef>
              <a:defRPr sz="2800"/>
            </a:lvl2pPr>
            <a:lvl3pPr marL="1183639" marR="40639" indent="-228600">
              <a:spcBef>
                <a:spcPts val="500"/>
              </a:spcBef>
              <a:defRPr sz="2400"/>
            </a:lvl3pPr>
            <a:lvl4pPr marL="1640839" marR="40639" indent="-228600">
              <a:spcBef>
                <a:spcPts val="400"/>
              </a:spcBef>
              <a:defRPr sz="2000"/>
            </a:lvl4pPr>
            <a:lvl5pPr marL="2098039" marR="40639" indent="-228600">
              <a:spcBef>
                <a:spcPts val="400"/>
              </a:spcBef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/>
          <p:nvPr>
            <p:ph type="sldNum" sz="quarter" idx="2"/>
          </p:nvPr>
        </p:nvSpPr>
        <p:spPr>
          <a:xfrm>
            <a:off x="7463966" y="6245225"/>
            <a:ext cx="312068" cy="29898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</p:spPr>
        <p:txBody>
          <a:bodyPr>
            <a:noAutofit/>
          </a:bodyPr>
          <a:lstStyle>
            <a:lvl1pPr marL="40639" marR="40639" indent="0"/>
          </a:lstStyle>
          <a:p>
            <a:pPr/>
            <a:r>
              <a:t>Title Text</a:t>
            </a:r>
          </a:p>
        </p:txBody>
      </p:sp>
      <p:sp>
        <p:nvSpPr>
          <p:cNvPr id="48" name="Shape 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marR="40639"/>
            <a:lvl2pPr marL="783590" marR="40639" indent="-285750">
              <a:spcBef>
                <a:spcPts val="600"/>
              </a:spcBef>
              <a:defRPr sz="2800"/>
            </a:lvl2pPr>
            <a:lvl3pPr marL="1183639" marR="40639" indent="-228600">
              <a:spcBef>
                <a:spcPts val="500"/>
              </a:spcBef>
              <a:defRPr sz="2400"/>
            </a:lvl3pPr>
            <a:lvl4pPr marL="1640839" marR="40639" indent="-228600">
              <a:spcBef>
                <a:spcPts val="400"/>
              </a:spcBef>
              <a:defRPr sz="2000"/>
            </a:lvl4pPr>
            <a:lvl5pPr marL="2098039" marR="40639" indent="-228600">
              <a:spcBef>
                <a:spcPts val="400"/>
              </a:spcBef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sldNum" sz="quarter" idx="2"/>
          </p:nvPr>
        </p:nvSpPr>
        <p:spPr>
          <a:xfrm>
            <a:off x="6553200" y="6172200"/>
            <a:ext cx="2133600" cy="368301"/>
          </a:xfrm>
          <a:prstGeom prst="rect">
            <a:avLst/>
          </a:prstGeom>
        </p:spPr>
        <p:txBody>
          <a:bodyPr wrap="square" lIns="45719" tIns="45719" rIns="45719" bIns="45719" anchor="ctr"/>
          <a:lstStyle>
            <a:lvl1pPr algn="r" defTabSz="457200">
              <a:defRPr b="1" sz="1200">
                <a:uFillTx/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R="0" indent="0" algn="ctr" defTabSz="584200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transition xmlns:p14="http://schemas.microsoft.com/office/powerpoint/2010/main" spd="med" advClick="1"/>
  <p:txStyles>
    <p:titleStyle>
      <a:lvl1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1pPr>
      <a:lvl2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2pPr>
      <a:lvl3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3pPr>
      <a:lvl4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4pPr>
      <a:lvl5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5pPr>
      <a:lvl6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6pPr>
      <a:lvl7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7pPr>
      <a:lvl8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8pPr>
      <a:lvl9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9pPr>
    </p:titleStyle>
    <p:bodyStyle>
      <a:lvl1pPr marL="383540" marR="40639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1pPr>
      <a:lvl2pPr marL="824411" marR="40639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2pPr>
      <a:lvl3pPr marL="1259838" marR="40639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3pPr>
      <a:lvl4pPr marL="1777999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4pPr>
      <a:lvl5pPr marL="2235199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5pPr>
      <a:lvl6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6pPr>
      <a:lvl7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7pPr>
      <a:lvl8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8pPr>
      <a:lvl9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6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8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"/><Relationship Id="rId3" Type="http://schemas.openxmlformats.org/officeDocument/2006/relationships/image" Target="../media/image11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3" Type="http://schemas.openxmlformats.org/officeDocument/2006/relationships/image" Target="../media/image7.tif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3" Type="http://schemas.openxmlformats.org/officeDocument/2006/relationships/image" Target="../media/image8.tif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2.xml"/><Relationship Id="rId3" Type="http://schemas.openxmlformats.org/officeDocument/2006/relationships/chart" Target="../charts/chart3.xml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4.xml"/><Relationship Id="rId3" Type="http://schemas.openxmlformats.org/officeDocument/2006/relationships/chart" Target="../charts/chart5.xml"/><Relationship Id="rId4" Type="http://schemas.openxmlformats.org/officeDocument/2006/relationships/chart" Target="../charts/chart6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10.tif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1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"/><Relationship Id="rId3" Type="http://schemas.openxmlformats.org/officeDocument/2006/relationships/image" Target="../media/image12.tif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"/><Relationship Id="rId3" Type="http://schemas.openxmlformats.org/officeDocument/2006/relationships/image" Target="../media/image12.tif"/><Relationship Id="rId4" Type="http://schemas.openxmlformats.org/officeDocument/2006/relationships/image" Target="../media/image13.tif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"/><Relationship Id="rId3" Type="http://schemas.openxmlformats.org/officeDocument/2006/relationships/image" Target="../media/image12.tif"/><Relationship Id="rId4" Type="http://schemas.openxmlformats.org/officeDocument/2006/relationships/image" Target="../media/image13.tif"/><Relationship Id="rId5" Type="http://schemas.openxmlformats.org/officeDocument/2006/relationships/image" Target="../media/image10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1.tif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tif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tif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2.tif"/><Relationship Id="rId4" Type="http://schemas.openxmlformats.org/officeDocument/2006/relationships/image" Target="../media/image1.tif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.m4v"/><Relationship Id="rId3" Type="http://schemas.microsoft.com/office/2007/relationships/media" Target="../media/media1.m4v"/><Relationship Id="rId4" Type="http://schemas.openxmlformats.org/officeDocument/2006/relationships/image" Target="../media/image18.pn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Relationship Id="rId3" Type="http://schemas.openxmlformats.org/officeDocument/2006/relationships/image" Target="../media/image14.pn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5.jpeg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5.jpeg"/><Relationship Id="rId4" Type="http://schemas.openxmlformats.org/officeDocument/2006/relationships/image" Target="../media/image3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5.jpeg"/><Relationship Id="rId4" Type="http://schemas.openxmlformats.org/officeDocument/2006/relationships/image" Target="../media/image4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5720"/>
            <a:ext cx="9144000" cy="646786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4951148" y="6477000"/>
            <a:ext cx="4066052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algn="r">
              <a:defRPr b="1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Big Bang til Naturfag, 6. august 2018</a:t>
            </a:r>
          </a:p>
        </p:txBody>
      </p:sp>
      <p:sp>
        <p:nvSpPr>
          <p:cNvPr id="67" name="Shape 67"/>
          <p:cNvSpPr/>
          <p:nvPr/>
        </p:nvSpPr>
        <p:spPr>
          <a:xfrm>
            <a:off x="2538974" y="2362616"/>
            <a:ext cx="4066052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algn="ctr">
              <a:defRPr sz="3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Troels C. Petersen</a:t>
            </a:r>
          </a:p>
          <a:p>
            <a:pPr lvl="1" algn="ctr">
              <a:defRPr b="1" sz="1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Lektor i partikelfysik, Niels Bohr Institutet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2919" y="440607"/>
            <a:ext cx="10708107" cy="602331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4" name="Shape 124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historie</a:t>
            </a:r>
          </a:p>
        </p:txBody>
      </p:sp>
      <p:sp>
        <p:nvSpPr>
          <p:cNvPr id="125" name="Shape 125"/>
          <p:cNvSpPr/>
          <p:nvPr/>
        </p:nvSpPr>
        <p:spPr>
          <a:xfrm flipV="1">
            <a:off x="1699467" y="6065176"/>
            <a:ext cx="6241378" cy="10489"/>
          </a:xfrm>
          <a:prstGeom prst="line">
            <a:avLst/>
          </a:prstGeom>
          <a:ln w="28575">
            <a:solidFill>
              <a:srgbClr val="FFFFFF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6" name="Shape 126"/>
          <p:cNvSpPr/>
          <p:nvPr/>
        </p:nvSpPr>
        <p:spPr>
          <a:xfrm>
            <a:off x="3486074" y="5683220"/>
            <a:ext cx="2859328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Big Bang udvidelsen</a:t>
            </a:r>
          </a:p>
        </p:txBody>
      </p:sp>
      <p:sp>
        <p:nvSpPr>
          <p:cNvPr id="127" name="Shape 127"/>
          <p:cNvSpPr/>
          <p:nvPr/>
        </p:nvSpPr>
        <p:spPr>
          <a:xfrm>
            <a:off x="3495630" y="6062812"/>
            <a:ext cx="2859327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13.8 milliarder år</a:t>
            </a:r>
          </a:p>
        </p:txBody>
      </p:sp>
      <p:sp>
        <p:nvSpPr>
          <p:cNvPr id="128" name="Shape 128"/>
          <p:cNvSpPr/>
          <p:nvPr/>
        </p:nvSpPr>
        <p:spPr>
          <a:xfrm flipV="1">
            <a:off x="2322091" y="4262368"/>
            <a:ext cx="1" cy="934512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9" name="Shape 129"/>
          <p:cNvSpPr/>
          <p:nvPr/>
        </p:nvSpPr>
        <p:spPr>
          <a:xfrm>
            <a:off x="856336" y="5211412"/>
            <a:ext cx="2859327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stjerner omkring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400 millioner år</a:t>
            </a:r>
          </a:p>
        </p:txBody>
      </p:sp>
      <p:sp>
        <p:nvSpPr>
          <p:cNvPr id="130" name="Shape 130"/>
          <p:cNvSpPr/>
          <p:nvPr/>
        </p:nvSpPr>
        <p:spPr>
          <a:xfrm>
            <a:off x="1872245" y="1459891"/>
            <a:ext cx="4" cy="917165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31" name="Shape 131"/>
          <p:cNvSpPr/>
          <p:nvPr/>
        </p:nvSpPr>
        <p:spPr>
          <a:xfrm>
            <a:off x="-199585" y="938084"/>
            <a:ext cx="2859328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atomer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379.000 år</a:t>
            </a:r>
          </a:p>
        </p:txBody>
      </p:sp>
      <p:sp>
        <p:nvSpPr>
          <p:cNvPr id="132" name="Shape 132"/>
          <p:cNvSpPr/>
          <p:nvPr/>
        </p:nvSpPr>
        <p:spPr>
          <a:xfrm>
            <a:off x="2741271" y="995765"/>
            <a:ext cx="408864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Udviklingen af galakser, planeter, etc.</a:t>
            </a:r>
          </a:p>
        </p:txBody>
      </p:sp>
      <p:sp>
        <p:nvSpPr>
          <p:cNvPr id="133" name="Shape 133"/>
          <p:cNvSpPr/>
          <p:nvPr/>
        </p:nvSpPr>
        <p:spPr>
          <a:xfrm>
            <a:off x="7771062" y="2253639"/>
            <a:ext cx="1513982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Hubble-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teleskopet</a:t>
            </a:r>
          </a:p>
        </p:txBody>
      </p:sp>
      <p:pic>
        <p:nvPicPr>
          <p:cNvPr id="134" name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3219" y="2827822"/>
            <a:ext cx="1325194" cy="994878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473087" y="2914244"/>
            <a:ext cx="1513983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Big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Bang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4520" y="877827"/>
            <a:ext cx="9533040" cy="6030975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>
            <p:ph type="sldNum" sz="quarter" idx="4294967295"/>
          </p:nvPr>
        </p:nvSpPr>
        <p:spPr>
          <a:xfrm>
            <a:off x="8854864" y="6550025"/>
            <a:ext cx="298872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39" name="Shape 139"/>
          <p:cNvSpPr/>
          <p:nvPr>
            <p:ph type="title"/>
          </p:nvPr>
        </p:nvSpPr>
        <p:spPr>
          <a:xfrm>
            <a:off x="0" y="-139701"/>
            <a:ext cx="9144000" cy="1569296"/>
          </a:xfrm>
          <a:prstGeom prst="rect">
            <a:avLst/>
          </a:prstGeom>
        </p:spPr>
        <p:txBody>
          <a:bodyPr/>
          <a:lstStyle/>
          <a:p>
            <a: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Stjerner og galakser dannes</a:t>
            </a:r>
          </a:p>
          <a:p>
            <a:pPr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400 millioner år efter Big Bang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4520" y="877827"/>
            <a:ext cx="9533040" cy="6030975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3" name="Shape 143"/>
          <p:cNvSpPr/>
          <p:nvPr>
            <p:ph type="title"/>
          </p:nvPr>
        </p:nvSpPr>
        <p:spPr>
          <a:xfrm>
            <a:off x="0" y="-139701"/>
            <a:ext cx="9144000" cy="1569296"/>
          </a:xfrm>
          <a:prstGeom prst="rect">
            <a:avLst/>
          </a:prstGeom>
        </p:spPr>
        <p:txBody>
          <a:bodyPr/>
          <a:lstStyle/>
          <a:p>
            <a: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Stjerner og galakser dannes</a:t>
            </a:r>
          </a:p>
          <a:p>
            <a:pPr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400 millioner år efter Big Bang</a:t>
            </a:r>
          </a:p>
        </p:txBody>
      </p:sp>
      <p:sp>
        <p:nvSpPr>
          <p:cNvPr id="144" name="Shape 144"/>
          <p:cNvSpPr/>
          <p:nvPr/>
        </p:nvSpPr>
        <p:spPr>
          <a:xfrm>
            <a:off x="678477" y="2949703"/>
            <a:ext cx="7787045" cy="163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80000"/>
              </a:lnSpc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Antal stjerner i en typisk galakse:</a:t>
            </a:r>
          </a:p>
          <a:p>
            <a:pPr algn="r">
              <a:lnSpc>
                <a:spcPct val="80000"/>
              </a:lnSpc>
              <a:defRPr b="1" sz="7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~ 300.000.000.000</a:t>
            </a:r>
          </a:p>
        </p:txBody>
      </p:sp>
      <p:sp>
        <p:nvSpPr>
          <p:cNvPr id="145" name="Shape 145"/>
          <p:cNvSpPr/>
          <p:nvPr/>
        </p:nvSpPr>
        <p:spPr>
          <a:xfrm>
            <a:off x="678477" y="1446050"/>
            <a:ext cx="7787045" cy="163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80000"/>
              </a:lnSpc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Antal galakser i universet:</a:t>
            </a:r>
          </a:p>
          <a:p>
            <a:pPr algn="r">
              <a:lnSpc>
                <a:spcPct val="80000"/>
              </a:lnSpc>
              <a:defRPr b="1" sz="7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~ 300.000.000.000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4520" y="877827"/>
            <a:ext cx="9533040" cy="6030975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9" name="Shape 149"/>
          <p:cNvSpPr/>
          <p:nvPr>
            <p:ph type="title"/>
          </p:nvPr>
        </p:nvSpPr>
        <p:spPr>
          <a:xfrm>
            <a:off x="0" y="-139701"/>
            <a:ext cx="9144000" cy="1569296"/>
          </a:xfrm>
          <a:prstGeom prst="rect">
            <a:avLst/>
          </a:prstGeom>
        </p:spPr>
        <p:txBody>
          <a:bodyPr/>
          <a:lstStyle/>
          <a:p>
            <a: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Stjerner og galakser dannes</a:t>
            </a:r>
          </a:p>
          <a:p>
            <a:pPr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400 millioner år efter Big Bang</a:t>
            </a:r>
          </a:p>
        </p:txBody>
      </p:sp>
      <p:sp>
        <p:nvSpPr>
          <p:cNvPr id="150" name="Shape 150"/>
          <p:cNvSpPr/>
          <p:nvPr/>
        </p:nvSpPr>
        <p:spPr>
          <a:xfrm>
            <a:off x="678477" y="2949703"/>
            <a:ext cx="7787045" cy="163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80000"/>
              </a:lnSpc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Antal stjerner i en typisk galakse:</a:t>
            </a:r>
          </a:p>
          <a:p>
            <a:pPr algn="r">
              <a:lnSpc>
                <a:spcPct val="80000"/>
              </a:lnSpc>
              <a:defRPr b="1" sz="7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~ 300.000.000.000</a:t>
            </a:r>
          </a:p>
        </p:txBody>
      </p:sp>
      <p:sp>
        <p:nvSpPr>
          <p:cNvPr id="151" name="Shape 151"/>
          <p:cNvSpPr/>
          <p:nvPr/>
        </p:nvSpPr>
        <p:spPr>
          <a:xfrm>
            <a:off x="678477" y="1446050"/>
            <a:ext cx="7787045" cy="163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80000"/>
              </a:lnSpc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Antal galakser i universet:</a:t>
            </a:r>
          </a:p>
          <a:p>
            <a:pPr algn="r">
              <a:lnSpc>
                <a:spcPct val="80000"/>
              </a:lnSpc>
              <a:defRPr b="1" sz="7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~ 300.000.000.000</a:t>
            </a:r>
          </a:p>
        </p:txBody>
      </p:sp>
      <p:sp>
        <p:nvSpPr>
          <p:cNvPr id="152" name="Shape 152"/>
          <p:cNvSpPr/>
          <p:nvPr/>
        </p:nvSpPr>
        <p:spPr>
          <a:xfrm>
            <a:off x="678477" y="4581371"/>
            <a:ext cx="7787045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80000"/>
              </a:lnSpc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Antal planeter om en typisk stjerne?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31273" y="79047"/>
            <a:ext cx="13399813" cy="669990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>
            <p:ph type="title"/>
          </p:nvPr>
        </p:nvSpPr>
        <p:spPr>
          <a:xfrm>
            <a:off x="-1" y="-180562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Jagten på exoplaneter</a:t>
            </a:r>
          </a:p>
        </p:txBody>
      </p:sp>
      <p:sp>
        <p:nvSpPr>
          <p:cNvPr id="156" name="Shape 156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57" name="Shape 157"/>
          <p:cNvSpPr/>
          <p:nvPr/>
        </p:nvSpPr>
        <p:spPr>
          <a:xfrm>
            <a:off x="1371577" y="1162326"/>
            <a:ext cx="6400847" cy="511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>
              <a:defRPr b="1" sz="26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Fem metoder til at detektere exoplaneter:</a:t>
            </a:r>
          </a:p>
          <a:p>
            <a:pPr algn="ctr"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algn="ctr"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Søg efter formørkelser</a:t>
            </a:r>
          </a:p>
          <a:p>
            <a:pPr algn="ctr">
              <a:defRPr sz="1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Transit (2900 planeter)</a:t>
            </a:r>
          </a:p>
          <a:p>
            <a:pPr algn="ctr">
              <a:defRPr b="1" sz="17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algn="ctr"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Kig efter stjerners svingninger</a:t>
            </a:r>
          </a:p>
          <a:p>
            <a:pPr algn="ctr">
              <a:defRPr sz="1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Radial hastighed (660 planeter)</a:t>
            </a:r>
          </a:p>
          <a:p>
            <a:pPr algn="ctr">
              <a:defRPr b="1" sz="17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algn="ctr"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Tag billeder</a:t>
            </a:r>
          </a:p>
          <a:p>
            <a:pPr algn="ctr">
              <a:defRPr sz="1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Direkte observation (44 planeter)</a:t>
            </a:r>
          </a:p>
          <a:p>
            <a:pPr algn="ctr">
              <a:defRPr b="1" sz="17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algn="ctr"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Brug gravitationelle linser</a:t>
            </a:r>
          </a:p>
          <a:p>
            <a:pPr algn="ctr">
              <a:defRPr sz="1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Gravitationelle mikrolenser (56 planeter)</a:t>
            </a:r>
          </a:p>
          <a:p>
            <a:pPr algn="ctr">
              <a:defRPr b="1" sz="17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algn="ctr"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Se efter mikroskopiske stjerne-bevægelser</a:t>
            </a:r>
          </a:p>
          <a:p>
            <a:pPr algn="ctr">
              <a:defRPr sz="1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Astrometri (1 planet!)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70570"/>
            <a:ext cx="9144000" cy="5784852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61" name="Shape 161"/>
          <p:cNvSpPr/>
          <p:nvPr/>
        </p:nvSpPr>
        <p:spPr>
          <a:xfrm>
            <a:off x="678477" y="1962149"/>
            <a:ext cx="7787045" cy="171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Antal stjerner i en typisk galakse:</a:t>
            </a:r>
          </a:p>
          <a:p>
            <a:pPr algn="r">
              <a:defRPr b="1" sz="7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~300.000.000.000</a:t>
            </a:r>
          </a:p>
        </p:txBody>
      </p:sp>
      <p:sp>
        <p:nvSpPr>
          <p:cNvPr id="162" name="Shape 162"/>
          <p:cNvSpPr/>
          <p:nvPr/>
        </p:nvSpPr>
        <p:spPr>
          <a:xfrm>
            <a:off x="678477" y="3764704"/>
            <a:ext cx="7787045" cy="171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Antal galakser i universet:</a:t>
            </a:r>
          </a:p>
          <a:p>
            <a:pPr algn="r">
              <a:defRPr b="1" sz="7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~300.000.000.000</a:t>
            </a:r>
          </a:p>
        </p:txBody>
      </p:sp>
      <p:pic>
        <p:nvPicPr>
          <p:cNvPr id="163" name="image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363" y="382645"/>
            <a:ext cx="9184725" cy="694034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>
            <p:ph type="title"/>
          </p:nvPr>
        </p:nvSpPr>
        <p:spPr>
          <a:xfrm>
            <a:off x="0" y="-190501"/>
            <a:ext cx="9144000" cy="1569296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Planeter i Mælkevejen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67" name="Shape 167"/>
          <p:cNvSpPr/>
          <p:nvPr>
            <p:ph type="title"/>
          </p:nvPr>
        </p:nvSpPr>
        <p:spPr>
          <a:xfrm>
            <a:off x="0" y="-50802"/>
            <a:ext cx="9144000" cy="1421462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Opdagelsen af planeter</a:t>
            </a:r>
          </a:p>
        </p:txBody>
      </p:sp>
      <p:pic>
        <p:nvPicPr>
          <p:cNvPr id="168" name="image10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0951" y="1313258"/>
            <a:ext cx="7722809" cy="4857403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2633906" y="5714999"/>
            <a:ext cx="5050529" cy="406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Omløbstid (år)           1 år             10 år         100 år</a:t>
            </a:r>
          </a:p>
        </p:txBody>
      </p:sp>
      <p:sp>
        <p:nvSpPr>
          <p:cNvPr id="170" name="Shape 170"/>
          <p:cNvSpPr/>
          <p:nvPr/>
        </p:nvSpPr>
        <p:spPr>
          <a:xfrm rot="16200000">
            <a:off x="-366457" y="3933837"/>
            <a:ext cx="3609054" cy="406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Masse             Jorden           Jupiter</a:t>
            </a:r>
          </a:p>
        </p:txBody>
      </p:sp>
      <p:sp>
        <p:nvSpPr>
          <p:cNvPr id="171" name="Shape 171"/>
          <p:cNvSpPr/>
          <p:nvPr/>
        </p:nvSpPr>
        <p:spPr>
          <a:xfrm>
            <a:off x="1625600" y="2755900"/>
            <a:ext cx="406401" cy="0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2" name="Shape 172"/>
          <p:cNvSpPr/>
          <p:nvPr/>
        </p:nvSpPr>
        <p:spPr>
          <a:xfrm>
            <a:off x="1625600" y="4137036"/>
            <a:ext cx="406401" cy="2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3" name="Shape 173"/>
          <p:cNvSpPr/>
          <p:nvPr/>
        </p:nvSpPr>
        <p:spPr>
          <a:xfrm>
            <a:off x="640005" y="6334688"/>
            <a:ext cx="634187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På Jorden kan man se </a:t>
            </a:r>
            <a:r>
              <a:rPr>
                <a:solidFill>
                  <a:srgbClr val="FF2932"/>
                </a:solidFill>
              </a:rPr>
              <a:t>seks planeter</a:t>
            </a:r>
            <a:r>
              <a:t> med det blotte øje…</a:t>
            </a:r>
          </a:p>
        </p:txBody>
      </p:sp>
      <p:sp>
        <p:nvSpPr>
          <p:cNvPr id="174" name="Shape 174"/>
          <p:cNvSpPr/>
          <p:nvPr/>
        </p:nvSpPr>
        <p:spPr>
          <a:xfrm>
            <a:off x="2208205" y="5102790"/>
            <a:ext cx="2429728" cy="386223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Check: Exoplanet App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77" name="Shape 177"/>
          <p:cNvSpPr/>
          <p:nvPr>
            <p:ph type="title"/>
          </p:nvPr>
        </p:nvSpPr>
        <p:spPr>
          <a:xfrm>
            <a:off x="0" y="-50801"/>
            <a:ext cx="9144000" cy="1569296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Potentielt beboelige planeter?</a:t>
            </a:r>
          </a:p>
        </p:txBody>
      </p:sp>
      <p:pic>
        <p:nvPicPr>
          <p:cNvPr id="178" name="image11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13667"/>
            <a:ext cx="9144000" cy="51435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81" name="Shape 181"/>
          <p:cNvSpPr/>
          <p:nvPr>
            <p:ph type="title"/>
          </p:nvPr>
        </p:nvSpPr>
        <p:spPr>
          <a:xfrm>
            <a:off x="0" y="-50801"/>
            <a:ext cx="9144000" cy="1314296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Den beboelige zone</a:t>
            </a:r>
          </a:p>
        </p:txBody>
      </p:sp>
      <p:pic>
        <p:nvPicPr>
          <p:cNvPr id="182" name="InnerSolarSystem_HabitableZone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117233"/>
            <a:ext cx="9144001" cy="3095626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>
            <a:off x="389344" y="1443106"/>
            <a:ext cx="2130622" cy="3937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/>
          </a:lstStyle>
          <a:p>
            <a:pPr/>
            <a:r>
              <a:t>Indre solsystem</a:t>
            </a:r>
          </a:p>
        </p:txBody>
      </p:sp>
      <p:sp>
        <p:nvSpPr>
          <p:cNvPr id="184" name="Shape 184"/>
          <p:cNvSpPr/>
          <p:nvPr/>
        </p:nvSpPr>
        <p:spPr>
          <a:xfrm flipH="1" flipV="1">
            <a:off x="4435321" y="2805484"/>
            <a:ext cx="3510007" cy="1"/>
          </a:xfrm>
          <a:prstGeom prst="line">
            <a:avLst/>
          </a:prstGeom>
          <a:ln w="25400">
            <a:solidFill>
              <a:srgbClr val="A7A7A7"/>
            </a:solidFill>
            <a:miter lim="400000"/>
            <a:headEnd type="stealth"/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85" name="Shape 185"/>
          <p:cNvSpPr/>
          <p:nvPr/>
        </p:nvSpPr>
        <p:spPr>
          <a:xfrm>
            <a:off x="5245718" y="2637718"/>
            <a:ext cx="1756430" cy="386222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Beboelige zone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88" name="Shape 188"/>
          <p:cNvSpPr/>
          <p:nvPr>
            <p:ph type="title"/>
          </p:nvPr>
        </p:nvSpPr>
        <p:spPr>
          <a:xfrm>
            <a:off x="0" y="-50801"/>
            <a:ext cx="9144000" cy="1314296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Den beboelige zone</a:t>
            </a:r>
          </a:p>
        </p:txBody>
      </p:sp>
      <p:pic>
        <p:nvPicPr>
          <p:cNvPr id="189" name="InnerSolarSystem_HabitableZoneV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117233"/>
            <a:ext cx="9144001" cy="3095626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/>
          <p:nvPr/>
        </p:nvSpPr>
        <p:spPr>
          <a:xfrm>
            <a:off x="389344" y="1443106"/>
            <a:ext cx="2130622" cy="3937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/>
          </a:lstStyle>
          <a:p>
            <a:pPr/>
            <a:r>
              <a:t>Indre solsystem</a:t>
            </a:r>
          </a:p>
        </p:txBody>
      </p:sp>
      <p:sp>
        <p:nvSpPr>
          <p:cNvPr id="191" name="Shape 191"/>
          <p:cNvSpPr/>
          <p:nvPr/>
        </p:nvSpPr>
        <p:spPr>
          <a:xfrm>
            <a:off x="257342" y="5809074"/>
            <a:ext cx="3484607" cy="746799"/>
          </a:xfrm>
          <a:prstGeom prst="rect">
            <a:avLst/>
          </a:prstGeom>
          <a:solidFill>
            <a:srgbClr val="DDDDDD"/>
          </a:solidFill>
          <a:ln w="25400">
            <a:solidFill>
              <a:srgbClr val="A7A7A7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2" name="Shape 192"/>
          <p:cNvSpPr/>
          <p:nvPr/>
        </p:nvSpPr>
        <p:spPr>
          <a:xfrm>
            <a:off x="974879" y="5858345"/>
            <a:ext cx="2744638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Verificerede exoplaneter  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fundet i beboelige zoner</a:t>
            </a:r>
          </a:p>
        </p:txBody>
      </p:sp>
      <p:sp>
        <p:nvSpPr>
          <p:cNvPr id="193" name="Shape 193"/>
          <p:cNvSpPr/>
          <p:nvPr/>
        </p:nvSpPr>
        <p:spPr>
          <a:xfrm>
            <a:off x="383494" y="5928076"/>
            <a:ext cx="488061" cy="488061"/>
          </a:xfrm>
          <a:prstGeom prst="ellipse">
            <a:avLst/>
          </a:prstGeom>
          <a:gradFill>
            <a:gsLst>
              <a:gs pos="0">
                <a:schemeClr val="accent1">
                  <a:hueOff val="909213"/>
                  <a:satOff val="3076"/>
                  <a:lumOff val="42594"/>
                </a:schemeClr>
              </a:gs>
              <a:gs pos="35000">
                <a:srgbClr val="BACCFF"/>
              </a:gs>
              <a:gs pos="100000">
                <a:schemeClr val="accent1">
                  <a:hueOff val="974357"/>
                  <a:satOff val="3076"/>
                  <a:lumOff val="56590"/>
                </a:schemeClr>
              </a:gs>
            </a:gsLst>
            <a:lin ang="16200000"/>
          </a:gradFill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4" name="Shape 194"/>
          <p:cNvSpPr/>
          <p:nvPr/>
        </p:nvSpPr>
        <p:spPr>
          <a:xfrm>
            <a:off x="4777083" y="3106570"/>
            <a:ext cx="853759" cy="853759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5" name="Shape 195"/>
          <p:cNvSpPr/>
          <p:nvPr/>
        </p:nvSpPr>
        <p:spPr>
          <a:xfrm>
            <a:off x="4453425" y="3974962"/>
            <a:ext cx="828611" cy="828611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6" name="Shape 196"/>
          <p:cNvSpPr/>
          <p:nvPr/>
        </p:nvSpPr>
        <p:spPr>
          <a:xfrm>
            <a:off x="6627571" y="4114160"/>
            <a:ext cx="676211" cy="676211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7" name="Shape 197"/>
          <p:cNvSpPr/>
          <p:nvPr/>
        </p:nvSpPr>
        <p:spPr>
          <a:xfrm>
            <a:off x="7033392" y="3715543"/>
            <a:ext cx="587157" cy="587157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8" name="Shape 198"/>
          <p:cNvSpPr/>
          <p:nvPr/>
        </p:nvSpPr>
        <p:spPr>
          <a:xfrm>
            <a:off x="5143798" y="3472233"/>
            <a:ext cx="676211" cy="676211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9" name="Shape 199"/>
          <p:cNvSpPr/>
          <p:nvPr/>
        </p:nvSpPr>
        <p:spPr>
          <a:xfrm>
            <a:off x="4109328" y="5315747"/>
            <a:ext cx="853759" cy="853759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0" name="Shape 200"/>
          <p:cNvSpPr/>
          <p:nvPr/>
        </p:nvSpPr>
        <p:spPr>
          <a:xfrm>
            <a:off x="4198102" y="3195344"/>
            <a:ext cx="676211" cy="676211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1" name="Shape 201"/>
          <p:cNvSpPr/>
          <p:nvPr/>
        </p:nvSpPr>
        <p:spPr>
          <a:xfrm>
            <a:off x="4198102" y="4555515"/>
            <a:ext cx="676211" cy="676211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2" name="Shape 202"/>
          <p:cNvSpPr/>
          <p:nvPr/>
        </p:nvSpPr>
        <p:spPr>
          <a:xfrm>
            <a:off x="4426615" y="3516760"/>
            <a:ext cx="587157" cy="587157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3" name="Shape 203"/>
          <p:cNvSpPr/>
          <p:nvPr/>
        </p:nvSpPr>
        <p:spPr>
          <a:xfrm>
            <a:off x="5770648" y="3216949"/>
            <a:ext cx="1186779" cy="1186780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4" name="Shape 204"/>
          <p:cNvSpPr/>
          <p:nvPr/>
        </p:nvSpPr>
        <p:spPr>
          <a:xfrm>
            <a:off x="5562431" y="4018746"/>
            <a:ext cx="1123003" cy="1123003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5" name="Shape 205"/>
          <p:cNvSpPr/>
          <p:nvPr/>
        </p:nvSpPr>
        <p:spPr>
          <a:xfrm>
            <a:off x="5775023" y="4768099"/>
            <a:ext cx="676211" cy="676211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6" name="Shape 206"/>
          <p:cNvSpPr/>
          <p:nvPr/>
        </p:nvSpPr>
        <p:spPr>
          <a:xfrm>
            <a:off x="4515674" y="4728271"/>
            <a:ext cx="1083013" cy="1083013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7" name="Shape 207"/>
          <p:cNvSpPr/>
          <p:nvPr/>
        </p:nvSpPr>
        <p:spPr>
          <a:xfrm>
            <a:off x="4727924" y="5579145"/>
            <a:ext cx="1186779" cy="1186779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8" name="Shape 208"/>
          <p:cNvSpPr/>
          <p:nvPr/>
        </p:nvSpPr>
        <p:spPr>
          <a:xfrm>
            <a:off x="6970438" y="4493361"/>
            <a:ext cx="1225687" cy="1225687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9" name="Shape 209"/>
          <p:cNvSpPr/>
          <p:nvPr/>
        </p:nvSpPr>
        <p:spPr>
          <a:xfrm>
            <a:off x="4777083" y="4111247"/>
            <a:ext cx="853759" cy="853759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0" name="Shape 210"/>
          <p:cNvSpPr/>
          <p:nvPr/>
        </p:nvSpPr>
        <p:spPr>
          <a:xfrm>
            <a:off x="4176781" y="5982629"/>
            <a:ext cx="790437" cy="790437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1" name="Shape 211"/>
          <p:cNvSpPr/>
          <p:nvPr/>
        </p:nvSpPr>
        <p:spPr>
          <a:xfrm>
            <a:off x="6927871" y="6084268"/>
            <a:ext cx="587157" cy="587157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2" name="Shape 212"/>
          <p:cNvSpPr/>
          <p:nvPr/>
        </p:nvSpPr>
        <p:spPr>
          <a:xfrm>
            <a:off x="4920403" y="4906981"/>
            <a:ext cx="1123003" cy="1123003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3" name="Shape 213"/>
          <p:cNvSpPr/>
          <p:nvPr/>
        </p:nvSpPr>
        <p:spPr>
          <a:xfrm>
            <a:off x="6089495" y="5129783"/>
            <a:ext cx="1225687" cy="1225687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4" name="Shape 214"/>
          <p:cNvSpPr/>
          <p:nvPr/>
        </p:nvSpPr>
        <p:spPr>
          <a:xfrm>
            <a:off x="339424" y="5888895"/>
            <a:ext cx="587157" cy="587157"/>
          </a:xfrm>
          <a:prstGeom prst="ellipse">
            <a:avLst/>
          </a:prstGeom>
          <a:gradFill>
            <a:gsLst>
              <a:gs pos="0">
                <a:srgbClr val="EE6800"/>
              </a:gs>
              <a:gs pos="100000">
                <a:schemeClr val="accent4">
                  <a:hueOff val="-782216"/>
                  <a:satOff val="13445"/>
                  <a:lumOff val="36756"/>
                </a:schemeClr>
              </a:gs>
            </a:gsLst>
            <a:lin ang="16200000"/>
          </a:gra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5" name="Shape 215"/>
          <p:cNvSpPr/>
          <p:nvPr/>
        </p:nvSpPr>
        <p:spPr>
          <a:xfrm flipV="1">
            <a:off x="4412638" y="2625074"/>
            <a:ext cx="1" cy="4067444"/>
          </a:xfrm>
          <a:prstGeom prst="line">
            <a:avLst/>
          </a:prstGeom>
          <a:ln w="25400">
            <a:solidFill>
              <a:srgbClr val="A7A7A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6" name="Shape 216"/>
          <p:cNvSpPr/>
          <p:nvPr/>
        </p:nvSpPr>
        <p:spPr>
          <a:xfrm flipV="1">
            <a:off x="7961659" y="2625018"/>
            <a:ext cx="1" cy="4067444"/>
          </a:xfrm>
          <a:prstGeom prst="line">
            <a:avLst/>
          </a:prstGeom>
          <a:ln w="25400">
            <a:solidFill>
              <a:srgbClr val="A7A7A7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7" name="Shape 217"/>
          <p:cNvSpPr/>
          <p:nvPr/>
        </p:nvSpPr>
        <p:spPr>
          <a:xfrm flipH="1" flipV="1">
            <a:off x="4435321" y="2805484"/>
            <a:ext cx="3510007" cy="1"/>
          </a:xfrm>
          <a:prstGeom prst="line">
            <a:avLst/>
          </a:prstGeom>
          <a:ln w="25400">
            <a:solidFill>
              <a:srgbClr val="A7A7A7"/>
            </a:solidFill>
            <a:miter lim="400000"/>
            <a:headEnd type="stealth"/>
            <a:tailEnd type="stealth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8" name="Shape 218"/>
          <p:cNvSpPr/>
          <p:nvPr/>
        </p:nvSpPr>
        <p:spPr>
          <a:xfrm>
            <a:off x="5245718" y="2637718"/>
            <a:ext cx="1756430" cy="386222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Beboelige zone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sldNum" sz="quarter" idx="4294967295"/>
          </p:nvPr>
        </p:nvSpPr>
        <p:spPr>
          <a:xfrm>
            <a:off x="8897708" y="65500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0" name="image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1601" y="4848"/>
            <a:ext cx="9327202" cy="9012152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>
            <p:ph type="title"/>
          </p:nvPr>
        </p:nvSpPr>
        <p:spPr>
          <a:xfrm>
            <a:off x="150812" y="0"/>
            <a:ext cx="8826501" cy="1092200"/>
          </a:xfrm>
          <a:prstGeom prst="rect">
            <a:avLst/>
          </a:prstGeom>
        </p:spPr>
        <p:txBody>
          <a:bodyPr/>
          <a:lstStyle>
            <a:lvl1pPr>
              <a:defRPr b="1" sz="4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Skabelsesberetninger…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4520" y="877827"/>
            <a:ext cx="9533040" cy="6030975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hape 221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22" name="Shape 222"/>
          <p:cNvSpPr/>
          <p:nvPr>
            <p:ph type="title"/>
          </p:nvPr>
        </p:nvSpPr>
        <p:spPr>
          <a:xfrm>
            <a:off x="0" y="-139701"/>
            <a:ext cx="9144000" cy="1569296"/>
          </a:xfrm>
          <a:prstGeom prst="rect">
            <a:avLst/>
          </a:prstGeom>
        </p:spPr>
        <p:txBody>
          <a:bodyPr/>
          <a:lstStyle/>
          <a:p>
            <a: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Stjerner og galakser dannes</a:t>
            </a:r>
          </a:p>
          <a:p>
            <a:pPr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400 millioner år efter Big Bang</a:t>
            </a:r>
          </a:p>
        </p:txBody>
      </p:sp>
      <p:sp>
        <p:nvSpPr>
          <p:cNvPr id="223" name="Shape 223"/>
          <p:cNvSpPr/>
          <p:nvPr/>
        </p:nvSpPr>
        <p:spPr>
          <a:xfrm>
            <a:off x="678477" y="2949703"/>
            <a:ext cx="7787045" cy="163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80000"/>
              </a:lnSpc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Antal stjerner i en typisk galakse:</a:t>
            </a:r>
          </a:p>
          <a:p>
            <a:pPr algn="r">
              <a:lnSpc>
                <a:spcPct val="80000"/>
              </a:lnSpc>
              <a:defRPr b="1" sz="7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~ 300.000.000.000</a:t>
            </a:r>
          </a:p>
        </p:txBody>
      </p:sp>
      <p:sp>
        <p:nvSpPr>
          <p:cNvPr id="224" name="Shape 224"/>
          <p:cNvSpPr/>
          <p:nvPr/>
        </p:nvSpPr>
        <p:spPr>
          <a:xfrm>
            <a:off x="678477" y="1446050"/>
            <a:ext cx="7787045" cy="163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80000"/>
              </a:lnSpc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Antal galakser i universet:</a:t>
            </a:r>
          </a:p>
          <a:p>
            <a:pPr algn="r">
              <a:lnSpc>
                <a:spcPct val="80000"/>
              </a:lnSpc>
              <a:defRPr b="1" sz="7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~ 300.000.000.000</a:t>
            </a:r>
          </a:p>
        </p:txBody>
      </p:sp>
      <p:sp>
        <p:nvSpPr>
          <p:cNvPr id="225" name="Shape 225"/>
          <p:cNvSpPr/>
          <p:nvPr/>
        </p:nvSpPr>
        <p:spPr>
          <a:xfrm>
            <a:off x="678477" y="4581371"/>
            <a:ext cx="7787045" cy="2242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80000"/>
              </a:lnSpc>
              <a:defRPr b="1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Antal planeter om en typisk stjerne?</a:t>
            </a:r>
          </a:p>
          <a:p>
            <a:pPr algn="ctr">
              <a:defRPr b="1" sz="7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~ 1-10</a:t>
            </a:r>
          </a:p>
          <a:p>
            <a:pPr algn="ctr">
              <a:defRPr b="1" sz="36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Med mulighed for liv: 0.1-1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28" name="Shape 228"/>
          <p:cNvSpPr/>
          <p:nvPr>
            <p:ph type="title"/>
          </p:nvPr>
        </p:nvSpPr>
        <p:spPr>
          <a:xfrm>
            <a:off x="0" y="-260075"/>
            <a:ext cx="9144000" cy="1569297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Grundstoffernes oprindelse</a:t>
            </a:r>
          </a:p>
        </p:txBody>
      </p:sp>
      <p:pic>
        <p:nvPicPr>
          <p:cNvPr id="229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2352" y="918850"/>
            <a:ext cx="6939296" cy="520447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hape 230"/>
          <p:cNvSpPr/>
          <p:nvPr/>
        </p:nvSpPr>
        <p:spPr>
          <a:xfrm>
            <a:off x="334240" y="6062852"/>
            <a:ext cx="847552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De tungere grundstoffer opstår, når stjerner “brænder” videre fra helium.</a:t>
            </a:r>
          </a:p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Fred Hoyle: </a:t>
            </a:r>
            <a:r>
              <a:rPr i="1"/>
              <a:t>“Synthesis of the elements between carbon and nickel” </a:t>
            </a:r>
            <a:r>
              <a:t>(1954).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13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63816" y="0"/>
            <a:ext cx="763325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hape 233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34" name="Shape 234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Grundstoffernes oprindelse</a:t>
            </a:r>
          </a:p>
        </p:txBody>
      </p:sp>
      <p:sp>
        <p:nvSpPr>
          <p:cNvPr id="235" name="Shape 235"/>
          <p:cNvSpPr/>
          <p:nvPr/>
        </p:nvSpPr>
        <p:spPr>
          <a:xfrm>
            <a:off x="3137225" y="4652664"/>
            <a:ext cx="5983323" cy="194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De kemiske elementer ud over </a:t>
            </a:r>
            <a:r>
              <a:rPr>
                <a:solidFill>
                  <a:srgbClr val="51A8F9"/>
                </a:solidFill>
              </a:rPr>
              <a:t>Hydrogen (H)</a:t>
            </a:r>
          </a:p>
          <a:p>
            <a:pPr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og </a:t>
            </a:r>
            <a:r>
              <a:rPr>
                <a:solidFill>
                  <a:srgbClr val="51A8F9"/>
                </a:solidFill>
              </a:rPr>
              <a:t>Helium (He)</a:t>
            </a:r>
            <a:r>
              <a:t> kommer fra fusion i stjerner,</a:t>
            </a:r>
          </a:p>
          <a:p>
            <a:pPr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men kun indtil </a:t>
            </a:r>
            <a:r>
              <a:rPr>
                <a:solidFill>
                  <a:schemeClr val="accent5"/>
                </a:solidFill>
              </a:rPr>
              <a:t>Jern (Fe)</a:t>
            </a:r>
            <a:r>
              <a:t>.</a:t>
            </a:r>
          </a:p>
          <a:p>
            <a:pPr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Tungere elementer kommer, når tunge</a:t>
            </a:r>
          </a:p>
          <a:p>
            <a:pPr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stjerner eksploderer i supernovae.</a:t>
            </a:r>
          </a:p>
        </p:txBody>
      </p:sp>
      <p:pic>
        <p:nvPicPr>
          <p:cNvPr id="236" name="pasted-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42641" y="1339506"/>
            <a:ext cx="5773711" cy="2886856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hape 237"/>
          <p:cNvSpPr/>
          <p:nvPr/>
        </p:nvSpPr>
        <p:spPr>
          <a:xfrm>
            <a:off x="3005482" y="1262269"/>
            <a:ext cx="633863" cy="637535"/>
          </a:xfrm>
          <a:prstGeom prst="ellipse">
            <a:avLst/>
          </a:prstGeom>
          <a:ln w="63500">
            <a:solidFill>
              <a:srgbClr val="51A8F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8" name="Shape 238"/>
          <p:cNvSpPr/>
          <p:nvPr/>
        </p:nvSpPr>
        <p:spPr>
          <a:xfrm>
            <a:off x="8405191" y="1262269"/>
            <a:ext cx="633863" cy="637535"/>
          </a:xfrm>
          <a:prstGeom prst="ellipse">
            <a:avLst/>
          </a:prstGeom>
          <a:ln w="63500">
            <a:solidFill>
              <a:srgbClr val="51A8F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9" name="Shape 239"/>
          <p:cNvSpPr/>
          <p:nvPr/>
        </p:nvSpPr>
        <p:spPr>
          <a:xfrm>
            <a:off x="5222787" y="2239501"/>
            <a:ext cx="633863" cy="637535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0" name="Shape 240"/>
          <p:cNvSpPr/>
          <p:nvPr/>
        </p:nvSpPr>
        <p:spPr>
          <a:xfrm>
            <a:off x="4707675" y="4125936"/>
            <a:ext cx="264364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b="1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(juli 2017 version)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798140"/>
            <a:ext cx="9144001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Breaking News!!!</a:t>
            </a:r>
          </a:p>
        </p:txBody>
      </p:sp>
      <p:sp>
        <p:nvSpPr>
          <p:cNvPr id="244" name="Shape 244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45" name="Shape 245"/>
          <p:cNvSpPr/>
          <p:nvPr/>
        </p:nvSpPr>
        <p:spPr>
          <a:xfrm>
            <a:off x="317908" y="944200"/>
            <a:ext cx="8508184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17. august 2017 observeredes for første gang en begivenhed både med teleskop og gravitationelt:</a:t>
            </a:r>
          </a:p>
          <a:p>
            <a:pPr algn="ctr">
              <a:defRPr b="1"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To neutronstjerners spiraleren sammen og endelige kollision.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92062"/>
            <a:ext cx="9144001" cy="5986463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hape 248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Breaking News!!!</a:t>
            </a:r>
          </a:p>
        </p:txBody>
      </p:sp>
      <p:sp>
        <p:nvSpPr>
          <p:cNvPr id="249" name="Shape 249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5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19693" y="4201166"/>
            <a:ext cx="2088157" cy="223015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317908" y="944200"/>
            <a:ext cx="8508184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17. august 2017 observeredes for første gang en begivenhed både med teleskop og gravitationelt:</a:t>
            </a:r>
          </a:p>
          <a:p>
            <a:pPr algn="ctr">
              <a:defRPr b="1"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To neutronstjerners spiraleren sammen og endelige kollision.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97017" y="1144795"/>
            <a:ext cx="9144001" cy="5986464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>
            <p:ph type="title"/>
          </p:nvPr>
        </p:nvSpPr>
        <p:spPr>
          <a:xfrm>
            <a:off x="0" y="0"/>
            <a:ext cx="4400809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Guld &amp; Uran</a:t>
            </a:r>
          </a:p>
        </p:txBody>
      </p:sp>
      <p:sp>
        <p:nvSpPr>
          <p:cNvPr id="255" name="Shape 255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56" name="Shape 256"/>
          <p:cNvSpPr/>
          <p:nvPr/>
        </p:nvSpPr>
        <p:spPr>
          <a:xfrm>
            <a:off x="317908" y="944200"/>
            <a:ext cx="3764992" cy="17780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I neutronstjernernes kollision kommer der “klumper” af neutroner, som henfalder via beta henfald til tunge stabile atomkerner…. guld &amp; uran.</a:t>
            </a:r>
          </a:p>
        </p:txBody>
      </p:sp>
      <p:sp>
        <p:nvSpPr>
          <p:cNvPr id="257" name="Shape 257"/>
          <p:cNvSpPr/>
          <p:nvPr/>
        </p:nvSpPr>
        <p:spPr>
          <a:xfrm>
            <a:off x="4371723" y="80309"/>
            <a:ext cx="4694880" cy="669738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25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12166" y="128072"/>
            <a:ext cx="4613993" cy="6601856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/>
          <p:nvPr/>
        </p:nvSpPr>
        <p:spPr>
          <a:xfrm>
            <a:off x="4552984" y="586101"/>
            <a:ext cx="400239" cy="1270001"/>
          </a:xfrm>
          <a:prstGeom prst="ellipse">
            <a:avLst/>
          </a:prstGeom>
          <a:ln w="63500">
            <a:solidFill>
              <a:srgbClr val="FF2932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0" name="Shape 260"/>
          <p:cNvSpPr/>
          <p:nvPr/>
        </p:nvSpPr>
        <p:spPr>
          <a:xfrm>
            <a:off x="4949901" y="1326788"/>
            <a:ext cx="2328309" cy="1014804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type="title"/>
          </p:nvPr>
        </p:nvSpPr>
        <p:spPr>
          <a:xfrm>
            <a:off x="0" y="0"/>
            <a:ext cx="9144000" cy="1779614"/>
          </a:xfrm>
          <a:prstGeom prst="rect">
            <a:avLst/>
          </a:prstGeom>
        </p:spPr>
        <p:txBody>
          <a:bodyPr anchor="t"/>
          <a:lstStyle/>
          <a:p>
            <a: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Elementernes oprindelse</a:t>
            </a:r>
          </a:p>
          <a:p>
            <a:pPr>
              <a:defRPr b="1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(august 2017 version)</a:t>
            </a:r>
          </a:p>
        </p:txBody>
      </p:sp>
      <p:sp>
        <p:nvSpPr>
          <p:cNvPr id="263" name="Shape 263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64" name="PeriodicTable_OriginOfElements_PostKilonov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581" y="1513233"/>
            <a:ext cx="8652838" cy="4326419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Shape 265"/>
          <p:cNvSpPr/>
          <p:nvPr/>
        </p:nvSpPr>
        <p:spPr>
          <a:xfrm>
            <a:off x="4871036" y="3906392"/>
            <a:ext cx="841638" cy="841997"/>
          </a:xfrm>
          <a:prstGeom prst="ellipse">
            <a:avLst/>
          </a:prstGeom>
          <a:ln w="63500">
            <a:solidFill>
              <a:srgbClr val="FF2932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8" name="Shape 268"/>
          <p:cNvSpPr/>
          <p:nvPr/>
        </p:nvSpPr>
        <p:spPr>
          <a:xfrm>
            <a:off x="0" y="75745"/>
            <a:ext cx="914400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Grundstoffernes hyppighed</a:t>
            </a:r>
          </a:p>
        </p:txBody>
      </p:sp>
      <p:graphicFrame>
        <p:nvGraphicFramePr>
          <p:cNvPr id="269" name="Chart 269"/>
          <p:cNvGraphicFramePr/>
          <p:nvPr/>
        </p:nvGraphicFramePr>
        <p:xfrm>
          <a:off x="-579535" y="2159560"/>
          <a:ext cx="4163105" cy="4163104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270" name="Shape 270"/>
          <p:cNvSpPr/>
          <p:nvPr/>
        </p:nvSpPr>
        <p:spPr>
          <a:xfrm>
            <a:off x="503082" y="1009388"/>
            <a:ext cx="813783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De letteste elementer forekommer hyppigst i </a:t>
            </a:r>
            <a:r>
              <a:rPr>
                <a:solidFill>
                  <a:srgbClr val="FF2932"/>
                </a:solidFill>
              </a:rPr>
              <a:t>Universet</a:t>
            </a:r>
            <a:r>
              <a:t>.</a:t>
            </a:r>
          </a:p>
          <a:p>
            <a:pPr>
              <a:defRPr b="1" sz="2200">
                <a:solidFill>
                  <a:srgbClr val="FF2932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Jorden</a:t>
            </a:r>
            <a:r>
              <a:rPr>
                <a:solidFill>
                  <a:srgbClr val="FFFFFF"/>
                </a:solidFill>
              </a:rPr>
              <a:t> og </a:t>
            </a:r>
            <a:r>
              <a:t>mennesker</a:t>
            </a:r>
            <a:r>
              <a:rPr>
                <a:solidFill>
                  <a:srgbClr val="FFFFFF"/>
                </a:solidFill>
              </a:rPr>
              <a:t> er lavet af andre tungere grundstoffer.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3" name="Shape 273"/>
          <p:cNvSpPr/>
          <p:nvPr/>
        </p:nvSpPr>
        <p:spPr>
          <a:xfrm>
            <a:off x="0" y="75745"/>
            <a:ext cx="914400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Grundstoffernes hyppighed</a:t>
            </a:r>
          </a:p>
        </p:txBody>
      </p:sp>
      <p:graphicFrame>
        <p:nvGraphicFramePr>
          <p:cNvPr id="274" name="Chart 274"/>
          <p:cNvGraphicFramePr/>
          <p:nvPr/>
        </p:nvGraphicFramePr>
        <p:xfrm>
          <a:off x="-579535" y="2159560"/>
          <a:ext cx="4163105" cy="4163104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275" name="Shape 275"/>
          <p:cNvSpPr/>
          <p:nvPr/>
        </p:nvSpPr>
        <p:spPr>
          <a:xfrm>
            <a:off x="503082" y="1009388"/>
            <a:ext cx="813783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De letteste elementer forekommer hyppigst i </a:t>
            </a:r>
            <a:r>
              <a:rPr>
                <a:solidFill>
                  <a:srgbClr val="FF2932"/>
                </a:solidFill>
              </a:rPr>
              <a:t>Universet</a:t>
            </a:r>
            <a:r>
              <a:t>.</a:t>
            </a:r>
          </a:p>
          <a:p>
            <a:pPr>
              <a:defRPr b="1" sz="2200">
                <a:solidFill>
                  <a:srgbClr val="FF2932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Jorden</a:t>
            </a:r>
            <a:r>
              <a:rPr>
                <a:solidFill>
                  <a:srgbClr val="FFFFFF"/>
                </a:solidFill>
              </a:rPr>
              <a:t> og </a:t>
            </a:r>
            <a:r>
              <a:t>mennesker</a:t>
            </a:r>
            <a:r>
              <a:rPr>
                <a:solidFill>
                  <a:srgbClr val="FFFFFF"/>
                </a:solidFill>
              </a:rPr>
              <a:t> er lavet af andre tungere grundstoffer.</a:t>
            </a:r>
          </a:p>
        </p:txBody>
      </p:sp>
      <p:graphicFrame>
        <p:nvGraphicFramePr>
          <p:cNvPr id="276" name="Chart 276"/>
          <p:cNvGraphicFramePr/>
          <p:nvPr/>
        </p:nvGraphicFramePr>
        <p:xfrm>
          <a:off x="2707653" y="2171013"/>
          <a:ext cx="3728694" cy="3883185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9" name="Shape 279"/>
          <p:cNvSpPr/>
          <p:nvPr/>
        </p:nvSpPr>
        <p:spPr>
          <a:xfrm>
            <a:off x="0" y="75745"/>
            <a:ext cx="914400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Grundstoffernes hyppighed</a:t>
            </a:r>
          </a:p>
        </p:txBody>
      </p:sp>
      <p:sp>
        <p:nvSpPr>
          <p:cNvPr id="280" name="Shape 280"/>
          <p:cNvSpPr/>
          <p:nvPr/>
        </p:nvSpPr>
        <p:spPr>
          <a:xfrm>
            <a:off x="130697" y="6261279"/>
            <a:ext cx="888260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Forskellene kommer fra solsystemets opståen og livets mekanismer.</a:t>
            </a:r>
          </a:p>
        </p:txBody>
      </p:sp>
      <p:graphicFrame>
        <p:nvGraphicFramePr>
          <p:cNvPr id="281" name="Chart 281"/>
          <p:cNvGraphicFramePr/>
          <p:nvPr/>
        </p:nvGraphicFramePr>
        <p:xfrm>
          <a:off x="-579535" y="2159560"/>
          <a:ext cx="4163105" cy="4163104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282" name="Shape 282"/>
          <p:cNvSpPr/>
          <p:nvPr/>
        </p:nvSpPr>
        <p:spPr>
          <a:xfrm>
            <a:off x="503082" y="1009388"/>
            <a:ext cx="813783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b="1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De letteste elementer forekommer hyppigst i </a:t>
            </a:r>
            <a:r>
              <a:rPr>
                <a:solidFill>
                  <a:srgbClr val="FF2932"/>
                </a:solidFill>
              </a:rPr>
              <a:t>Universet</a:t>
            </a:r>
            <a:r>
              <a:t>.</a:t>
            </a:r>
          </a:p>
          <a:p>
            <a:pPr>
              <a:defRPr b="1" sz="2200">
                <a:solidFill>
                  <a:srgbClr val="FF2932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Jorden</a:t>
            </a:r>
            <a:r>
              <a:rPr>
                <a:solidFill>
                  <a:srgbClr val="FFFFFF"/>
                </a:solidFill>
              </a:rPr>
              <a:t> og </a:t>
            </a:r>
            <a:r>
              <a:t>mennesker</a:t>
            </a:r>
            <a:r>
              <a:rPr>
                <a:solidFill>
                  <a:srgbClr val="FFFFFF"/>
                </a:solidFill>
              </a:rPr>
              <a:t> er lavet af andre tungere grundstoffer.</a:t>
            </a:r>
          </a:p>
        </p:txBody>
      </p:sp>
      <p:graphicFrame>
        <p:nvGraphicFramePr>
          <p:cNvPr id="283" name="Chart 283"/>
          <p:cNvGraphicFramePr/>
          <p:nvPr/>
        </p:nvGraphicFramePr>
        <p:xfrm>
          <a:off x="2707653" y="2171013"/>
          <a:ext cx="3728694" cy="3883185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graphicFrame>
        <p:nvGraphicFramePr>
          <p:cNvPr id="284" name="Chart 284"/>
          <p:cNvGraphicFramePr/>
          <p:nvPr/>
        </p:nvGraphicFramePr>
        <p:xfrm>
          <a:off x="5777120" y="2217942"/>
          <a:ext cx="3729320" cy="3886329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4"/>
          </a:graphicData>
        </a:graphic>
      </p:graphicFrame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type="title"/>
          </p:nvPr>
        </p:nvSpPr>
        <p:spPr>
          <a:xfrm>
            <a:off x="150812" y="0"/>
            <a:ext cx="8826501" cy="1092200"/>
          </a:xfrm>
          <a:prstGeom prst="rect">
            <a:avLst/>
          </a:prstGeom>
        </p:spPr>
        <p:txBody>
          <a:bodyPr/>
          <a:lstStyle>
            <a:lvl1pPr>
              <a:defRPr b="1" sz="4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Tidlig forestilling om vores verden</a:t>
            </a:r>
          </a:p>
        </p:txBody>
      </p:sp>
      <p:sp>
        <p:nvSpPr>
          <p:cNvPr id="74" name="Shape 74"/>
          <p:cNvSpPr/>
          <p:nvPr>
            <p:ph type="sldNum" sz="quarter" idx="4294967295"/>
          </p:nvPr>
        </p:nvSpPr>
        <p:spPr>
          <a:xfrm>
            <a:off x="8897708" y="65500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5" name="image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5662" y="942975"/>
            <a:ext cx="7416801" cy="5803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type="title"/>
          </p:nvPr>
        </p:nvSpPr>
        <p:spPr>
          <a:xfrm>
            <a:off x="0" y="-2"/>
            <a:ext cx="9144000" cy="1343026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Solsystemets og jordens skabelse</a:t>
            </a:r>
            <a:br/>
            <a:r>
              <a:rPr sz="1900"/>
              <a:t>4.6 milliarder år siden</a:t>
            </a:r>
          </a:p>
        </p:txBody>
      </p:sp>
      <p:pic>
        <p:nvPicPr>
          <p:cNvPr id="287" name="image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32748"/>
            <a:ext cx="9144000" cy="5614978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Shape 288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91" name="Shape 291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Solsystemets planeter</a:t>
            </a:r>
          </a:p>
        </p:txBody>
      </p:sp>
      <p:pic>
        <p:nvPicPr>
          <p:cNvPr id="292" name="image18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89708"/>
            <a:ext cx="9144000" cy="4787849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Shape 293"/>
          <p:cNvSpPr/>
          <p:nvPr/>
        </p:nvSpPr>
        <p:spPr>
          <a:xfrm>
            <a:off x="433337" y="4113955"/>
            <a:ext cx="5016204" cy="188362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96" name="image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7272" y="0"/>
            <a:ext cx="805875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hape 297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Månens tilblivelse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00" name="image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7272" y="0"/>
            <a:ext cx="805875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hape 301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Månens tilblivelse</a:t>
            </a:r>
          </a:p>
        </p:txBody>
      </p:sp>
      <p:sp>
        <p:nvSpPr>
          <p:cNvPr id="302" name="Shape 302"/>
          <p:cNvSpPr/>
          <p:nvPr/>
        </p:nvSpPr>
        <p:spPr>
          <a:xfrm>
            <a:off x="4662437" y="4191000"/>
            <a:ext cx="4191996" cy="2403475"/>
          </a:xfrm>
          <a:prstGeom prst="rect">
            <a:avLst/>
          </a:prstGeom>
          <a:solidFill>
            <a:srgbClr val="A6AAA9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3" name="Shape 303"/>
          <p:cNvSpPr/>
          <p:nvPr/>
        </p:nvSpPr>
        <p:spPr>
          <a:xfrm>
            <a:off x="4694237" y="4186237"/>
            <a:ext cx="4128396" cy="241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Månen blev til ved at to planeter begge lå i jordens bane, og stødte sammen.</a:t>
            </a:r>
          </a:p>
          <a:p>
            <a:pPr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Jorden tog det meste materiale, mens månen tog resten, og er derfor lavet af det samme, som jordens yderste lag.</a:t>
            </a:r>
          </a:p>
        </p:txBody>
      </p:sp>
      <p:pic>
        <p:nvPicPr>
          <p:cNvPr id="304" name="image20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90751" y="4167187"/>
            <a:ext cx="5080003" cy="24511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image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Livets opståen på jorden</a:t>
            </a:r>
          </a:p>
        </p:txBody>
      </p:sp>
      <p:sp>
        <p:nvSpPr>
          <p:cNvPr id="308" name="Shape 308"/>
          <p:cNvSpPr/>
          <p:nvPr/>
        </p:nvSpPr>
        <p:spPr>
          <a:xfrm>
            <a:off x="4694237" y="4845271"/>
            <a:ext cx="4201520" cy="14478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Efterhånden som jorden blev køligere, meteornedslag sjældne og havene fyldt, opstod livet i havet for </a:t>
            </a:r>
            <a:r>
              <a:rPr b="1">
                <a:solidFill>
                  <a:schemeClr val="accent5"/>
                </a:solidFill>
              </a:rPr>
              <a:t>4 mia. år</a:t>
            </a:r>
            <a:r>
              <a:t> siden.</a:t>
            </a:r>
          </a:p>
        </p:txBody>
      </p:sp>
      <p:sp>
        <p:nvSpPr>
          <p:cNvPr id="309" name="Shape 309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Fotosyntese - Energi til liv</a:t>
            </a:r>
          </a:p>
        </p:txBody>
      </p:sp>
      <p:sp>
        <p:nvSpPr>
          <p:cNvPr id="312" name="Shape 312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13" name="Shape 313"/>
          <p:cNvSpPr/>
          <p:nvPr/>
        </p:nvSpPr>
        <p:spPr>
          <a:xfrm>
            <a:off x="409134" y="1161936"/>
            <a:ext cx="4868584" cy="1026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På 1 m</a:t>
            </a:r>
            <a:r>
              <a:rPr baseline="31999"/>
              <a:t>2</a:t>
            </a:r>
            <a:r>
              <a:t> på jorden kommer der:</a:t>
            </a:r>
          </a:p>
          <a:p>
            <a:pPr marL="393416" indent="-352775">
              <a:lnSpc>
                <a:spcPct val="90000"/>
              </a:lnSpc>
              <a:buSzPct val="100000"/>
              <a:buAutoNum type="alphaLcParenR" startAt="1"/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Indefra: &lt; 0.1 Watt (varme)</a:t>
            </a:r>
          </a:p>
          <a:p>
            <a:pPr marL="393416" indent="-352775">
              <a:lnSpc>
                <a:spcPct val="90000"/>
              </a:lnSpc>
              <a:buSzPct val="100000"/>
              <a:buAutoNum type="alphaLcParenR" startAt="1"/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Fra solen: 340 Watt</a:t>
            </a:r>
          </a:p>
        </p:txBody>
      </p:sp>
      <p:pic>
        <p:nvPicPr>
          <p:cNvPr id="314" name="image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62643" y="1040764"/>
            <a:ext cx="3173024" cy="5726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Fotosyntese - Energi til liv</a:t>
            </a:r>
          </a:p>
        </p:txBody>
      </p:sp>
      <p:sp>
        <p:nvSpPr>
          <p:cNvPr id="317" name="Shape 317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18" name="Shape 318"/>
          <p:cNvSpPr/>
          <p:nvPr/>
        </p:nvSpPr>
        <p:spPr>
          <a:xfrm>
            <a:off x="409134" y="1161936"/>
            <a:ext cx="4868584" cy="1620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På 1 m</a:t>
            </a:r>
            <a:r>
              <a:rPr baseline="31999"/>
              <a:t>2</a:t>
            </a:r>
            <a:r>
              <a:t> på jorden kommer der:</a:t>
            </a:r>
          </a:p>
          <a:p>
            <a:pPr marL="393416" indent="-352775">
              <a:lnSpc>
                <a:spcPct val="90000"/>
              </a:lnSpc>
              <a:buSzPct val="100000"/>
              <a:buAutoNum type="alphaLcParenR" startAt="1"/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Indefra: &lt; 0.1 Watt (varme)</a:t>
            </a:r>
          </a:p>
          <a:p>
            <a:pPr marL="393416" indent="-352775">
              <a:lnSpc>
                <a:spcPct val="90000"/>
              </a:lnSpc>
              <a:buSzPct val="100000"/>
              <a:buAutoNum type="alphaLcParenR" startAt="1"/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Fra solen: 340 Watt</a:t>
            </a: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Livets svar var </a:t>
            </a:r>
            <a:r>
              <a:rPr b="1"/>
              <a:t>fotosyntese</a:t>
            </a:r>
            <a:r>
              <a:t>,</a:t>
            </a: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udviklet </a:t>
            </a:r>
            <a:r>
              <a:rPr b="1">
                <a:solidFill>
                  <a:schemeClr val="accent5"/>
                </a:solidFill>
              </a:rPr>
              <a:t>~3.0-3.5 mia. år</a:t>
            </a:r>
            <a:r>
              <a:t> tilbage.</a:t>
            </a:r>
          </a:p>
        </p:txBody>
      </p:sp>
      <p:pic>
        <p:nvPicPr>
          <p:cNvPr id="319" name="image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534" y="2835491"/>
            <a:ext cx="5071784" cy="1870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age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62643" y="1040764"/>
            <a:ext cx="3173024" cy="5726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Fotosyntese - Energi til liv</a:t>
            </a:r>
          </a:p>
        </p:txBody>
      </p:sp>
      <p:sp>
        <p:nvSpPr>
          <p:cNvPr id="323" name="Shape 323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24" name="Shape 324"/>
          <p:cNvSpPr/>
          <p:nvPr/>
        </p:nvSpPr>
        <p:spPr>
          <a:xfrm>
            <a:off x="409134" y="1161936"/>
            <a:ext cx="4868584" cy="1620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På 1 m</a:t>
            </a:r>
            <a:r>
              <a:rPr baseline="31999"/>
              <a:t>2</a:t>
            </a:r>
            <a:r>
              <a:t> på jorden kommer der:</a:t>
            </a:r>
          </a:p>
          <a:p>
            <a:pPr marL="393416" indent="-352775">
              <a:lnSpc>
                <a:spcPct val="90000"/>
              </a:lnSpc>
              <a:buSzPct val="100000"/>
              <a:buAutoNum type="alphaLcParenR" startAt="1"/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Indefra: &lt; 0.1 Watt (varme)</a:t>
            </a:r>
          </a:p>
          <a:p>
            <a:pPr marL="393416" indent="-352775">
              <a:lnSpc>
                <a:spcPct val="90000"/>
              </a:lnSpc>
              <a:buSzPct val="100000"/>
              <a:buAutoNum type="alphaLcParenR" startAt="1"/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Fra solen: 340 Watt</a:t>
            </a: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Livets svar var </a:t>
            </a:r>
            <a:r>
              <a:rPr b="1"/>
              <a:t>fotosyntese</a:t>
            </a:r>
            <a:r>
              <a:t>,</a:t>
            </a: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udviklet </a:t>
            </a:r>
            <a:r>
              <a:rPr b="1">
                <a:solidFill>
                  <a:schemeClr val="accent5"/>
                </a:solidFill>
              </a:rPr>
              <a:t>~3.0-3.5 mia. år</a:t>
            </a:r>
            <a:r>
              <a:t> tilbage.</a:t>
            </a:r>
          </a:p>
        </p:txBody>
      </p:sp>
      <p:pic>
        <p:nvPicPr>
          <p:cNvPr id="325" name="image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534" y="2835491"/>
            <a:ext cx="5071784" cy="1870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image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62643" y="1040764"/>
            <a:ext cx="3173024" cy="5726203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Shape 327"/>
          <p:cNvSpPr/>
          <p:nvPr/>
        </p:nvSpPr>
        <p:spPr>
          <a:xfrm>
            <a:off x="4832136" y="4670839"/>
            <a:ext cx="3935581" cy="19558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Formlen for fotosyntese er helt</a:t>
            </a:r>
          </a:p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central af tre grunde:</a:t>
            </a:r>
          </a:p>
          <a:p>
            <a:pPr marL="221112" indent="-180473"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De atomer der indgår, er overalt</a:t>
            </a:r>
          </a:p>
          <a:p>
            <a:pPr marL="221112" indent="-180473"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Den definerer den beboelige zone</a:t>
            </a:r>
          </a:p>
          <a:p>
            <a:pPr marL="221112" indent="-180473"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Den fortæller, hvordan O</a:t>
            </a:r>
            <a:r>
              <a:rPr baseline="-5999"/>
              <a:t>2</a:t>
            </a:r>
            <a:r>
              <a:t> kommer</a:t>
            </a:r>
            <a:br/>
            <a:r>
              <a:t>(og liv på exoplaneter kan opdages)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Fotosyntese - Energi til liv</a:t>
            </a:r>
          </a:p>
        </p:txBody>
      </p:sp>
      <p:sp>
        <p:nvSpPr>
          <p:cNvPr id="330" name="Shape 330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31" name="Shape 331"/>
          <p:cNvSpPr/>
          <p:nvPr/>
        </p:nvSpPr>
        <p:spPr>
          <a:xfrm>
            <a:off x="409134" y="1161936"/>
            <a:ext cx="4868584" cy="5483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På 1 m</a:t>
            </a:r>
            <a:r>
              <a:rPr baseline="31999"/>
              <a:t>2</a:t>
            </a:r>
            <a:r>
              <a:t> på jorden kommer der:</a:t>
            </a:r>
          </a:p>
          <a:p>
            <a:pPr marL="393416" indent="-352775">
              <a:lnSpc>
                <a:spcPct val="90000"/>
              </a:lnSpc>
              <a:buSzPct val="100000"/>
              <a:buAutoNum type="alphaLcParenR" startAt="1"/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Indefra: &lt; 0.1 Watt (varme)</a:t>
            </a:r>
          </a:p>
          <a:p>
            <a:pPr marL="393416" indent="-352775">
              <a:lnSpc>
                <a:spcPct val="90000"/>
              </a:lnSpc>
              <a:buSzPct val="100000"/>
              <a:buAutoNum type="alphaLcParenR" startAt="1"/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Fra solen: 340 Watt</a:t>
            </a: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Livets svar var </a:t>
            </a:r>
            <a:r>
              <a:rPr b="1"/>
              <a:t>fotosyntese</a:t>
            </a:r>
            <a:r>
              <a:t>,</a:t>
            </a: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udviklet </a:t>
            </a:r>
            <a:r>
              <a:rPr b="1">
                <a:solidFill>
                  <a:schemeClr val="accent5"/>
                </a:solidFill>
              </a:rPr>
              <a:t>~3.0-3.5 mia. år</a:t>
            </a:r>
            <a:r>
              <a:t> tilbage.</a:t>
            </a: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Så følger en rivende udvikling:</a:t>
            </a:r>
          </a:p>
          <a:p>
            <a:pPr marL="295592" indent="-214310">
              <a:lnSpc>
                <a:spcPct val="90000"/>
              </a:lnSpc>
              <a:buSzPct val="100000"/>
              <a:buChar char="•"/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Flercellet liv:        </a:t>
            </a:r>
            <a:r>
              <a:rPr b="1">
                <a:solidFill>
                  <a:schemeClr val="accent5"/>
                </a:solidFill>
              </a:rPr>
              <a:t>1.000 mio. år</a:t>
            </a:r>
            <a:r>
              <a:t>.</a:t>
            </a:r>
          </a:p>
          <a:p>
            <a:pPr marL="295592" indent="-214310">
              <a:lnSpc>
                <a:spcPct val="90000"/>
              </a:lnSpc>
              <a:buSzPct val="100000"/>
              <a:buChar char="•"/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Fisk:                         </a:t>
            </a:r>
            <a:r>
              <a:rPr b="1">
                <a:solidFill>
                  <a:schemeClr val="accent5"/>
                </a:solidFill>
              </a:rPr>
              <a:t>500 mio. år</a:t>
            </a:r>
            <a:r>
              <a:t>.</a:t>
            </a:r>
          </a:p>
          <a:p>
            <a:pPr marL="295592" indent="-214310">
              <a:lnSpc>
                <a:spcPct val="90000"/>
              </a:lnSpc>
              <a:buSzPct val="100000"/>
              <a:buChar char="•"/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Planter på land: </a:t>
            </a:r>
            <a:r>
              <a:rPr b="1">
                <a:solidFill>
                  <a:schemeClr val="accent5"/>
                </a:solidFill>
              </a:rPr>
              <a:t>    500 mio. år</a:t>
            </a:r>
            <a:r>
              <a:t>.</a:t>
            </a:r>
          </a:p>
          <a:p>
            <a:pPr marL="295592" indent="-214310">
              <a:lnSpc>
                <a:spcPct val="90000"/>
              </a:lnSpc>
              <a:buSzPct val="100000"/>
              <a:buChar char="•"/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Dinosauruser:        </a:t>
            </a:r>
            <a:r>
              <a:rPr b="1">
                <a:solidFill>
                  <a:schemeClr val="accent5"/>
                </a:solidFill>
              </a:rPr>
              <a:t>250 mio. år</a:t>
            </a:r>
            <a:r>
              <a:t>.</a:t>
            </a:r>
          </a:p>
          <a:p>
            <a:pPr marL="295592" indent="-214310">
              <a:lnSpc>
                <a:spcPct val="90000"/>
              </a:lnSpc>
              <a:buSzPct val="100000"/>
              <a:buChar char="•"/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Pattedyr:                 </a:t>
            </a:r>
            <a:r>
              <a:rPr b="1">
                <a:solidFill>
                  <a:schemeClr val="accent5"/>
                </a:solidFill>
              </a:rPr>
              <a:t>200 mio. år</a:t>
            </a:r>
            <a:r>
              <a:t>.</a:t>
            </a:r>
          </a:p>
        </p:txBody>
      </p:sp>
      <p:pic>
        <p:nvPicPr>
          <p:cNvPr id="332" name="image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534" y="2835491"/>
            <a:ext cx="5071784" cy="1870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age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62643" y="1040764"/>
            <a:ext cx="3173024" cy="5726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Livets familietræ</a:t>
            </a:r>
          </a:p>
        </p:txBody>
      </p:sp>
      <p:sp>
        <p:nvSpPr>
          <p:cNvPr id="336" name="Shape 336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37" name="Shape 337"/>
          <p:cNvSpPr/>
          <p:nvPr/>
        </p:nvSpPr>
        <p:spPr>
          <a:xfrm>
            <a:off x="227648" y="1041400"/>
            <a:ext cx="8688704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Da først livet på jorden var igang, udvikledes med tiden flere og flere arter.</a:t>
            </a:r>
          </a:p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Man estimere at 99% af disse er uddøde igen, og at der er 10-14 millioner arter idag.</a:t>
            </a:r>
          </a:p>
        </p:txBody>
      </p:sp>
      <p:sp>
        <p:nvSpPr>
          <p:cNvPr id="338" name="Shape 338"/>
          <p:cNvSpPr/>
          <p:nvPr/>
        </p:nvSpPr>
        <p:spPr>
          <a:xfrm>
            <a:off x="227648" y="6139655"/>
            <a:ext cx="880806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Alle levende organismer har celler og DNA til fælles, arvet fra det første liv.</a:t>
            </a:r>
          </a:p>
        </p:txBody>
      </p:sp>
      <p:pic>
        <p:nvPicPr>
          <p:cNvPr id="339" name="image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0269" y="2302525"/>
            <a:ext cx="9519991" cy="36699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title"/>
          </p:nvPr>
        </p:nvSpPr>
        <p:spPr>
          <a:xfrm>
            <a:off x="457200" y="92073"/>
            <a:ext cx="8229600" cy="150812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8" name="imag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/>
          <p:nvPr>
            <p:ph type="sldNum" sz="quarter" idx="4294967295"/>
          </p:nvPr>
        </p:nvSpPr>
        <p:spPr>
          <a:xfrm>
            <a:off x="8897708" y="65500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80" name="Shape 80"/>
          <p:cNvSpPr/>
          <p:nvPr/>
        </p:nvSpPr>
        <p:spPr>
          <a:xfrm>
            <a:off x="253329" y="109190"/>
            <a:ext cx="8637342" cy="196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13.8 milliarder år siden…</a:t>
            </a:r>
          </a:p>
          <a:p>
            <a:pPr>
              <a:defRPr b="1" sz="6400">
                <a:solidFill>
                  <a:schemeClr val="accent5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Big Bang</a:t>
            </a:r>
          </a:p>
        </p:txBody>
      </p:sp>
      <p:pic>
        <p:nvPicPr>
          <p:cNvPr id="81" name="media1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667719" y="613896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408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image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0269" y="2302525"/>
            <a:ext cx="9519991" cy="3669958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Shape 342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Livets familietræ</a:t>
            </a:r>
          </a:p>
        </p:txBody>
      </p:sp>
      <p:sp>
        <p:nvSpPr>
          <p:cNvPr id="343" name="Shape 343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44" name="Shape 344"/>
          <p:cNvSpPr/>
          <p:nvPr/>
        </p:nvSpPr>
        <p:spPr>
          <a:xfrm>
            <a:off x="227648" y="1041400"/>
            <a:ext cx="8688704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Da først livet på jorden var igang, udvikledes med tiden flere og flere arter.</a:t>
            </a:r>
          </a:p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Man estimere at 99% af disse er uddøde igen, og at der er 10-14 millioner arter idag.</a:t>
            </a:r>
          </a:p>
        </p:txBody>
      </p:sp>
      <p:sp>
        <p:nvSpPr>
          <p:cNvPr id="345" name="Shape 345"/>
          <p:cNvSpPr/>
          <p:nvPr/>
        </p:nvSpPr>
        <p:spPr>
          <a:xfrm>
            <a:off x="227648" y="6139655"/>
            <a:ext cx="880806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Alle levende organismer har celler og DNA til fælles, arvet fra det første liv.</a:t>
            </a:r>
          </a:p>
        </p:txBody>
      </p:sp>
      <p:sp>
        <p:nvSpPr>
          <p:cNvPr id="346" name="Shape 346"/>
          <p:cNvSpPr/>
          <p:nvPr/>
        </p:nvSpPr>
        <p:spPr>
          <a:xfrm>
            <a:off x="9760" y="3049808"/>
            <a:ext cx="5692545" cy="2715993"/>
          </a:xfrm>
          <a:prstGeom prst="rect">
            <a:avLst/>
          </a:prstGeom>
          <a:ln w="25400">
            <a:solidFill>
              <a:srgbClr val="FF2932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image24.png"/>
          <p:cNvPicPr>
            <a:picLocks noChangeAspect="1"/>
          </p:cNvPicPr>
          <p:nvPr/>
        </p:nvPicPr>
        <p:blipFill>
          <a:blip r:embed="rId2">
            <a:extLst/>
          </a:blip>
          <a:srcRect l="1874" t="19840" r="37908" b="5622"/>
          <a:stretch>
            <a:fillRect/>
          </a:stretch>
        </p:blipFill>
        <p:spPr>
          <a:xfrm>
            <a:off x="666947" y="2273100"/>
            <a:ext cx="7810260" cy="3726883"/>
          </a:xfrm>
          <a:prstGeom prst="rect">
            <a:avLst/>
          </a:prstGeom>
          <a:ln w="38100">
            <a:solidFill>
              <a:srgbClr val="FF2932"/>
            </a:solidFill>
          </a:ln>
        </p:spPr>
      </p:pic>
      <p:sp>
        <p:nvSpPr>
          <p:cNvPr id="349" name="Shape 349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Livets familietræ</a:t>
            </a:r>
          </a:p>
        </p:txBody>
      </p:sp>
      <p:sp>
        <p:nvSpPr>
          <p:cNvPr id="350" name="Shape 350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51" name="Shape 351"/>
          <p:cNvSpPr/>
          <p:nvPr/>
        </p:nvSpPr>
        <p:spPr>
          <a:xfrm>
            <a:off x="227648" y="1041400"/>
            <a:ext cx="8688704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Da først livet på jorden var igang, udvikledes med tiden flere og flere arter.</a:t>
            </a:r>
          </a:p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Man estimere at 99% af disse er uddøde igen, og at der er 10-14 millioner arter idag.</a:t>
            </a:r>
          </a:p>
        </p:txBody>
      </p:sp>
      <p:sp>
        <p:nvSpPr>
          <p:cNvPr id="352" name="Shape 352"/>
          <p:cNvSpPr/>
          <p:nvPr/>
        </p:nvSpPr>
        <p:spPr>
          <a:xfrm>
            <a:off x="227648" y="6139655"/>
            <a:ext cx="880806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Alle levende organismer har celler og DNA til fælles, arvet fra det første liv.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image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0269" y="2302525"/>
            <a:ext cx="9519991" cy="3669958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Shape 355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Livets familietræ</a:t>
            </a:r>
          </a:p>
        </p:txBody>
      </p:sp>
      <p:sp>
        <p:nvSpPr>
          <p:cNvPr id="356" name="Shape 356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57" name="Shape 357"/>
          <p:cNvSpPr/>
          <p:nvPr/>
        </p:nvSpPr>
        <p:spPr>
          <a:xfrm>
            <a:off x="227648" y="1041400"/>
            <a:ext cx="8688704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Da først livet på jorden var igang, udvikledes med tiden flere og flere arter.</a:t>
            </a:r>
          </a:p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Man estimere at 99% af disse er uddøde igen, og at der er 10-14 millioner arter idag.</a:t>
            </a:r>
          </a:p>
        </p:txBody>
      </p:sp>
      <p:sp>
        <p:nvSpPr>
          <p:cNvPr id="358" name="Shape 358"/>
          <p:cNvSpPr/>
          <p:nvPr/>
        </p:nvSpPr>
        <p:spPr>
          <a:xfrm>
            <a:off x="227648" y="6139655"/>
            <a:ext cx="880806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Alle levende organismer har celler og DNA til fælles, arvet fra det første liv.</a:t>
            </a:r>
          </a:p>
        </p:txBody>
      </p:sp>
      <p:sp>
        <p:nvSpPr>
          <p:cNvPr id="359" name="Shape 359"/>
          <p:cNvSpPr/>
          <p:nvPr/>
        </p:nvSpPr>
        <p:spPr>
          <a:xfrm>
            <a:off x="4932560" y="3378844"/>
            <a:ext cx="4171754" cy="2325806"/>
          </a:xfrm>
          <a:prstGeom prst="rect">
            <a:avLst/>
          </a:prstGeom>
          <a:ln w="25400">
            <a:solidFill>
              <a:srgbClr val="FF2932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image24.png"/>
          <p:cNvPicPr>
            <a:picLocks noChangeAspect="1"/>
          </p:cNvPicPr>
          <p:nvPr/>
        </p:nvPicPr>
        <p:blipFill>
          <a:blip r:embed="rId2">
            <a:extLst/>
          </a:blip>
          <a:srcRect l="53688" t="29412" r="2241" b="6945"/>
          <a:stretch>
            <a:fillRect/>
          </a:stretch>
        </p:blipFill>
        <p:spPr>
          <a:xfrm>
            <a:off x="1327696" y="2297310"/>
            <a:ext cx="6607783" cy="3678635"/>
          </a:xfrm>
          <a:prstGeom prst="rect">
            <a:avLst/>
          </a:prstGeom>
          <a:ln w="38100">
            <a:solidFill>
              <a:srgbClr val="FF2932"/>
            </a:solidFill>
          </a:ln>
        </p:spPr>
      </p:pic>
      <p:sp>
        <p:nvSpPr>
          <p:cNvPr id="362" name="Shape 362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Livets familietræ</a:t>
            </a:r>
          </a:p>
        </p:txBody>
      </p:sp>
      <p:sp>
        <p:nvSpPr>
          <p:cNvPr id="363" name="Shape 363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64" name="Shape 364"/>
          <p:cNvSpPr/>
          <p:nvPr/>
        </p:nvSpPr>
        <p:spPr>
          <a:xfrm>
            <a:off x="227648" y="1041400"/>
            <a:ext cx="8688704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Da først livet på jorden var igang, udvikledes med tiden flere og flere arter.</a:t>
            </a:r>
          </a:p>
          <a:p>
            <a: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Man estimere at 99% af disse er uddøde igen, og at der er 10-14 millioner arter idag.</a:t>
            </a:r>
          </a:p>
        </p:txBody>
      </p:sp>
      <p:sp>
        <p:nvSpPr>
          <p:cNvPr id="365" name="Shape 365"/>
          <p:cNvSpPr/>
          <p:nvPr/>
        </p:nvSpPr>
        <p:spPr>
          <a:xfrm>
            <a:off x="227648" y="6139655"/>
            <a:ext cx="880806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Alle levende organismer har celler og DNA til fælles, arvet fra det første liv.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age25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19100"/>
            <a:ext cx="91440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Shape 368"/>
          <p:cNvSpPr/>
          <p:nvPr>
            <p:ph type="title"/>
          </p:nvPr>
        </p:nvSpPr>
        <p:spPr>
          <a:xfrm>
            <a:off x="0" y="-2"/>
            <a:ext cx="9144000" cy="1777409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Dinosaurusernes uddøen…</a:t>
            </a:r>
          </a:p>
        </p:txBody>
      </p:sp>
      <p:sp>
        <p:nvSpPr>
          <p:cNvPr id="369" name="Shape 369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image25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19100"/>
            <a:ext cx="91440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Shape 372"/>
          <p:cNvSpPr/>
          <p:nvPr>
            <p:ph type="title"/>
          </p:nvPr>
        </p:nvSpPr>
        <p:spPr>
          <a:xfrm>
            <a:off x="0" y="-2"/>
            <a:ext cx="9144000" cy="1777409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Dinosaurusernes uddøen…</a:t>
            </a:r>
          </a:p>
        </p:txBody>
      </p:sp>
      <p:sp>
        <p:nvSpPr>
          <p:cNvPr id="373" name="Shape 373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74" name="image26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167" y="2812694"/>
            <a:ext cx="2778351" cy="3927784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Shape 375"/>
          <p:cNvSpPr/>
          <p:nvPr/>
        </p:nvSpPr>
        <p:spPr>
          <a:xfrm>
            <a:off x="1257300" y="4648200"/>
            <a:ext cx="540086" cy="0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76" name="Shape 376"/>
          <p:cNvSpPr/>
          <p:nvPr/>
        </p:nvSpPr>
        <p:spPr>
          <a:xfrm>
            <a:off x="976065" y="4144769"/>
            <a:ext cx="1102553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180 km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age25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19100"/>
            <a:ext cx="91440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Shape 379"/>
          <p:cNvSpPr/>
          <p:nvPr>
            <p:ph type="title"/>
          </p:nvPr>
        </p:nvSpPr>
        <p:spPr>
          <a:xfrm>
            <a:off x="0" y="-2"/>
            <a:ext cx="9144000" cy="1777409"/>
          </a:xfrm>
          <a:prstGeom prst="rect">
            <a:avLst/>
          </a:prstGeom>
        </p:spPr>
        <p:txBody>
          <a:bodyPr anchor="t"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Dinosaurusernes uddøen…</a:t>
            </a:r>
          </a:p>
        </p:txBody>
      </p:sp>
      <p:sp>
        <p:nvSpPr>
          <p:cNvPr id="380" name="Shape 380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81" name="image26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167" y="2812694"/>
            <a:ext cx="2778351" cy="3927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age27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19867" y="1867636"/>
            <a:ext cx="4550501" cy="2898556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hape 383"/>
          <p:cNvSpPr/>
          <p:nvPr/>
        </p:nvSpPr>
        <p:spPr>
          <a:xfrm>
            <a:off x="4716378" y="3561346"/>
            <a:ext cx="3994486" cy="300792"/>
          </a:xfrm>
          <a:prstGeom prst="line">
            <a:avLst/>
          </a:prstGeom>
          <a:ln w="38100">
            <a:solidFill>
              <a:schemeClr val="accent5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84" name="Shape 384"/>
          <p:cNvSpPr/>
          <p:nvPr/>
        </p:nvSpPr>
        <p:spPr>
          <a:xfrm>
            <a:off x="1257300" y="4648200"/>
            <a:ext cx="540086" cy="0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85" name="Shape 385"/>
          <p:cNvSpPr/>
          <p:nvPr/>
        </p:nvSpPr>
        <p:spPr>
          <a:xfrm>
            <a:off x="976065" y="4144769"/>
            <a:ext cx="1102553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180 km</a:t>
            </a:r>
          </a:p>
        </p:txBody>
      </p:sp>
      <p:sp>
        <p:nvSpPr>
          <p:cNvPr id="386" name="Shape 386"/>
          <p:cNvSpPr/>
          <p:nvPr/>
        </p:nvSpPr>
        <p:spPr>
          <a:xfrm>
            <a:off x="4419867" y="4869121"/>
            <a:ext cx="4550501" cy="16510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Det sorte lag kan findes overalt på jorden (her Stevns Klint). Det blev lagt for </a:t>
            </a:r>
            <a:r>
              <a:rPr b="1">
                <a:solidFill>
                  <a:srgbClr val="FF0000"/>
                </a:solidFill>
              </a:rPr>
              <a:t>65 millioner år siden</a:t>
            </a:r>
            <a:r>
              <a:t>, og indeholder iridium, som astroider men ikke jordens skorpe har.</a:t>
            </a:r>
          </a:p>
          <a:p>
            <a:pPr>
              <a:defRPr b="1">
                <a:latin typeface="Palatino"/>
                <a:ea typeface="Palatino"/>
                <a:cs typeface="Palatino"/>
                <a:sym typeface="Palatino"/>
              </a:defRPr>
            </a:pPr>
            <a:r>
              <a:t>Det resulterede i 75% af alle arters død.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image25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19100"/>
            <a:ext cx="91440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Shape 389"/>
          <p:cNvSpPr/>
          <p:nvPr>
            <p:ph type="title"/>
          </p:nvPr>
        </p:nvSpPr>
        <p:spPr>
          <a:xfrm>
            <a:off x="0" y="-2"/>
            <a:ext cx="9144000" cy="1777409"/>
          </a:xfrm>
          <a:prstGeom prst="rect">
            <a:avLst/>
          </a:prstGeom>
        </p:spPr>
        <p:txBody>
          <a:bodyPr anchor="t"/>
          <a:lstStyle/>
          <a:p>
            <a: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Dinosaurusernes uddøen…</a:t>
            </a:r>
          </a:p>
          <a:p>
            <a: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…pattedyrenes chance!</a:t>
            </a:r>
          </a:p>
        </p:txBody>
      </p:sp>
      <p:sp>
        <p:nvSpPr>
          <p:cNvPr id="390" name="Shape 390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91" name="image26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167" y="2812694"/>
            <a:ext cx="2778351" cy="3927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image27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19867" y="1867636"/>
            <a:ext cx="4550501" cy="2898556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Shape 393"/>
          <p:cNvSpPr/>
          <p:nvPr/>
        </p:nvSpPr>
        <p:spPr>
          <a:xfrm>
            <a:off x="4716378" y="3561346"/>
            <a:ext cx="3994486" cy="300792"/>
          </a:xfrm>
          <a:prstGeom prst="line">
            <a:avLst/>
          </a:prstGeom>
          <a:ln w="38100">
            <a:solidFill>
              <a:schemeClr val="accent5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94" name="Shape 394"/>
          <p:cNvSpPr/>
          <p:nvPr/>
        </p:nvSpPr>
        <p:spPr>
          <a:xfrm>
            <a:off x="4419867" y="4869121"/>
            <a:ext cx="4550501" cy="16510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Det sorte lag kan findes overalt på jorden (her Stevns Klint). Det blev lagt for </a:t>
            </a:r>
            <a:r>
              <a:rPr b="1">
                <a:solidFill>
                  <a:srgbClr val="FF0000"/>
                </a:solidFill>
              </a:rPr>
              <a:t>65 millioner år siden</a:t>
            </a:r>
            <a:r>
              <a:t>, og indeholder iridium, som astroider men ikke jordens skorpe har.</a:t>
            </a:r>
          </a:p>
          <a:p>
            <a:pPr>
              <a:defRPr b="1">
                <a:latin typeface="Palatino"/>
                <a:ea typeface="Palatino"/>
                <a:cs typeface="Palatino"/>
                <a:sym typeface="Palatino"/>
              </a:defRPr>
            </a:pPr>
            <a:r>
              <a:t>Det resulterede i 75% af alle arters død.</a:t>
            </a:r>
          </a:p>
        </p:txBody>
      </p:sp>
      <p:sp>
        <p:nvSpPr>
          <p:cNvPr id="395" name="Shape 395"/>
          <p:cNvSpPr/>
          <p:nvPr/>
        </p:nvSpPr>
        <p:spPr>
          <a:xfrm>
            <a:off x="1257300" y="4648200"/>
            <a:ext cx="540086" cy="0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96" name="Shape 396"/>
          <p:cNvSpPr/>
          <p:nvPr/>
        </p:nvSpPr>
        <p:spPr>
          <a:xfrm>
            <a:off x="976065" y="4144769"/>
            <a:ext cx="1102553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180 km</a:t>
            </a:r>
          </a:p>
        </p:txBody>
      </p:sp>
      <p:pic>
        <p:nvPicPr>
          <p:cNvPr id="397" name="image2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81324" y="3404937"/>
            <a:ext cx="1697871" cy="1687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image2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64990" y="2011260"/>
            <a:ext cx="1697871" cy="1687765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Shape 399"/>
          <p:cNvSpPr/>
          <p:nvPr/>
        </p:nvSpPr>
        <p:spPr>
          <a:xfrm flipV="1">
            <a:off x="5148655" y="2389584"/>
            <a:ext cx="1411708" cy="814136"/>
          </a:xfrm>
          <a:prstGeom prst="line">
            <a:avLst/>
          </a:prstGeom>
          <a:ln w="101600">
            <a:solidFill>
              <a:schemeClr val="accent5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00" name="Shape 400"/>
          <p:cNvSpPr/>
          <p:nvPr/>
        </p:nvSpPr>
        <p:spPr>
          <a:xfrm>
            <a:off x="5281863" y="2355234"/>
            <a:ext cx="1278498" cy="941941"/>
          </a:xfrm>
          <a:prstGeom prst="line">
            <a:avLst/>
          </a:prstGeom>
          <a:ln w="101600">
            <a:solidFill>
              <a:schemeClr val="accent5"/>
            </a:solidFill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/>
          <p:nvPr>
            <p:ph type="title"/>
          </p:nvPr>
        </p:nvSpPr>
        <p:spPr>
          <a:xfrm>
            <a:off x="0" y="163134"/>
            <a:ext cx="9144000" cy="1041401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Primaternes familietræ</a:t>
            </a:r>
          </a:p>
        </p:txBody>
      </p:sp>
      <p:sp>
        <p:nvSpPr>
          <p:cNvPr id="403" name="Shape 403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04" name="image29.png"/>
          <p:cNvPicPr>
            <a:picLocks noChangeAspect="1"/>
          </p:cNvPicPr>
          <p:nvPr/>
        </p:nvPicPr>
        <p:blipFill>
          <a:blip r:embed="rId2">
            <a:extLst/>
          </a:blip>
          <a:srcRect l="0" t="4570" r="0" b="0"/>
          <a:stretch>
            <a:fillRect/>
          </a:stretch>
        </p:blipFill>
        <p:spPr>
          <a:xfrm>
            <a:off x="147655" y="1334280"/>
            <a:ext cx="8848689" cy="5170478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Shape 405"/>
          <p:cNvSpPr/>
          <p:nvPr/>
        </p:nvSpPr>
        <p:spPr>
          <a:xfrm>
            <a:off x="2628900" y="5474196"/>
            <a:ext cx="159101" cy="164607"/>
          </a:xfrm>
          <a:prstGeom prst="ellipse">
            <a:avLst/>
          </a:prstGeom>
          <a:solidFill>
            <a:schemeClr val="accent5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06" name="Shape 406"/>
          <p:cNvSpPr/>
          <p:nvPr/>
        </p:nvSpPr>
        <p:spPr>
          <a:xfrm>
            <a:off x="4945305" y="5984607"/>
            <a:ext cx="2220649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Split about 50M years ago</a:t>
            </a:r>
          </a:p>
        </p:txBody>
      </p:sp>
      <p:sp>
        <p:nvSpPr>
          <p:cNvPr id="407" name="Shape 407"/>
          <p:cNvSpPr/>
          <p:nvPr/>
        </p:nvSpPr>
        <p:spPr>
          <a:xfrm>
            <a:off x="2735621" y="1332414"/>
            <a:ext cx="3397300" cy="4417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10" name="Group 410"/>
          <p:cNvGrpSpPr/>
          <p:nvPr/>
        </p:nvGrpSpPr>
        <p:grpSpPr>
          <a:xfrm>
            <a:off x="751819" y="5393844"/>
            <a:ext cx="1659774" cy="865896"/>
            <a:chOff x="0" y="0"/>
            <a:chExt cx="1659772" cy="865894"/>
          </a:xfrm>
        </p:grpSpPr>
        <p:sp>
          <p:nvSpPr>
            <p:cNvPr id="408" name="Shape 408"/>
            <p:cNvSpPr/>
            <p:nvPr/>
          </p:nvSpPr>
          <p:spPr>
            <a:xfrm rot="20360262">
              <a:off x="-676" y="283455"/>
              <a:ext cx="1661124" cy="29898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9" name="Shape 409"/>
            <p:cNvSpPr/>
            <p:nvPr/>
          </p:nvSpPr>
          <p:spPr>
            <a:xfrm rot="20360262">
              <a:off x="-676" y="295740"/>
              <a:ext cx="1661124" cy="2744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Til andre pattedyr</a:t>
              </a:r>
            </a:p>
          </p:txBody>
        </p:sp>
      </p:grpSp>
      <p:grpSp>
        <p:nvGrpSpPr>
          <p:cNvPr id="413" name="Group 413"/>
          <p:cNvGrpSpPr/>
          <p:nvPr/>
        </p:nvGrpSpPr>
        <p:grpSpPr>
          <a:xfrm>
            <a:off x="2830388" y="5556489"/>
            <a:ext cx="652961" cy="298985"/>
            <a:chOff x="0" y="0"/>
            <a:chExt cx="652959" cy="298984"/>
          </a:xfrm>
        </p:grpSpPr>
        <p:sp>
          <p:nvSpPr>
            <p:cNvPr id="411" name="Shape 411"/>
            <p:cNvSpPr/>
            <p:nvPr/>
          </p:nvSpPr>
          <p:spPr>
            <a:xfrm>
              <a:off x="0" y="-1"/>
              <a:ext cx="652960" cy="29898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ctr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2" name="Shape 412"/>
            <p:cNvSpPr/>
            <p:nvPr/>
          </p:nvSpPr>
          <p:spPr>
            <a:xfrm>
              <a:off x="0" y="63084"/>
              <a:ext cx="652960" cy="1728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ctr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Primater</a:t>
              </a:r>
            </a:p>
          </p:txBody>
        </p:sp>
      </p:grpSp>
      <p:sp>
        <p:nvSpPr>
          <p:cNvPr id="414" name="Shape 414"/>
          <p:cNvSpPr/>
          <p:nvPr/>
        </p:nvSpPr>
        <p:spPr>
          <a:xfrm flipH="1" flipV="1">
            <a:off x="3520974" y="5742582"/>
            <a:ext cx="1445173" cy="407742"/>
          </a:xfrm>
          <a:prstGeom prst="line">
            <a:avLst/>
          </a:prstGeom>
          <a:ln w="25400">
            <a:solidFill>
              <a:schemeClr val="accent5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15" name="Shape 415"/>
          <p:cNvSpPr/>
          <p:nvPr/>
        </p:nvSpPr>
        <p:spPr>
          <a:xfrm>
            <a:off x="4572000" y="5870307"/>
            <a:ext cx="2621443" cy="527585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Split mellem aber og halvaber,</a:t>
            </a:r>
          </a:p>
          <a:p>
            <a:pPr>
              <a:defRPr b="1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50 millioner år siden </a:t>
            </a:r>
          </a:p>
        </p:txBody>
      </p:sp>
      <p:sp>
        <p:nvSpPr>
          <p:cNvPr id="416" name="Shape 416"/>
          <p:cNvSpPr/>
          <p:nvPr/>
        </p:nvSpPr>
        <p:spPr>
          <a:xfrm>
            <a:off x="3520975" y="5315189"/>
            <a:ext cx="2375647" cy="2989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539" algn="ctr">
              <a:defRPr sz="12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17" name="Shape 417"/>
          <p:cNvSpPr/>
          <p:nvPr/>
        </p:nvSpPr>
        <p:spPr>
          <a:xfrm>
            <a:off x="4143275" y="5061189"/>
            <a:ext cx="1631558" cy="2989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539" algn="ctr">
              <a:defRPr sz="12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18" name="Shape 418"/>
          <p:cNvSpPr/>
          <p:nvPr/>
        </p:nvSpPr>
        <p:spPr>
          <a:xfrm>
            <a:off x="5298430" y="4645771"/>
            <a:ext cx="1771804" cy="2989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539" algn="ctr">
              <a:defRPr sz="12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19" name="Shape 419"/>
          <p:cNvSpPr/>
          <p:nvPr/>
        </p:nvSpPr>
        <p:spPr>
          <a:xfrm>
            <a:off x="4765030" y="4868274"/>
            <a:ext cx="1771804" cy="1741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539" algn="ctr">
              <a:defRPr sz="12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20" name="Shape 420"/>
          <p:cNvSpPr/>
          <p:nvPr/>
        </p:nvSpPr>
        <p:spPr>
          <a:xfrm>
            <a:off x="6083948" y="4858862"/>
            <a:ext cx="2818951" cy="527585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Split mellem aber og mennesker,</a:t>
            </a:r>
          </a:p>
          <a:p>
            <a:pPr>
              <a:defRPr b="1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7 millioner år siden </a:t>
            </a:r>
          </a:p>
        </p:txBody>
      </p:sp>
      <p:grpSp>
        <p:nvGrpSpPr>
          <p:cNvPr id="423" name="Group 423"/>
          <p:cNvGrpSpPr/>
          <p:nvPr/>
        </p:nvGrpSpPr>
        <p:grpSpPr>
          <a:xfrm>
            <a:off x="4500367" y="1805605"/>
            <a:ext cx="917375" cy="915276"/>
            <a:chOff x="0" y="0"/>
            <a:chExt cx="917374" cy="915275"/>
          </a:xfrm>
        </p:grpSpPr>
        <p:sp>
          <p:nvSpPr>
            <p:cNvPr id="421" name="Shape 421"/>
            <p:cNvSpPr/>
            <p:nvPr/>
          </p:nvSpPr>
          <p:spPr>
            <a:xfrm rot="18908696">
              <a:off x="-11960" y="280343"/>
              <a:ext cx="941295" cy="3545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2" name="Shape 422"/>
            <p:cNvSpPr/>
            <p:nvPr/>
          </p:nvSpPr>
          <p:spPr>
            <a:xfrm rot="18908696">
              <a:off x="-11960" y="371230"/>
              <a:ext cx="941295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Bonobo</a:t>
              </a:r>
            </a:p>
          </p:txBody>
        </p:sp>
      </p:grpSp>
      <p:sp>
        <p:nvSpPr>
          <p:cNvPr id="424" name="Shape 424"/>
          <p:cNvSpPr/>
          <p:nvPr/>
        </p:nvSpPr>
        <p:spPr>
          <a:xfrm>
            <a:off x="6784330" y="4139517"/>
            <a:ext cx="2017867" cy="2989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539" algn="ctr">
              <a:defRPr sz="12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27" name="Group 427"/>
          <p:cNvGrpSpPr/>
          <p:nvPr/>
        </p:nvGrpSpPr>
        <p:grpSpPr>
          <a:xfrm>
            <a:off x="6966260" y="4001753"/>
            <a:ext cx="783334" cy="298986"/>
            <a:chOff x="0" y="0"/>
            <a:chExt cx="783333" cy="298984"/>
          </a:xfrm>
        </p:grpSpPr>
        <p:sp>
          <p:nvSpPr>
            <p:cNvPr id="425" name="Shape 425"/>
            <p:cNvSpPr/>
            <p:nvPr/>
          </p:nvSpPr>
          <p:spPr>
            <a:xfrm>
              <a:off x="-1" y="0"/>
              <a:ext cx="783335" cy="29898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ctr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6" name="Shape 426"/>
            <p:cNvSpPr/>
            <p:nvPr/>
          </p:nvSpPr>
          <p:spPr>
            <a:xfrm>
              <a:off x="-1" y="63085"/>
              <a:ext cx="783335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ctr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Hominider</a:t>
              </a:r>
            </a:p>
          </p:txBody>
        </p:sp>
      </p:grpSp>
      <p:sp>
        <p:nvSpPr>
          <p:cNvPr id="428" name="Shape 428"/>
          <p:cNvSpPr/>
          <p:nvPr/>
        </p:nvSpPr>
        <p:spPr>
          <a:xfrm>
            <a:off x="5263870" y="3701341"/>
            <a:ext cx="1223385" cy="4516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3" y="1655"/>
                </a:moveTo>
                <a:lnTo>
                  <a:pt x="81" y="6268"/>
                </a:lnTo>
                <a:lnTo>
                  <a:pt x="0" y="10658"/>
                </a:lnTo>
                <a:lnTo>
                  <a:pt x="6862" y="21600"/>
                </a:lnTo>
                <a:lnTo>
                  <a:pt x="21600" y="20007"/>
                </a:lnTo>
                <a:lnTo>
                  <a:pt x="14762" y="0"/>
                </a:lnTo>
                <a:lnTo>
                  <a:pt x="973" y="1655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29" name="Shape 429"/>
          <p:cNvSpPr/>
          <p:nvPr/>
        </p:nvSpPr>
        <p:spPr>
          <a:xfrm>
            <a:off x="7376196" y="3857859"/>
            <a:ext cx="1223385" cy="1741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539" algn="ctr">
              <a:defRPr sz="12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32" name="Group 432"/>
          <p:cNvGrpSpPr/>
          <p:nvPr/>
        </p:nvGrpSpPr>
        <p:grpSpPr>
          <a:xfrm>
            <a:off x="5293515" y="1700889"/>
            <a:ext cx="990020" cy="987860"/>
            <a:chOff x="0" y="0"/>
            <a:chExt cx="990019" cy="987859"/>
          </a:xfrm>
        </p:grpSpPr>
        <p:sp>
          <p:nvSpPr>
            <p:cNvPr id="430" name="Shape 430"/>
            <p:cNvSpPr/>
            <p:nvPr/>
          </p:nvSpPr>
          <p:spPr>
            <a:xfrm rot="18908696">
              <a:off x="-5597" y="295247"/>
              <a:ext cx="1001213" cy="39736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1" name="Shape 431"/>
            <p:cNvSpPr/>
            <p:nvPr/>
          </p:nvSpPr>
          <p:spPr>
            <a:xfrm rot="18908696">
              <a:off x="-5597" y="407522"/>
              <a:ext cx="1001213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Chimpanse</a:t>
              </a:r>
            </a:p>
          </p:txBody>
        </p:sp>
      </p:grpSp>
      <p:grpSp>
        <p:nvGrpSpPr>
          <p:cNvPr id="435" name="Group 435"/>
          <p:cNvGrpSpPr/>
          <p:nvPr/>
        </p:nvGrpSpPr>
        <p:grpSpPr>
          <a:xfrm>
            <a:off x="3875371" y="1755850"/>
            <a:ext cx="917376" cy="915276"/>
            <a:chOff x="0" y="0"/>
            <a:chExt cx="917374" cy="915275"/>
          </a:xfrm>
        </p:grpSpPr>
        <p:sp>
          <p:nvSpPr>
            <p:cNvPr id="433" name="Shape 433"/>
            <p:cNvSpPr/>
            <p:nvPr/>
          </p:nvSpPr>
          <p:spPr>
            <a:xfrm rot="18908696">
              <a:off x="-11960" y="280343"/>
              <a:ext cx="941295" cy="3545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4" name="Shape 434"/>
            <p:cNvSpPr/>
            <p:nvPr/>
          </p:nvSpPr>
          <p:spPr>
            <a:xfrm rot="18908696">
              <a:off x="-11960" y="371230"/>
              <a:ext cx="941295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Gorilla</a:t>
              </a:r>
            </a:p>
          </p:txBody>
        </p:sp>
      </p:grpSp>
      <p:grpSp>
        <p:nvGrpSpPr>
          <p:cNvPr id="438" name="Group 438"/>
          <p:cNvGrpSpPr/>
          <p:nvPr/>
        </p:nvGrpSpPr>
        <p:grpSpPr>
          <a:xfrm>
            <a:off x="3059395" y="1805605"/>
            <a:ext cx="917375" cy="915276"/>
            <a:chOff x="0" y="0"/>
            <a:chExt cx="917374" cy="915275"/>
          </a:xfrm>
        </p:grpSpPr>
        <p:sp>
          <p:nvSpPr>
            <p:cNvPr id="436" name="Shape 436"/>
            <p:cNvSpPr/>
            <p:nvPr/>
          </p:nvSpPr>
          <p:spPr>
            <a:xfrm rot="18908696">
              <a:off x="-11960" y="280343"/>
              <a:ext cx="941295" cy="3545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7" name="Shape 437"/>
            <p:cNvSpPr/>
            <p:nvPr/>
          </p:nvSpPr>
          <p:spPr>
            <a:xfrm rot="18908696">
              <a:off x="-11960" y="371230"/>
              <a:ext cx="941295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Orangutang</a:t>
              </a:r>
            </a:p>
          </p:txBody>
        </p:sp>
      </p:grpSp>
      <p:grpSp>
        <p:nvGrpSpPr>
          <p:cNvPr id="441" name="Group 441"/>
          <p:cNvGrpSpPr/>
          <p:nvPr/>
        </p:nvGrpSpPr>
        <p:grpSpPr>
          <a:xfrm>
            <a:off x="2287860" y="1755848"/>
            <a:ext cx="949505" cy="947569"/>
            <a:chOff x="0" y="0"/>
            <a:chExt cx="949504" cy="947568"/>
          </a:xfrm>
        </p:grpSpPr>
        <p:sp>
          <p:nvSpPr>
            <p:cNvPr id="439" name="Shape 439"/>
            <p:cNvSpPr/>
            <p:nvPr/>
          </p:nvSpPr>
          <p:spPr>
            <a:xfrm rot="18908696">
              <a:off x="4104" y="273713"/>
              <a:ext cx="941296" cy="4001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0" name="Shape 440"/>
            <p:cNvSpPr/>
            <p:nvPr/>
          </p:nvSpPr>
          <p:spPr>
            <a:xfrm rot="18908696">
              <a:off x="4104" y="387376"/>
              <a:ext cx="941296" cy="1728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Gibbon</a:t>
              </a:r>
            </a:p>
          </p:txBody>
        </p:sp>
      </p:grpSp>
      <p:grpSp>
        <p:nvGrpSpPr>
          <p:cNvPr id="444" name="Group 444"/>
          <p:cNvGrpSpPr/>
          <p:nvPr/>
        </p:nvGrpSpPr>
        <p:grpSpPr>
          <a:xfrm>
            <a:off x="1340584" y="1805605"/>
            <a:ext cx="917375" cy="915276"/>
            <a:chOff x="0" y="0"/>
            <a:chExt cx="917374" cy="915275"/>
          </a:xfrm>
        </p:grpSpPr>
        <p:sp>
          <p:nvSpPr>
            <p:cNvPr id="442" name="Shape 442"/>
            <p:cNvSpPr/>
            <p:nvPr/>
          </p:nvSpPr>
          <p:spPr>
            <a:xfrm rot="18908696">
              <a:off x="-11960" y="280343"/>
              <a:ext cx="941295" cy="3545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3" name="Shape 443"/>
            <p:cNvSpPr/>
            <p:nvPr/>
          </p:nvSpPr>
          <p:spPr>
            <a:xfrm rot="18908696">
              <a:off x="-11960" y="371230"/>
              <a:ext cx="941295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Aber</a:t>
              </a:r>
            </a:p>
          </p:txBody>
        </p:sp>
      </p:grpSp>
      <p:grpSp>
        <p:nvGrpSpPr>
          <p:cNvPr id="447" name="Group 447"/>
          <p:cNvGrpSpPr/>
          <p:nvPr/>
        </p:nvGrpSpPr>
        <p:grpSpPr>
          <a:xfrm>
            <a:off x="419188" y="1396089"/>
            <a:ext cx="1266197" cy="1262337"/>
            <a:chOff x="0" y="0"/>
            <a:chExt cx="1266195" cy="1262336"/>
          </a:xfrm>
        </p:grpSpPr>
        <p:sp>
          <p:nvSpPr>
            <p:cNvPr id="445" name="Shape 445"/>
            <p:cNvSpPr/>
            <p:nvPr/>
          </p:nvSpPr>
          <p:spPr>
            <a:xfrm rot="18908696">
              <a:off x="-83582" y="453873"/>
              <a:ext cx="1433360" cy="3545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6" name="Shape 446"/>
            <p:cNvSpPr/>
            <p:nvPr/>
          </p:nvSpPr>
          <p:spPr>
            <a:xfrm rot="18908696">
              <a:off x="-83582" y="544761"/>
              <a:ext cx="1433360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Bla. Lemur</a:t>
              </a:r>
            </a:p>
          </p:txBody>
        </p:sp>
      </p:grpSp>
      <p:sp>
        <p:nvSpPr>
          <p:cNvPr id="448" name="Shape 448"/>
          <p:cNvSpPr/>
          <p:nvPr/>
        </p:nvSpPr>
        <p:spPr>
          <a:xfrm>
            <a:off x="1434086" y="1376004"/>
            <a:ext cx="499479" cy="3545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539">
              <a:defRPr sz="12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51" name="Group 451"/>
          <p:cNvGrpSpPr/>
          <p:nvPr/>
        </p:nvGrpSpPr>
        <p:grpSpPr>
          <a:xfrm>
            <a:off x="6103945" y="1658103"/>
            <a:ext cx="1015618" cy="1013023"/>
            <a:chOff x="0" y="0"/>
            <a:chExt cx="1015616" cy="1013022"/>
          </a:xfrm>
        </p:grpSpPr>
        <p:sp>
          <p:nvSpPr>
            <p:cNvPr id="449" name="Shape 449"/>
            <p:cNvSpPr/>
            <p:nvPr/>
          </p:nvSpPr>
          <p:spPr>
            <a:xfrm rot="18908696">
              <a:off x="-32132" y="329216"/>
              <a:ext cx="1079881" cy="3545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0" name="Shape 450"/>
            <p:cNvSpPr/>
            <p:nvPr/>
          </p:nvSpPr>
          <p:spPr>
            <a:xfrm rot="18908696">
              <a:off x="-32132" y="420104"/>
              <a:ext cx="1079881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Gående aber</a:t>
              </a:r>
            </a:p>
          </p:txBody>
        </p:sp>
      </p:grpSp>
      <p:grpSp>
        <p:nvGrpSpPr>
          <p:cNvPr id="454" name="Group 454"/>
          <p:cNvGrpSpPr/>
          <p:nvPr/>
        </p:nvGrpSpPr>
        <p:grpSpPr>
          <a:xfrm>
            <a:off x="6773919" y="1668876"/>
            <a:ext cx="1015617" cy="1013023"/>
            <a:chOff x="0" y="0"/>
            <a:chExt cx="1015616" cy="1013021"/>
          </a:xfrm>
        </p:grpSpPr>
        <p:sp>
          <p:nvSpPr>
            <p:cNvPr id="452" name="Shape 452"/>
            <p:cNvSpPr/>
            <p:nvPr/>
          </p:nvSpPr>
          <p:spPr>
            <a:xfrm rot="18908696">
              <a:off x="-32132" y="329216"/>
              <a:ext cx="1079880" cy="3545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3" name="Shape 453"/>
            <p:cNvSpPr/>
            <p:nvPr/>
          </p:nvSpPr>
          <p:spPr>
            <a:xfrm rot="18908696">
              <a:off x="-32132" y="420103"/>
              <a:ext cx="1079880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Homo erectus</a:t>
              </a:r>
            </a:p>
          </p:txBody>
        </p:sp>
      </p:grpSp>
      <p:grpSp>
        <p:nvGrpSpPr>
          <p:cNvPr id="457" name="Group 457"/>
          <p:cNvGrpSpPr/>
          <p:nvPr/>
        </p:nvGrpSpPr>
        <p:grpSpPr>
          <a:xfrm>
            <a:off x="7622049" y="1683920"/>
            <a:ext cx="917375" cy="915276"/>
            <a:chOff x="0" y="0"/>
            <a:chExt cx="917374" cy="915275"/>
          </a:xfrm>
        </p:grpSpPr>
        <p:sp>
          <p:nvSpPr>
            <p:cNvPr id="455" name="Shape 455"/>
            <p:cNvSpPr/>
            <p:nvPr/>
          </p:nvSpPr>
          <p:spPr>
            <a:xfrm rot="18908696">
              <a:off x="-11960" y="280343"/>
              <a:ext cx="941295" cy="3545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6" name="Shape 456"/>
            <p:cNvSpPr/>
            <p:nvPr/>
          </p:nvSpPr>
          <p:spPr>
            <a:xfrm rot="18908696">
              <a:off x="-11960" y="371230"/>
              <a:ext cx="941295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Mennesket</a:t>
              </a:r>
            </a:p>
          </p:txBody>
        </p:sp>
      </p:grpSp>
      <p:grpSp>
        <p:nvGrpSpPr>
          <p:cNvPr id="460" name="Group 460"/>
          <p:cNvGrpSpPr/>
          <p:nvPr/>
        </p:nvGrpSpPr>
        <p:grpSpPr>
          <a:xfrm>
            <a:off x="4792746" y="4844088"/>
            <a:ext cx="783334" cy="298986"/>
            <a:chOff x="0" y="0"/>
            <a:chExt cx="783333" cy="298984"/>
          </a:xfrm>
        </p:grpSpPr>
        <p:sp>
          <p:nvSpPr>
            <p:cNvPr id="458" name="Shape 458"/>
            <p:cNvSpPr/>
            <p:nvPr/>
          </p:nvSpPr>
          <p:spPr>
            <a:xfrm>
              <a:off x="-1" y="0"/>
              <a:ext cx="783335" cy="29898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ctr">
                <a:defRPr sz="12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9" name="Shape 459"/>
            <p:cNvSpPr/>
            <p:nvPr/>
          </p:nvSpPr>
          <p:spPr>
            <a:xfrm>
              <a:off x="-1" y="63085"/>
              <a:ext cx="783335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ctr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Store aber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image30.tif"/>
          <p:cNvPicPr>
            <a:picLocks noChangeAspect="1"/>
          </p:cNvPicPr>
          <p:nvPr/>
        </p:nvPicPr>
        <p:blipFill>
          <a:blip r:embed="rId2">
            <a:extLst/>
          </a:blip>
          <a:srcRect l="0" t="14748" r="0" b="6569"/>
          <a:stretch>
            <a:fillRect/>
          </a:stretch>
        </p:blipFill>
        <p:spPr>
          <a:xfrm>
            <a:off x="567927" y="1766060"/>
            <a:ext cx="8439947" cy="4852809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Shape 463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64" name="Shape 464"/>
          <p:cNvSpPr/>
          <p:nvPr>
            <p:ph type="title"/>
          </p:nvPr>
        </p:nvSpPr>
        <p:spPr>
          <a:xfrm>
            <a:off x="0" y="12700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De første hominider</a:t>
            </a:r>
          </a:p>
        </p:txBody>
      </p:sp>
      <p:sp>
        <p:nvSpPr>
          <p:cNvPr id="465" name="Shape 465"/>
          <p:cNvSpPr/>
          <p:nvPr/>
        </p:nvSpPr>
        <p:spPr>
          <a:xfrm>
            <a:off x="304799" y="2273300"/>
            <a:ext cx="3496223" cy="2016969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6" name="Shape 466"/>
          <p:cNvSpPr/>
          <p:nvPr/>
        </p:nvSpPr>
        <p:spPr>
          <a:xfrm>
            <a:off x="584200" y="4000500"/>
            <a:ext cx="2036367" cy="676773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7" name="Shape 467"/>
          <p:cNvSpPr/>
          <p:nvPr/>
        </p:nvSpPr>
        <p:spPr>
          <a:xfrm>
            <a:off x="448191" y="2608684"/>
            <a:ext cx="3209438" cy="13462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t>Der har været mange</a:t>
            </a:r>
          </a:p>
          <a:p>
            <a:pPr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t>forskellige menneske-</a:t>
            </a:r>
          </a:p>
          <a:p>
            <a:pPr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t>arter før os.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title"/>
          </p:nvPr>
        </p:nvSpPr>
        <p:spPr>
          <a:xfrm>
            <a:off x="457200" y="92073"/>
            <a:ext cx="8229600" cy="150812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4" name="imag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/>
          <p:nvPr>
            <p:ph type="sldNum" sz="quarter" idx="4294967295"/>
          </p:nvPr>
        </p:nvSpPr>
        <p:spPr>
          <a:xfrm>
            <a:off x="8897708" y="65500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86" name="Shape 86"/>
          <p:cNvSpPr/>
          <p:nvPr/>
        </p:nvSpPr>
        <p:spPr>
          <a:xfrm>
            <a:off x="253329" y="82410"/>
            <a:ext cx="863734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Hubbles opdagelse (1929)</a:t>
            </a:r>
          </a:p>
        </p:txBody>
      </p:sp>
      <p:pic>
        <p:nvPicPr>
          <p:cNvPr id="87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28676" y="4066075"/>
            <a:ext cx="3437508" cy="2740716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/>
          <p:nvPr/>
        </p:nvSpPr>
        <p:spPr>
          <a:xfrm>
            <a:off x="6169751" y="6242424"/>
            <a:ext cx="1435388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Albert Einstein</a:t>
            </a:r>
          </a:p>
        </p:txBody>
      </p:sp>
      <p:sp>
        <p:nvSpPr>
          <p:cNvPr id="89" name="Shape 89"/>
          <p:cNvSpPr/>
          <p:nvPr/>
        </p:nvSpPr>
        <p:spPr>
          <a:xfrm>
            <a:off x="7737925" y="4479609"/>
            <a:ext cx="79074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Edwin Hubble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image30.tif"/>
          <p:cNvPicPr>
            <a:picLocks noChangeAspect="1"/>
          </p:cNvPicPr>
          <p:nvPr/>
        </p:nvPicPr>
        <p:blipFill>
          <a:blip r:embed="rId2">
            <a:extLst/>
          </a:blip>
          <a:srcRect l="0" t="14748" r="0" b="6569"/>
          <a:stretch>
            <a:fillRect/>
          </a:stretch>
        </p:blipFill>
        <p:spPr>
          <a:xfrm>
            <a:off x="567927" y="1766060"/>
            <a:ext cx="8439947" cy="4852809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Shape 470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71" name="Shape 471"/>
          <p:cNvSpPr/>
          <p:nvPr>
            <p:ph type="title"/>
          </p:nvPr>
        </p:nvSpPr>
        <p:spPr>
          <a:xfrm>
            <a:off x="0" y="12700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De første hominider</a:t>
            </a:r>
          </a:p>
        </p:txBody>
      </p:sp>
      <p:sp>
        <p:nvSpPr>
          <p:cNvPr id="472" name="Shape 472"/>
          <p:cNvSpPr/>
          <p:nvPr/>
        </p:nvSpPr>
        <p:spPr>
          <a:xfrm>
            <a:off x="304799" y="2273300"/>
            <a:ext cx="3496223" cy="2016969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73" name="Shape 473"/>
          <p:cNvSpPr/>
          <p:nvPr/>
        </p:nvSpPr>
        <p:spPr>
          <a:xfrm>
            <a:off x="584200" y="4000500"/>
            <a:ext cx="2036367" cy="676773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74" name="Shape 474"/>
          <p:cNvSpPr/>
          <p:nvPr/>
        </p:nvSpPr>
        <p:spPr>
          <a:xfrm>
            <a:off x="448191" y="2608684"/>
            <a:ext cx="3209438" cy="13462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t>Der har været mange</a:t>
            </a:r>
          </a:p>
          <a:p>
            <a:pPr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t>forskellige menneske-</a:t>
            </a:r>
          </a:p>
          <a:p>
            <a:pPr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t>arter før os.</a:t>
            </a:r>
          </a:p>
        </p:txBody>
      </p:sp>
      <p:sp>
        <p:nvSpPr>
          <p:cNvPr id="475" name="Shape 475"/>
          <p:cNvSpPr/>
          <p:nvPr/>
        </p:nvSpPr>
        <p:spPr>
          <a:xfrm>
            <a:off x="4489059" y="2212927"/>
            <a:ext cx="1924011" cy="533401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chemeClr val="accent5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Neanderthal</a:t>
            </a:r>
          </a:p>
        </p:txBody>
      </p:sp>
      <p:sp>
        <p:nvSpPr>
          <p:cNvPr id="476" name="Shape 476"/>
          <p:cNvSpPr/>
          <p:nvPr/>
        </p:nvSpPr>
        <p:spPr>
          <a:xfrm>
            <a:off x="5344222" y="3123462"/>
            <a:ext cx="2289006" cy="533401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2400">
                <a:solidFill>
                  <a:schemeClr val="accent5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Homo Sapiens</a:t>
            </a:r>
          </a:p>
        </p:txBody>
      </p:sp>
      <p:sp>
        <p:nvSpPr>
          <p:cNvPr id="477" name="Shape 477"/>
          <p:cNvSpPr/>
          <p:nvPr/>
        </p:nvSpPr>
        <p:spPr>
          <a:xfrm>
            <a:off x="4618618" y="4454771"/>
            <a:ext cx="2289006" cy="533401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2400">
                <a:solidFill>
                  <a:schemeClr val="accent5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Homo Erectus</a:t>
            </a:r>
          </a:p>
        </p:txBody>
      </p:sp>
      <p:sp>
        <p:nvSpPr>
          <p:cNvPr id="478" name="Shape 478"/>
          <p:cNvSpPr/>
          <p:nvPr/>
        </p:nvSpPr>
        <p:spPr>
          <a:xfrm>
            <a:off x="7620551" y="3067207"/>
            <a:ext cx="892706" cy="884452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79" name="Shape 479"/>
          <p:cNvSpPr/>
          <p:nvPr/>
        </p:nvSpPr>
        <p:spPr>
          <a:xfrm>
            <a:off x="6817690" y="3820372"/>
            <a:ext cx="892705" cy="884452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80" name="Shape 480"/>
          <p:cNvSpPr/>
          <p:nvPr/>
        </p:nvSpPr>
        <p:spPr>
          <a:xfrm>
            <a:off x="6410187" y="2075502"/>
            <a:ext cx="892705" cy="884452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Moderne menneskes udbredelse</a:t>
            </a:r>
          </a:p>
        </p:txBody>
      </p:sp>
      <p:pic>
        <p:nvPicPr>
          <p:cNvPr id="483" name="image31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43670"/>
            <a:ext cx="9223034" cy="4334830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Shape 484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85" name="Shape 485"/>
          <p:cNvSpPr/>
          <p:nvPr/>
        </p:nvSpPr>
        <p:spPr>
          <a:xfrm>
            <a:off x="227648" y="6139655"/>
            <a:ext cx="880806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Note: Ovenstående kort er kun approksimativt, og udvikles meget disse år!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/>
          <p:nvPr>
            <p:ph type="title"/>
          </p:nvPr>
        </p:nvSpPr>
        <p:spPr>
          <a:xfrm>
            <a:off x="0" y="0"/>
            <a:ext cx="9144000" cy="1358950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Jordens befolkning</a:t>
            </a:r>
          </a:p>
          <a:p>
            <a:pPr>
              <a:defRPr b="1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og vores samfundsform &amp; opfindelsers indflydelse!</a:t>
            </a:r>
          </a:p>
        </p:txBody>
      </p:sp>
      <p:pic>
        <p:nvPicPr>
          <p:cNvPr id="488" name="image32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641" y="1396641"/>
            <a:ext cx="9010719" cy="5406433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Shape 489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90" name="Shape 490"/>
          <p:cNvSpPr/>
          <p:nvPr/>
        </p:nvSpPr>
        <p:spPr>
          <a:xfrm flipV="1">
            <a:off x="1092198" y="4925862"/>
            <a:ext cx="3324230" cy="141439"/>
          </a:xfrm>
          <a:prstGeom prst="line">
            <a:avLst/>
          </a:prstGeom>
          <a:ln w="25400">
            <a:solidFill>
              <a:schemeClr val="accent5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91" name="Shape 491"/>
          <p:cNvSpPr/>
          <p:nvPr/>
        </p:nvSpPr>
        <p:spPr>
          <a:xfrm flipV="1">
            <a:off x="4449551" y="3148080"/>
            <a:ext cx="3438053" cy="1776555"/>
          </a:xfrm>
          <a:prstGeom prst="line">
            <a:avLst/>
          </a:prstGeom>
          <a:ln w="25400">
            <a:solidFill>
              <a:schemeClr val="accent5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92" name="Shape 492"/>
          <p:cNvSpPr/>
          <p:nvPr/>
        </p:nvSpPr>
        <p:spPr>
          <a:xfrm flipV="1">
            <a:off x="7938530" y="2095084"/>
            <a:ext cx="192509" cy="1036770"/>
          </a:xfrm>
          <a:prstGeom prst="line">
            <a:avLst/>
          </a:prstGeom>
          <a:ln w="25400">
            <a:solidFill>
              <a:schemeClr val="accent5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93" name="Shape 493"/>
          <p:cNvSpPr/>
          <p:nvPr/>
        </p:nvSpPr>
        <p:spPr>
          <a:xfrm>
            <a:off x="1765045" y="4279897"/>
            <a:ext cx="197853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chemeClr val="accent5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Jæger-samler</a:t>
            </a:r>
          </a:p>
        </p:txBody>
      </p:sp>
      <p:sp>
        <p:nvSpPr>
          <p:cNvPr id="494" name="Shape 494"/>
          <p:cNvSpPr/>
          <p:nvPr/>
        </p:nvSpPr>
        <p:spPr>
          <a:xfrm rot="19980000">
            <a:off x="4621949" y="3390900"/>
            <a:ext cx="309325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chemeClr val="accent5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Fødevare produktion</a:t>
            </a:r>
          </a:p>
        </p:txBody>
      </p:sp>
      <p:sp>
        <p:nvSpPr>
          <p:cNvPr id="495" name="Shape 495"/>
          <p:cNvSpPr/>
          <p:nvPr/>
        </p:nvSpPr>
        <p:spPr>
          <a:xfrm rot="16800000">
            <a:off x="6990650" y="2359470"/>
            <a:ext cx="250791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400">
                <a:solidFill>
                  <a:schemeClr val="accent5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Industrialisering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image35.png"/>
          <p:cNvPicPr>
            <a:picLocks noChangeAspect="1"/>
          </p:cNvPicPr>
          <p:nvPr/>
        </p:nvPicPr>
        <p:blipFill>
          <a:blip r:embed="rId2">
            <a:extLst/>
          </a:blip>
          <a:srcRect l="9717" t="2894" r="0" b="0"/>
          <a:stretch>
            <a:fillRect/>
          </a:stretch>
        </p:blipFill>
        <p:spPr>
          <a:xfrm>
            <a:off x="-132803" y="-171888"/>
            <a:ext cx="9979388" cy="7080165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Shape 498"/>
          <p:cNvSpPr/>
          <p:nvPr>
            <p:ph type="title"/>
          </p:nvPr>
        </p:nvSpPr>
        <p:spPr>
          <a:xfrm>
            <a:off x="-584200" y="25400"/>
            <a:ext cx="4110484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2932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Nu</a:t>
            </a:r>
          </a:p>
        </p:txBody>
      </p:sp>
      <p:sp>
        <p:nvSpPr>
          <p:cNvPr id="499" name="Shape 499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Kosmisk kalender</a:t>
            </a:r>
          </a:p>
        </p:txBody>
      </p:sp>
      <p:pic>
        <p:nvPicPr>
          <p:cNvPr id="502" name="image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Shape 503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506" name="Group 506"/>
          <p:cNvGrpSpPr/>
          <p:nvPr/>
        </p:nvGrpSpPr>
        <p:grpSpPr>
          <a:xfrm>
            <a:off x="5613705" y="3371849"/>
            <a:ext cx="669215" cy="165101"/>
            <a:chOff x="0" y="0"/>
            <a:chExt cx="669213" cy="165100"/>
          </a:xfrm>
        </p:grpSpPr>
        <p:sp>
          <p:nvSpPr>
            <p:cNvPr id="504" name="Shape 504"/>
            <p:cNvSpPr/>
            <p:nvPr/>
          </p:nvSpPr>
          <p:spPr>
            <a:xfrm>
              <a:off x="0" y="6906"/>
              <a:ext cx="669214" cy="151289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05" name="Shape 505"/>
            <p:cNvSpPr/>
            <p:nvPr/>
          </p:nvSpPr>
          <p:spPr>
            <a:xfrm>
              <a:off x="0" y="-1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20:10</a:t>
              </a:r>
            </a:p>
          </p:txBody>
        </p:sp>
      </p:grpSp>
      <p:grpSp>
        <p:nvGrpSpPr>
          <p:cNvPr id="509" name="Group 509"/>
          <p:cNvGrpSpPr/>
          <p:nvPr/>
        </p:nvGrpSpPr>
        <p:grpSpPr>
          <a:xfrm>
            <a:off x="5613705" y="3551099"/>
            <a:ext cx="669215" cy="165101"/>
            <a:chOff x="0" y="0"/>
            <a:chExt cx="669213" cy="165100"/>
          </a:xfrm>
        </p:grpSpPr>
        <p:sp>
          <p:nvSpPr>
            <p:cNvPr id="507" name="Shape 507"/>
            <p:cNvSpPr/>
            <p:nvPr/>
          </p:nvSpPr>
          <p:spPr>
            <a:xfrm>
              <a:off x="0" y="6906"/>
              <a:ext cx="669214" cy="151289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08" name="Shape 508"/>
            <p:cNvSpPr/>
            <p:nvPr/>
          </p:nvSpPr>
          <p:spPr>
            <a:xfrm>
              <a:off x="0" y="-1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22:48</a:t>
              </a:r>
            </a:p>
          </p:txBody>
        </p:sp>
      </p:grpSp>
      <p:grpSp>
        <p:nvGrpSpPr>
          <p:cNvPr id="512" name="Group 512"/>
          <p:cNvGrpSpPr/>
          <p:nvPr/>
        </p:nvGrpSpPr>
        <p:grpSpPr>
          <a:xfrm>
            <a:off x="5613705" y="3192600"/>
            <a:ext cx="669215" cy="165101"/>
            <a:chOff x="0" y="0"/>
            <a:chExt cx="669213" cy="165100"/>
          </a:xfrm>
        </p:grpSpPr>
        <p:sp>
          <p:nvSpPr>
            <p:cNvPr id="510" name="Shape 510"/>
            <p:cNvSpPr/>
            <p:nvPr/>
          </p:nvSpPr>
          <p:spPr>
            <a:xfrm>
              <a:off x="0" y="6906"/>
              <a:ext cx="669214" cy="151289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11" name="Shape 511"/>
            <p:cNvSpPr/>
            <p:nvPr/>
          </p:nvSpPr>
          <p:spPr>
            <a:xfrm>
              <a:off x="0" y="-1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10:15</a:t>
              </a:r>
            </a:p>
          </p:txBody>
        </p:sp>
      </p:grpSp>
      <p:grpSp>
        <p:nvGrpSpPr>
          <p:cNvPr id="515" name="Group 515"/>
          <p:cNvGrpSpPr/>
          <p:nvPr/>
        </p:nvGrpSpPr>
        <p:grpSpPr>
          <a:xfrm>
            <a:off x="5613705" y="3743049"/>
            <a:ext cx="669215" cy="165101"/>
            <a:chOff x="0" y="0"/>
            <a:chExt cx="669213" cy="165100"/>
          </a:xfrm>
        </p:grpSpPr>
        <p:sp>
          <p:nvSpPr>
            <p:cNvPr id="513" name="Shape 513"/>
            <p:cNvSpPr/>
            <p:nvPr/>
          </p:nvSpPr>
          <p:spPr>
            <a:xfrm>
              <a:off x="0" y="6905"/>
              <a:ext cx="669214" cy="151290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14" name="Shape 514"/>
            <p:cNvSpPr/>
            <p:nvPr/>
          </p:nvSpPr>
          <p:spPr>
            <a:xfrm>
              <a:off x="0" y="0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23:54</a:t>
              </a:r>
            </a:p>
          </p:txBody>
        </p:sp>
      </p:grpSp>
      <p:grpSp>
        <p:nvGrpSpPr>
          <p:cNvPr id="518" name="Group 518"/>
          <p:cNvGrpSpPr/>
          <p:nvPr/>
        </p:nvGrpSpPr>
        <p:grpSpPr>
          <a:xfrm>
            <a:off x="5613705" y="3922299"/>
            <a:ext cx="669215" cy="165101"/>
            <a:chOff x="0" y="0"/>
            <a:chExt cx="669213" cy="165100"/>
          </a:xfrm>
        </p:grpSpPr>
        <p:sp>
          <p:nvSpPr>
            <p:cNvPr id="516" name="Shape 516"/>
            <p:cNvSpPr/>
            <p:nvPr/>
          </p:nvSpPr>
          <p:spPr>
            <a:xfrm>
              <a:off x="0" y="6905"/>
              <a:ext cx="669214" cy="151290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17" name="Shape 517"/>
            <p:cNvSpPr/>
            <p:nvPr/>
          </p:nvSpPr>
          <p:spPr>
            <a:xfrm>
              <a:off x="0" y="0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23:58</a:t>
              </a:r>
            </a:p>
          </p:txBody>
        </p:sp>
      </p:grpSp>
      <p:grpSp>
        <p:nvGrpSpPr>
          <p:cNvPr id="521" name="Group 521"/>
          <p:cNvGrpSpPr/>
          <p:nvPr/>
        </p:nvGrpSpPr>
        <p:grpSpPr>
          <a:xfrm>
            <a:off x="5613705" y="4101549"/>
            <a:ext cx="669215" cy="165101"/>
            <a:chOff x="0" y="0"/>
            <a:chExt cx="669213" cy="165100"/>
          </a:xfrm>
        </p:grpSpPr>
        <p:sp>
          <p:nvSpPr>
            <p:cNvPr id="519" name="Shape 519"/>
            <p:cNvSpPr/>
            <p:nvPr/>
          </p:nvSpPr>
          <p:spPr>
            <a:xfrm>
              <a:off x="0" y="6905"/>
              <a:ext cx="669214" cy="151290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20" name="Shape 520"/>
            <p:cNvSpPr/>
            <p:nvPr/>
          </p:nvSpPr>
          <p:spPr>
            <a:xfrm>
              <a:off x="0" y="0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23:59</a:t>
              </a:r>
            </a:p>
          </p:txBody>
        </p:sp>
      </p:grpSp>
      <p:sp>
        <p:nvSpPr>
          <p:cNvPr id="522" name="Shape 522"/>
          <p:cNvSpPr/>
          <p:nvPr/>
        </p:nvSpPr>
        <p:spPr>
          <a:xfrm>
            <a:off x="0" y="1968500"/>
            <a:ext cx="9296400" cy="50927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23" name="Shape 523"/>
          <p:cNvSpPr/>
          <p:nvPr/>
        </p:nvSpPr>
        <p:spPr>
          <a:xfrm>
            <a:off x="-3176" y="-42864"/>
            <a:ext cx="9375776" cy="3270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Kosmisk kalender</a:t>
            </a:r>
          </a:p>
        </p:txBody>
      </p:sp>
      <p:pic>
        <p:nvPicPr>
          <p:cNvPr id="526" name="image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Shape 527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530" name="Group 530"/>
          <p:cNvGrpSpPr/>
          <p:nvPr/>
        </p:nvGrpSpPr>
        <p:grpSpPr>
          <a:xfrm>
            <a:off x="5613705" y="3378829"/>
            <a:ext cx="669215" cy="165101"/>
            <a:chOff x="0" y="0"/>
            <a:chExt cx="669213" cy="165100"/>
          </a:xfrm>
        </p:grpSpPr>
        <p:sp>
          <p:nvSpPr>
            <p:cNvPr id="528" name="Shape 528"/>
            <p:cNvSpPr/>
            <p:nvPr/>
          </p:nvSpPr>
          <p:spPr>
            <a:xfrm>
              <a:off x="0" y="6906"/>
              <a:ext cx="669214" cy="151289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29" name="Shape 529"/>
            <p:cNvSpPr/>
            <p:nvPr/>
          </p:nvSpPr>
          <p:spPr>
            <a:xfrm>
              <a:off x="0" y="-1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20:10</a:t>
              </a:r>
            </a:p>
          </p:txBody>
        </p:sp>
      </p:grpSp>
      <p:grpSp>
        <p:nvGrpSpPr>
          <p:cNvPr id="533" name="Group 533"/>
          <p:cNvGrpSpPr/>
          <p:nvPr/>
        </p:nvGrpSpPr>
        <p:grpSpPr>
          <a:xfrm>
            <a:off x="5613705" y="3565059"/>
            <a:ext cx="669215" cy="165101"/>
            <a:chOff x="0" y="0"/>
            <a:chExt cx="669213" cy="165100"/>
          </a:xfrm>
        </p:grpSpPr>
        <p:sp>
          <p:nvSpPr>
            <p:cNvPr id="531" name="Shape 531"/>
            <p:cNvSpPr/>
            <p:nvPr/>
          </p:nvSpPr>
          <p:spPr>
            <a:xfrm>
              <a:off x="0" y="6906"/>
              <a:ext cx="669214" cy="151289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32" name="Shape 532"/>
            <p:cNvSpPr/>
            <p:nvPr/>
          </p:nvSpPr>
          <p:spPr>
            <a:xfrm>
              <a:off x="0" y="-1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22:48</a:t>
              </a:r>
            </a:p>
          </p:txBody>
        </p:sp>
      </p:grpSp>
      <p:grpSp>
        <p:nvGrpSpPr>
          <p:cNvPr id="536" name="Group 536"/>
          <p:cNvGrpSpPr/>
          <p:nvPr/>
        </p:nvGrpSpPr>
        <p:grpSpPr>
          <a:xfrm>
            <a:off x="5613705" y="3192600"/>
            <a:ext cx="669215" cy="165101"/>
            <a:chOff x="0" y="0"/>
            <a:chExt cx="669213" cy="165100"/>
          </a:xfrm>
        </p:grpSpPr>
        <p:sp>
          <p:nvSpPr>
            <p:cNvPr id="534" name="Shape 534"/>
            <p:cNvSpPr/>
            <p:nvPr/>
          </p:nvSpPr>
          <p:spPr>
            <a:xfrm>
              <a:off x="0" y="6906"/>
              <a:ext cx="669214" cy="151289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35" name="Shape 535"/>
            <p:cNvSpPr/>
            <p:nvPr/>
          </p:nvSpPr>
          <p:spPr>
            <a:xfrm>
              <a:off x="0" y="-1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10:15</a:t>
              </a:r>
            </a:p>
          </p:txBody>
        </p:sp>
      </p:grpSp>
      <p:grpSp>
        <p:nvGrpSpPr>
          <p:cNvPr id="539" name="Group 539"/>
          <p:cNvGrpSpPr/>
          <p:nvPr/>
        </p:nvGrpSpPr>
        <p:grpSpPr>
          <a:xfrm>
            <a:off x="5613705" y="3743049"/>
            <a:ext cx="669215" cy="165101"/>
            <a:chOff x="0" y="0"/>
            <a:chExt cx="669213" cy="165100"/>
          </a:xfrm>
        </p:grpSpPr>
        <p:sp>
          <p:nvSpPr>
            <p:cNvPr id="537" name="Shape 537"/>
            <p:cNvSpPr/>
            <p:nvPr/>
          </p:nvSpPr>
          <p:spPr>
            <a:xfrm>
              <a:off x="0" y="6905"/>
              <a:ext cx="669214" cy="151290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38" name="Shape 538"/>
            <p:cNvSpPr/>
            <p:nvPr/>
          </p:nvSpPr>
          <p:spPr>
            <a:xfrm>
              <a:off x="0" y="0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23:54</a:t>
              </a:r>
            </a:p>
          </p:txBody>
        </p:sp>
      </p:grpSp>
      <p:grpSp>
        <p:nvGrpSpPr>
          <p:cNvPr id="542" name="Group 542"/>
          <p:cNvGrpSpPr/>
          <p:nvPr/>
        </p:nvGrpSpPr>
        <p:grpSpPr>
          <a:xfrm>
            <a:off x="5613705" y="3929279"/>
            <a:ext cx="669215" cy="165101"/>
            <a:chOff x="0" y="0"/>
            <a:chExt cx="669213" cy="165100"/>
          </a:xfrm>
        </p:grpSpPr>
        <p:sp>
          <p:nvSpPr>
            <p:cNvPr id="540" name="Shape 540"/>
            <p:cNvSpPr/>
            <p:nvPr/>
          </p:nvSpPr>
          <p:spPr>
            <a:xfrm>
              <a:off x="0" y="6905"/>
              <a:ext cx="669214" cy="151290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41" name="Shape 541"/>
            <p:cNvSpPr/>
            <p:nvPr/>
          </p:nvSpPr>
          <p:spPr>
            <a:xfrm>
              <a:off x="0" y="0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23:58</a:t>
              </a:r>
            </a:p>
          </p:txBody>
        </p:sp>
      </p:grpSp>
      <p:grpSp>
        <p:nvGrpSpPr>
          <p:cNvPr id="545" name="Group 545"/>
          <p:cNvGrpSpPr/>
          <p:nvPr/>
        </p:nvGrpSpPr>
        <p:grpSpPr>
          <a:xfrm>
            <a:off x="5613705" y="4115509"/>
            <a:ext cx="669215" cy="165101"/>
            <a:chOff x="0" y="0"/>
            <a:chExt cx="669213" cy="165100"/>
          </a:xfrm>
        </p:grpSpPr>
        <p:sp>
          <p:nvSpPr>
            <p:cNvPr id="543" name="Shape 543"/>
            <p:cNvSpPr/>
            <p:nvPr/>
          </p:nvSpPr>
          <p:spPr>
            <a:xfrm>
              <a:off x="0" y="6905"/>
              <a:ext cx="669214" cy="151290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44" name="Shape 544"/>
            <p:cNvSpPr/>
            <p:nvPr/>
          </p:nvSpPr>
          <p:spPr>
            <a:xfrm>
              <a:off x="0" y="0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23:59</a:t>
              </a:r>
            </a:p>
          </p:txBody>
        </p:sp>
      </p:grpSp>
      <p:sp>
        <p:nvSpPr>
          <p:cNvPr id="546" name="Shape 546"/>
          <p:cNvSpPr/>
          <p:nvPr/>
        </p:nvSpPr>
        <p:spPr>
          <a:xfrm>
            <a:off x="0" y="4775200"/>
            <a:ext cx="9334500" cy="21971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47" name="Shape 547"/>
          <p:cNvSpPr/>
          <p:nvPr/>
        </p:nvSpPr>
        <p:spPr>
          <a:xfrm>
            <a:off x="215900" y="4442100"/>
            <a:ext cx="4838700" cy="333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48" name="Shape 548"/>
          <p:cNvSpPr/>
          <p:nvPr/>
        </p:nvSpPr>
        <p:spPr>
          <a:xfrm>
            <a:off x="6553200" y="4426294"/>
            <a:ext cx="2965450" cy="333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49" name="Shape 549"/>
          <p:cNvSpPr/>
          <p:nvPr/>
        </p:nvSpPr>
        <p:spPr>
          <a:xfrm>
            <a:off x="-3176" y="-42864"/>
            <a:ext cx="9375776" cy="3270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Kosmisk kalender</a:t>
            </a:r>
          </a:p>
        </p:txBody>
      </p:sp>
      <p:pic>
        <p:nvPicPr>
          <p:cNvPr id="552" name="image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Shape 553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556" name="Group 556"/>
          <p:cNvGrpSpPr/>
          <p:nvPr/>
        </p:nvGrpSpPr>
        <p:grpSpPr>
          <a:xfrm>
            <a:off x="5613705" y="3378829"/>
            <a:ext cx="669215" cy="165101"/>
            <a:chOff x="0" y="0"/>
            <a:chExt cx="669213" cy="165100"/>
          </a:xfrm>
        </p:grpSpPr>
        <p:sp>
          <p:nvSpPr>
            <p:cNvPr id="554" name="Shape 554"/>
            <p:cNvSpPr/>
            <p:nvPr/>
          </p:nvSpPr>
          <p:spPr>
            <a:xfrm>
              <a:off x="0" y="6906"/>
              <a:ext cx="669214" cy="151289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55" name="Shape 555"/>
            <p:cNvSpPr/>
            <p:nvPr/>
          </p:nvSpPr>
          <p:spPr>
            <a:xfrm>
              <a:off x="0" y="-1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20:10</a:t>
              </a:r>
            </a:p>
          </p:txBody>
        </p:sp>
      </p:grpSp>
      <p:grpSp>
        <p:nvGrpSpPr>
          <p:cNvPr id="559" name="Group 559"/>
          <p:cNvGrpSpPr/>
          <p:nvPr/>
        </p:nvGrpSpPr>
        <p:grpSpPr>
          <a:xfrm>
            <a:off x="5613705" y="3565059"/>
            <a:ext cx="669215" cy="165101"/>
            <a:chOff x="0" y="0"/>
            <a:chExt cx="669213" cy="165100"/>
          </a:xfrm>
        </p:grpSpPr>
        <p:sp>
          <p:nvSpPr>
            <p:cNvPr id="557" name="Shape 557"/>
            <p:cNvSpPr/>
            <p:nvPr/>
          </p:nvSpPr>
          <p:spPr>
            <a:xfrm>
              <a:off x="0" y="6906"/>
              <a:ext cx="669214" cy="151289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58" name="Shape 558"/>
            <p:cNvSpPr/>
            <p:nvPr/>
          </p:nvSpPr>
          <p:spPr>
            <a:xfrm>
              <a:off x="0" y="-1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22:48</a:t>
              </a:r>
            </a:p>
          </p:txBody>
        </p:sp>
      </p:grpSp>
      <p:grpSp>
        <p:nvGrpSpPr>
          <p:cNvPr id="562" name="Group 562"/>
          <p:cNvGrpSpPr/>
          <p:nvPr/>
        </p:nvGrpSpPr>
        <p:grpSpPr>
          <a:xfrm>
            <a:off x="5613705" y="3192600"/>
            <a:ext cx="669215" cy="165101"/>
            <a:chOff x="0" y="0"/>
            <a:chExt cx="669213" cy="165100"/>
          </a:xfrm>
        </p:grpSpPr>
        <p:sp>
          <p:nvSpPr>
            <p:cNvPr id="560" name="Shape 560"/>
            <p:cNvSpPr/>
            <p:nvPr/>
          </p:nvSpPr>
          <p:spPr>
            <a:xfrm>
              <a:off x="0" y="6906"/>
              <a:ext cx="669214" cy="151289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61" name="Shape 561"/>
            <p:cNvSpPr/>
            <p:nvPr/>
          </p:nvSpPr>
          <p:spPr>
            <a:xfrm>
              <a:off x="0" y="-1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10:15</a:t>
              </a:r>
            </a:p>
          </p:txBody>
        </p:sp>
      </p:grpSp>
      <p:grpSp>
        <p:nvGrpSpPr>
          <p:cNvPr id="565" name="Group 565"/>
          <p:cNvGrpSpPr/>
          <p:nvPr/>
        </p:nvGrpSpPr>
        <p:grpSpPr>
          <a:xfrm>
            <a:off x="5613705" y="3743049"/>
            <a:ext cx="669215" cy="165101"/>
            <a:chOff x="0" y="0"/>
            <a:chExt cx="669213" cy="165100"/>
          </a:xfrm>
        </p:grpSpPr>
        <p:sp>
          <p:nvSpPr>
            <p:cNvPr id="563" name="Shape 563"/>
            <p:cNvSpPr/>
            <p:nvPr/>
          </p:nvSpPr>
          <p:spPr>
            <a:xfrm>
              <a:off x="0" y="6905"/>
              <a:ext cx="669214" cy="151290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64" name="Shape 564"/>
            <p:cNvSpPr/>
            <p:nvPr/>
          </p:nvSpPr>
          <p:spPr>
            <a:xfrm>
              <a:off x="0" y="0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23:54</a:t>
              </a:r>
            </a:p>
          </p:txBody>
        </p:sp>
      </p:grpSp>
      <p:grpSp>
        <p:nvGrpSpPr>
          <p:cNvPr id="568" name="Group 568"/>
          <p:cNvGrpSpPr/>
          <p:nvPr/>
        </p:nvGrpSpPr>
        <p:grpSpPr>
          <a:xfrm>
            <a:off x="5613705" y="3929279"/>
            <a:ext cx="669215" cy="165101"/>
            <a:chOff x="0" y="0"/>
            <a:chExt cx="669213" cy="165100"/>
          </a:xfrm>
        </p:grpSpPr>
        <p:sp>
          <p:nvSpPr>
            <p:cNvPr id="566" name="Shape 566"/>
            <p:cNvSpPr/>
            <p:nvPr/>
          </p:nvSpPr>
          <p:spPr>
            <a:xfrm>
              <a:off x="0" y="6905"/>
              <a:ext cx="669214" cy="151290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67" name="Shape 567"/>
            <p:cNvSpPr/>
            <p:nvPr/>
          </p:nvSpPr>
          <p:spPr>
            <a:xfrm>
              <a:off x="0" y="0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23:58</a:t>
              </a:r>
            </a:p>
          </p:txBody>
        </p:sp>
      </p:grpSp>
      <p:grpSp>
        <p:nvGrpSpPr>
          <p:cNvPr id="571" name="Group 571"/>
          <p:cNvGrpSpPr/>
          <p:nvPr/>
        </p:nvGrpSpPr>
        <p:grpSpPr>
          <a:xfrm>
            <a:off x="5613705" y="4115509"/>
            <a:ext cx="669215" cy="165101"/>
            <a:chOff x="0" y="0"/>
            <a:chExt cx="669213" cy="165100"/>
          </a:xfrm>
        </p:grpSpPr>
        <p:sp>
          <p:nvSpPr>
            <p:cNvPr id="569" name="Shape 569"/>
            <p:cNvSpPr/>
            <p:nvPr/>
          </p:nvSpPr>
          <p:spPr>
            <a:xfrm>
              <a:off x="0" y="6905"/>
              <a:ext cx="669214" cy="151290"/>
            </a:xfrm>
            <a:prstGeom prst="rect">
              <a:avLst/>
            </a:prstGeom>
            <a:solidFill>
              <a:srgbClr val="C3D3B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570" name="Shape 570"/>
            <p:cNvSpPr/>
            <p:nvPr/>
          </p:nvSpPr>
          <p:spPr>
            <a:xfrm>
              <a:off x="0" y="0"/>
              <a:ext cx="669214" cy="16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R="2539" algn="r">
                <a:defRPr sz="11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23:59</a:t>
              </a:r>
            </a:p>
          </p:txBody>
        </p:sp>
      </p:grpSp>
      <p:sp>
        <p:nvSpPr>
          <p:cNvPr id="572" name="Shape 572"/>
          <p:cNvSpPr/>
          <p:nvPr/>
        </p:nvSpPr>
        <p:spPr>
          <a:xfrm>
            <a:off x="215900" y="4442100"/>
            <a:ext cx="4838700" cy="333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73" name="Shape 573"/>
          <p:cNvSpPr/>
          <p:nvPr/>
        </p:nvSpPr>
        <p:spPr>
          <a:xfrm>
            <a:off x="6553200" y="4426294"/>
            <a:ext cx="2965450" cy="333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74" name="Shape 574"/>
          <p:cNvSpPr/>
          <p:nvPr/>
        </p:nvSpPr>
        <p:spPr>
          <a:xfrm>
            <a:off x="-3176" y="-42864"/>
            <a:ext cx="9375776" cy="3270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77" name="AbstractParticlePhysicsBackgroun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78" name="Shape 578"/>
          <p:cNvSpPr/>
          <p:nvPr>
            <p:ph type="title"/>
          </p:nvPr>
        </p:nvSpPr>
        <p:spPr>
          <a:xfrm>
            <a:off x="2256726" y="1698662"/>
            <a:ext cx="4630548" cy="913330"/>
          </a:xfrm>
          <a:prstGeom prst="rect">
            <a:avLst/>
          </a:prstGeom>
        </p:spPr>
        <p:txBody>
          <a:bodyPr anchor="t"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Bonus Slides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81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75159" y="-1"/>
            <a:ext cx="12191999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84" name="AbstractParticlePhysicsBackgroun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Shape 585"/>
          <p:cNvSpPr/>
          <p:nvPr>
            <p:ph type="title"/>
          </p:nvPr>
        </p:nvSpPr>
        <p:spPr>
          <a:xfrm>
            <a:off x="-1" y="496027"/>
            <a:ext cx="9144001" cy="6058461"/>
          </a:xfrm>
          <a:prstGeom prst="rect">
            <a:avLst/>
          </a:prstGeom>
        </p:spPr>
        <p:txBody>
          <a:bodyPr anchor="t"/>
          <a:lstStyle/>
          <a:p>
            <a: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Et “stort” spørgsmål:</a:t>
            </a:r>
          </a:p>
          <a:p>
            <a: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 b="1" sz="3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Hvis de fundamentale naturkonstanter</a:t>
            </a:r>
          </a:p>
          <a:p>
            <a:pPr>
              <a:defRPr b="1" sz="3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er valgt “tilfældigt”, hvordan kan det</a:t>
            </a:r>
          </a:p>
          <a:p>
            <a:pPr>
              <a:defRPr b="1" sz="3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så være, at de netop* har de værdier, som</a:t>
            </a:r>
          </a:p>
          <a:p>
            <a:pPr>
              <a:defRPr b="1" sz="3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giver et Univers med mulighed for </a:t>
            </a:r>
            <a:r>
              <a:rPr>
                <a:solidFill>
                  <a:srgbClr val="FF2932"/>
                </a:solidFill>
              </a:rPr>
              <a:t>liv</a:t>
            </a:r>
            <a:r>
              <a:t>?</a:t>
            </a:r>
          </a:p>
          <a:p>
            <a:pPr>
              <a:defRPr b="1" sz="3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 b="1" sz="3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 b="1" sz="3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 b="1" sz="3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(*) Muligvis 1:10</a:t>
            </a:r>
            <a:r>
              <a:rPr baseline="31999"/>
              <a:t>500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title"/>
          </p:nvPr>
        </p:nvSpPr>
        <p:spPr>
          <a:xfrm>
            <a:off x="457200" y="92073"/>
            <a:ext cx="8229600" cy="150812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2" name="imag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Shape 93"/>
          <p:cNvSpPr/>
          <p:nvPr>
            <p:ph type="sldNum" sz="quarter" idx="4294967295"/>
          </p:nvPr>
        </p:nvSpPr>
        <p:spPr>
          <a:xfrm>
            <a:off x="8897708" y="65500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4" name="Shape 94"/>
          <p:cNvSpPr/>
          <p:nvPr/>
        </p:nvSpPr>
        <p:spPr>
          <a:xfrm>
            <a:off x="253329" y="82410"/>
            <a:ext cx="863734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Hubbles opdagelse (1929)</a:t>
            </a:r>
          </a:p>
        </p:txBody>
      </p:sp>
      <p:pic>
        <p:nvPicPr>
          <p:cNvPr id="95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5054" y="1187761"/>
            <a:ext cx="7733892" cy="5521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28676" y="4066075"/>
            <a:ext cx="3437508" cy="2740716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97"/>
          <p:cNvSpPr/>
          <p:nvPr/>
        </p:nvSpPr>
        <p:spPr>
          <a:xfrm>
            <a:off x="6169751" y="6242424"/>
            <a:ext cx="1435388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Albert Einstein</a:t>
            </a:r>
          </a:p>
        </p:txBody>
      </p:sp>
      <p:sp>
        <p:nvSpPr>
          <p:cNvPr id="98" name="Shape 98"/>
          <p:cNvSpPr/>
          <p:nvPr/>
        </p:nvSpPr>
        <p:spPr>
          <a:xfrm>
            <a:off x="7737925" y="4479609"/>
            <a:ext cx="79074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Edwin Hubble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4520" y="877827"/>
            <a:ext cx="9533040" cy="6030975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Shape 588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89" name="Shape 589"/>
          <p:cNvSpPr/>
          <p:nvPr>
            <p:ph type="title"/>
          </p:nvPr>
        </p:nvSpPr>
        <p:spPr>
          <a:xfrm>
            <a:off x="-1" y="-341707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Mørkt stof og mørk energi</a:t>
            </a:r>
          </a:p>
        </p:txBody>
      </p:sp>
      <p:sp>
        <p:nvSpPr>
          <p:cNvPr id="590" name="Shape 590"/>
          <p:cNvSpPr/>
          <p:nvPr/>
        </p:nvSpPr>
        <p:spPr>
          <a:xfrm>
            <a:off x="996475" y="1350064"/>
            <a:ext cx="7337447" cy="1569297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R="35762" indent="35762" algn="ctr" defTabSz="804672">
              <a:defRPr b="1" sz="4224">
                <a:latin typeface="Palatino"/>
                <a:ea typeface="Palatino"/>
                <a:cs typeface="Palatino"/>
                <a:sym typeface="Palatino"/>
              </a:defRPr>
            </a:pPr>
            <a:r>
              <a:t>Er der andet i Universet</a:t>
            </a:r>
          </a:p>
          <a:p>
            <a:pPr marR="35762" indent="35762" algn="ctr" defTabSz="804672">
              <a:defRPr b="1" sz="4224">
                <a:latin typeface="Palatino"/>
                <a:ea typeface="Palatino"/>
                <a:cs typeface="Palatino"/>
                <a:sym typeface="Palatino"/>
              </a:defRPr>
            </a:pPr>
            <a:r>
              <a:t>end stjerner, planeter og gas?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CompassAndMap_bkg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5875"/>
            <a:ext cx="9144000" cy="688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8100" y="0"/>
            <a:ext cx="9474200" cy="6858000"/>
          </a:xfrm>
          <a:prstGeom prst="rect">
            <a:avLst/>
          </a:prstGeom>
        </p:spPr>
      </p:pic>
      <p:sp>
        <p:nvSpPr>
          <p:cNvPr id="594" name="Shape 594"/>
          <p:cNvSpPr/>
          <p:nvPr/>
        </p:nvSpPr>
        <p:spPr>
          <a:xfrm>
            <a:off x="-1" y="25400"/>
            <a:ext cx="9144001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0639" marR="40639" indent="0" algn="ctr"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Galaksers rotation</a:t>
            </a:r>
          </a:p>
        </p:txBody>
      </p:sp>
      <p:pic>
        <p:nvPicPr>
          <p:cNvPr id="595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7200" y="1130300"/>
            <a:ext cx="2895600" cy="2120900"/>
          </a:xfrm>
          <a:prstGeom prst="rect">
            <a:avLst/>
          </a:prstGeom>
        </p:spPr>
      </p:pic>
      <p:sp>
        <p:nvSpPr>
          <p:cNvPr id="596" name="Shape 596"/>
          <p:cNvSpPr/>
          <p:nvPr/>
        </p:nvSpPr>
        <p:spPr>
          <a:xfrm>
            <a:off x="2552700" y="1282700"/>
            <a:ext cx="1765300" cy="266700"/>
          </a:xfrm>
          <a:prstGeom prst="rect">
            <a:avLst/>
          </a:prstGeom>
          <a:solidFill>
            <a:srgbClr val="C9F2D7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40639" marR="40639" indent="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97" name="Shape 597"/>
          <p:cNvSpPr/>
          <p:nvPr/>
        </p:nvSpPr>
        <p:spPr>
          <a:xfrm>
            <a:off x="2552700" y="1282700"/>
            <a:ext cx="1763018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R="0" indent="0" defTabSz="457200">
              <a:defRPr sz="1200"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Fritz Zwicky, 1898-1974 </a:t>
            </a:r>
          </a:p>
        </p:txBody>
      </p:sp>
      <p:pic>
        <p:nvPicPr>
          <p:cNvPr id="598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42000" y="4432300"/>
            <a:ext cx="2726267" cy="2044700"/>
          </a:xfrm>
          <a:prstGeom prst="rect">
            <a:avLst/>
          </a:prstGeom>
        </p:spPr>
      </p:pic>
      <p:sp>
        <p:nvSpPr>
          <p:cNvPr id="599" name="Shape 599"/>
          <p:cNvSpPr/>
          <p:nvPr/>
        </p:nvSpPr>
        <p:spPr>
          <a:xfrm>
            <a:off x="7331992" y="4533900"/>
            <a:ext cx="1672308" cy="266700"/>
          </a:xfrm>
          <a:prstGeom prst="rect">
            <a:avLst/>
          </a:prstGeom>
          <a:solidFill>
            <a:srgbClr val="C9F2D7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40639" marR="40639" indent="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00" name="Shape 600"/>
          <p:cNvSpPr/>
          <p:nvPr/>
        </p:nvSpPr>
        <p:spPr>
          <a:xfrm>
            <a:off x="7327230" y="4527550"/>
            <a:ext cx="1681833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R="0" indent="0" defTabSz="457200">
              <a:defRPr sz="1200"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Vera Rubin, 1928-2016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/>
          <p:nvPr/>
        </p:nvSpPr>
        <p:spPr>
          <a:xfrm>
            <a:off x="-1" y="-230596"/>
            <a:ext cx="9144001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0639" marR="40639" indent="0" algn="ctr"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Galaksers rotation</a:t>
            </a:r>
          </a:p>
        </p:txBody>
      </p:sp>
      <p:pic>
        <p:nvPicPr>
          <p:cNvPr id="603" name="Rotationcurve_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40" y="1384300"/>
            <a:ext cx="8846820" cy="49149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/>
          <p:nvPr/>
        </p:nvSpPr>
        <p:spPr>
          <a:xfrm>
            <a:off x="127000" y="-304800"/>
            <a:ext cx="9144000" cy="165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0639" marR="40639" indent="0" algn="ctr">
              <a:defRPr b="1" sz="4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Galaxy rotation</a:t>
            </a:r>
          </a:p>
        </p:txBody>
      </p:sp>
      <p:sp>
        <p:nvSpPr>
          <p:cNvPr id="606" name="Shape 606"/>
          <p:cNvSpPr/>
          <p:nvPr/>
        </p:nvSpPr>
        <p:spPr>
          <a:xfrm>
            <a:off x="466438" y="999259"/>
            <a:ext cx="821112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indent="0"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Mørkt stof får galakser til at rotere hurtigere, end man ville fra blot at betragte alt det “normale” lysende materiale i galaksen.</a:t>
            </a:r>
          </a:p>
        </p:txBody>
      </p:sp>
      <p:pic>
        <p:nvPicPr>
          <p:cNvPr id="607" name="GalaxyRotation_DarkMatterOrNot.m4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1720896"/>
            <a:ext cx="9144001" cy="5184001"/>
          </a:xfrm>
          <a:prstGeom prst="rect">
            <a:avLst/>
          </a:prstGeom>
          <a:ln w="12700">
            <a:miter lim="400000"/>
          </a:ln>
        </p:spPr>
      </p:pic>
      <p:sp>
        <p:nvSpPr>
          <p:cNvPr id="608" name="Shape 608"/>
          <p:cNvSpPr/>
          <p:nvPr/>
        </p:nvSpPr>
        <p:spPr>
          <a:xfrm>
            <a:off x="8188038" y="6568392"/>
            <a:ext cx="951098" cy="274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indent="0"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Credit: ESA</a:t>
            </a:r>
          </a:p>
        </p:txBody>
      </p:sp>
      <p:sp>
        <p:nvSpPr>
          <p:cNvPr id="609" name="Shape 609"/>
          <p:cNvSpPr/>
          <p:nvPr/>
        </p:nvSpPr>
        <p:spPr>
          <a:xfrm>
            <a:off x="220905" y="1792322"/>
            <a:ext cx="1969230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indent="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With Dark Matter</a:t>
            </a:r>
          </a:p>
        </p:txBody>
      </p:sp>
      <p:sp>
        <p:nvSpPr>
          <p:cNvPr id="610" name="Shape 610"/>
          <p:cNvSpPr/>
          <p:nvPr/>
        </p:nvSpPr>
        <p:spPr>
          <a:xfrm>
            <a:off x="4632038" y="1792322"/>
            <a:ext cx="2324632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indent="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Without Dark Matter</a:t>
            </a:r>
          </a:p>
        </p:txBody>
      </p:sp>
      <p:sp>
        <p:nvSpPr>
          <p:cNvPr id="611" name="Shape 611"/>
          <p:cNvSpPr/>
          <p:nvPr/>
        </p:nvSpPr>
        <p:spPr>
          <a:xfrm>
            <a:off x="-1" y="-228600"/>
            <a:ext cx="9144001" cy="165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0639" marR="40639" indent="0" algn="ctr"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Galaksers rotation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0000" fill="hold"/>
                                        <p:tgtEl>
                                          <p:spTgt spid="6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07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CompassAndMap_bkg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5875"/>
            <a:ext cx="9144000" cy="688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8100" y="0"/>
            <a:ext cx="9474200" cy="6858000"/>
          </a:xfrm>
          <a:prstGeom prst="rect">
            <a:avLst/>
          </a:prstGeom>
        </p:spPr>
      </p:pic>
      <p:sp>
        <p:nvSpPr>
          <p:cNvPr id="615" name="Shape 615"/>
          <p:cNvSpPr/>
          <p:nvPr/>
        </p:nvSpPr>
        <p:spPr>
          <a:xfrm>
            <a:off x="-1" y="25400"/>
            <a:ext cx="9144001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0639" marR="40639" indent="0" algn="ctr"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Andromeda-galaksen (tæt på)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/>
          <p:nvPr/>
        </p:nvSpPr>
        <p:spPr>
          <a:xfrm rot="16200000">
            <a:off x="-4070899" y="2603500"/>
            <a:ext cx="9144001" cy="165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0639" marR="40639" indent="0" algn="ctr"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Dark Matter halo</a:t>
            </a:r>
          </a:p>
        </p:txBody>
      </p:sp>
      <p:pic>
        <p:nvPicPr>
          <p:cNvPr id="618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8084" y="0"/>
            <a:ext cx="844581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Shape 619"/>
          <p:cNvSpPr/>
          <p:nvPr/>
        </p:nvSpPr>
        <p:spPr>
          <a:xfrm>
            <a:off x="973044" y="107401"/>
            <a:ext cx="3770942" cy="787401"/>
          </a:xfrm>
          <a:prstGeom prst="rect">
            <a:avLst/>
          </a:prstGeom>
          <a:solidFill>
            <a:srgbClr val="000000"/>
          </a:solidFill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Hubble teleskopet undersøger</a:t>
            </a:r>
          </a:p>
          <a:p>
            <a:pPr>
              <a:defRPr b="1"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Andromeda-galaksens halo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/>
          <p:nvPr/>
        </p:nvSpPr>
        <p:spPr>
          <a:xfrm>
            <a:off x="53214" y="203988"/>
            <a:ext cx="3669193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0639" marR="40639" indent="0" algn="ctr"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Udvidelse</a:t>
            </a:r>
          </a:p>
        </p:txBody>
      </p:sp>
      <p:pic>
        <p:nvPicPr>
          <p:cNvPr id="622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79166" y="0"/>
            <a:ext cx="5368529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623" name="Shape 623"/>
          <p:cNvSpPr/>
          <p:nvPr/>
        </p:nvSpPr>
        <p:spPr>
          <a:xfrm>
            <a:off x="356961" y="1930510"/>
            <a:ext cx="3061699" cy="482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indent="0"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Hubbles lov fortæller os, at jo længere væk tingene er, jo hurtigere bevæger de sig væk fra os.</a:t>
            </a:r>
          </a:p>
          <a:p>
            <a:pPr marL="40639" marR="40639" indent="0"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Men hvad med ting meget langt væk, hvis lys er nået os efter milliarder af år? Havde de samme hastighed dengang, eller har noget ændret sig?</a:t>
            </a:r>
          </a:p>
          <a:p>
            <a:pPr marL="40639" marR="40639" indent="0"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Det har det, og… </a:t>
            </a:r>
            <a:r>
              <a:rPr b="1" sz="2100">
                <a:solidFill>
                  <a:srgbClr val="FF2932"/>
                </a:solidFill>
              </a:rPr>
              <a:t>stik modsat af det vi forventede!!!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/>
          <p:nvPr>
            <p:ph type="sldNum" sz="quarter" idx="2"/>
          </p:nvPr>
        </p:nvSpPr>
        <p:spPr>
          <a:xfrm>
            <a:off x="8848266" y="6550025"/>
            <a:ext cx="312068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26" name="Shape 626"/>
          <p:cNvSpPr/>
          <p:nvPr/>
        </p:nvSpPr>
        <p:spPr>
          <a:xfrm>
            <a:off x="2381" y="112712"/>
            <a:ext cx="9105901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indent="0" algn="ctr">
              <a:buClr>
                <a:srgbClr val="000000"/>
              </a:buClr>
              <a:buFont typeface="Palatino"/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Hvad består Universet af?</a:t>
            </a:r>
          </a:p>
          <a:p>
            <a:pPr marL="40639" marR="40639" indent="0" algn="ctr">
              <a:buClr>
                <a:srgbClr val="000000"/>
              </a:buClr>
              <a:buFont typeface="Palatino"/>
              <a:defRPr b="1" sz="4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sz="2400"/>
              <a:t>(…og hvordan ved vi det?)</a:t>
            </a:r>
          </a:p>
        </p:txBody>
      </p:sp>
      <p:sp>
        <p:nvSpPr>
          <p:cNvPr id="627" name="Shape 627"/>
          <p:cNvSpPr/>
          <p:nvPr/>
        </p:nvSpPr>
        <p:spPr>
          <a:xfrm>
            <a:off x="273050" y="1501775"/>
            <a:ext cx="5126447" cy="505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indent="0">
              <a:buClr>
                <a:srgbClr val="000000"/>
              </a:buClr>
              <a:buFont typeface="Palatino"/>
              <a:defRPr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Tre forskningsfelter observere</a:t>
            </a:r>
          </a:p>
          <a:p>
            <a:pPr marL="40639" marR="40639" indent="0">
              <a:buClr>
                <a:srgbClr val="000000"/>
              </a:buClr>
              <a:buFont typeface="Palatino"/>
              <a:defRPr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Universet på hver deres måde:</a:t>
            </a:r>
          </a:p>
          <a:p>
            <a:pPr marR="40639" indent="0">
              <a:buClr>
                <a:srgbClr val="FF8F16"/>
              </a:buClr>
              <a:buSzPct val="100000"/>
              <a:buFont typeface="Palatino"/>
              <a:buChar char="•"/>
              <a:defRPr sz="2200">
                <a:solidFill>
                  <a:srgbClr val="FF6A00"/>
                </a:solidFill>
                <a:uFill>
                  <a:solidFill>
                    <a:srgbClr val="FF6A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b="1">
                <a:latin typeface="Palatino"/>
                <a:ea typeface="Palatino"/>
                <a:cs typeface="Palatino"/>
                <a:sym typeface="Palatino"/>
              </a:rPr>
              <a:t>Kosmisk mikrobølgebagrund </a:t>
            </a:r>
            <a:r>
              <a:rPr b="1">
                <a:latin typeface="Palatino"/>
                <a:ea typeface="Palatino"/>
                <a:cs typeface="Palatino"/>
                <a:sym typeface="Palatino"/>
              </a:rPr>
              <a:t>(CMB)</a:t>
            </a:r>
            <a:endParaRPr>
              <a:solidFill>
                <a:srgbClr val="FF2600"/>
              </a:solidFill>
              <a:uFill>
                <a:solidFill>
                  <a:srgbClr val="FF2600"/>
                </a:solidFill>
              </a:uFill>
              <a:latin typeface="Palatino"/>
              <a:ea typeface="Palatino"/>
              <a:cs typeface="Palatino"/>
              <a:sym typeface="Palatino"/>
            </a:endParaRPr>
          </a:p>
          <a:p>
            <a:pPr marL="40640" marR="40639" indent="0">
              <a:buClr>
                <a:srgbClr val="4349AA"/>
              </a:buClr>
              <a:buSzPct val="100000"/>
              <a:buFont typeface="Palatino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b="1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latin typeface="Palatino"/>
                <a:ea typeface="Palatino"/>
                <a:cs typeface="Palatino"/>
                <a:sym typeface="Palatino"/>
              </a:rPr>
              <a:t>Fjerne supernovae (SNe)</a:t>
            </a:r>
            <a:endParaRPr b="1">
              <a:solidFill>
                <a:srgbClr val="4349AA"/>
              </a:solidFill>
              <a:uFill>
                <a:solidFill>
                  <a:srgbClr val="4349AA"/>
                </a:solidFill>
              </a:uFill>
              <a:latin typeface="Palatino"/>
              <a:ea typeface="Palatino"/>
              <a:cs typeface="Palatino"/>
              <a:sym typeface="Palatino"/>
            </a:endParaRPr>
          </a:p>
          <a:p>
            <a:pPr marL="40640" marR="40639" indent="0">
              <a:buClr>
                <a:srgbClr val="00D100"/>
              </a:buClr>
              <a:buSzPct val="100000"/>
              <a:buFont typeface="Palatino"/>
              <a:buChar char="•"/>
              <a:defRPr sz="220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</a:t>
            </a:r>
            <a:r>
              <a:rPr b="1"/>
              <a:t>Galakseformation (BAO)</a:t>
            </a:r>
            <a:endParaRPr b="1"/>
          </a:p>
          <a:p>
            <a:pPr marR="40639" indent="0">
              <a:defRPr sz="220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buClr>
                <a:srgbClr val="000000"/>
              </a:buClr>
              <a:buFont typeface="Palatino"/>
              <a:defRPr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Hver af felterne forsøgte at måle:</a:t>
            </a:r>
          </a:p>
          <a:p>
            <a:pPr marL="40639" marR="40639" indent="0">
              <a:buClr>
                <a:srgbClr val="000000"/>
              </a:buClr>
              <a:buFont typeface="Palatino"/>
              <a:defRPr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x) Andelen af </a:t>
            </a:r>
            <a:r>
              <a:rPr b="1"/>
              <a:t>stof</a:t>
            </a:r>
            <a:r>
              <a:t> i Universet</a:t>
            </a:r>
          </a:p>
          <a:p>
            <a:pPr marL="40639" marR="40639" indent="0">
              <a:buClr>
                <a:srgbClr val="000000"/>
              </a:buClr>
              <a:buFont typeface="Palatino"/>
              <a:defRPr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y) Andelen af </a:t>
            </a:r>
            <a:r>
              <a:rPr b="1"/>
              <a:t>energy</a:t>
            </a:r>
            <a:r>
              <a:t> i Universet</a:t>
            </a:r>
          </a:p>
          <a:p>
            <a:pPr marL="40639" marR="40639" indent="0">
              <a:buClr>
                <a:srgbClr val="000000"/>
              </a:buClr>
              <a:buFont typeface="Palatino"/>
              <a:defRPr b="1" sz="3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     …og de er enige!!!</a:t>
            </a:r>
          </a:p>
        </p:txBody>
      </p:sp>
      <p:pic>
        <p:nvPicPr>
          <p:cNvPr id="628" name="UniverseContentConstraint201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46308" y="1448131"/>
            <a:ext cx="3505201" cy="5161888"/>
          </a:xfrm>
          <a:prstGeom prst="rect">
            <a:avLst/>
          </a:prstGeom>
        </p:spPr>
      </p:pic>
      <p:sp>
        <p:nvSpPr>
          <p:cNvPr id="629" name="Shape 629"/>
          <p:cNvSpPr/>
          <p:nvPr/>
        </p:nvSpPr>
        <p:spPr>
          <a:xfrm>
            <a:off x="6906026" y="6552933"/>
            <a:ext cx="1141364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indent="0"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Andel stof</a:t>
            </a:r>
          </a:p>
        </p:txBody>
      </p:sp>
      <p:sp>
        <p:nvSpPr>
          <p:cNvPr id="630" name="Shape 630"/>
          <p:cNvSpPr/>
          <p:nvPr/>
        </p:nvSpPr>
        <p:spPr>
          <a:xfrm rot="16230864">
            <a:off x="4744653" y="3879583"/>
            <a:ext cx="1283157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indent="0"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Andel energi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/>
          <p:nvPr>
            <p:ph type="title"/>
          </p:nvPr>
        </p:nvSpPr>
        <p:spPr>
          <a:xfrm>
            <a:off x="0" y="0"/>
            <a:ext cx="9144000" cy="1239838"/>
          </a:xfrm>
          <a:prstGeom prst="rect">
            <a:avLst/>
          </a:prstGeom>
        </p:spPr>
        <p:txBody>
          <a:bodyPr/>
          <a:lstStyle>
            <a:lvl1pPr>
              <a:defRPr b="1" sz="4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Composition of the Universe</a:t>
            </a:r>
          </a:p>
        </p:txBody>
      </p:sp>
      <p:sp>
        <p:nvSpPr>
          <p:cNvPr id="633" name="Shape 633"/>
          <p:cNvSpPr/>
          <p:nvPr>
            <p:ph type="sldNum" sz="quarter" idx="2"/>
          </p:nvPr>
        </p:nvSpPr>
        <p:spPr>
          <a:xfrm>
            <a:off x="8848266" y="6550025"/>
            <a:ext cx="312068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34" name="UniverseCompositi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185" y="138481"/>
            <a:ext cx="8543630" cy="6581038"/>
          </a:xfrm>
          <a:prstGeom prst="rect">
            <a:avLst/>
          </a:prstGeom>
        </p:spPr>
      </p:pic>
      <p:sp>
        <p:nvSpPr>
          <p:cNvPr id="635" name="Shape 635"/>
          <p:cNvSpPr/>
          <p:nvPr/>
        </p:nvSpPr>
        <p:spPr>
          <a:xfrm>
            <a:off x="0" y="0"/>
            <a:ext cx="9144000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0639" marR="40639" indent="0" algn="ctr">
              <a:defRPr b="1" sz="4800"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bestanddele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/>
          <p:nvPr>
            <p:ph type="title"/>
          </p:nvPr>
        </p:nvSpPr>
        <p:spPr>
          <a:xfrm>
            <a:off x="0" y="0"/>
            <a:ext cx="9144000" cy="1239838"/>
          </a:xfrm>
          <a:prstGeom prst="rect">
            <a:avLst/>
          </a:prstGeom>
        </p:spPr>
        <p:txBody>
          <a:bodyPr/>
          <a:lstStyle>
            <a:lvl1pPr>
              <a:defRPr b="1" sz="4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Composition of the Universe</a:t>
            </a:r>
          </a:p>
        </p:txBody>
      </p:sp>
      <p:sp>
        <p:nvSpPr>
          <p:cNvPr id="638" name="Shape 638"/>
          <p:cNvSpPr/>
          <p:nvPr>
            <p:ph type="sldNum" sz="quarter" idx="2"/>
          </p:nvPr>
        </p:nvSpPr>
        <p:spPr>
          <a:xfrm>
            <a:off x="8848266" y="6550025"/>
            <a:ext cx="312068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39" name="UniverseCompositi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185" y="138481"/>
            <a:ext cx="8543630" cy="6581038"/>
          </a:xfrm>
          <a:prstGeom prst="rect">
            <a:avLst/>
          </a:prstGeom>
        </p:spPr>
      </p:pic>
      <p:sp>
        <p:nvSpPr>
          <p:cNvPr id="640" name="Shape 640"/>
          <p:cNvSpPr/>
          <p:nvPr/>
        </p:nvSpPr>
        <p:spPr>
          <a:xfrm>
            <a:off x="0" y="0"/>
            <a:ext cx="9144000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0639" marR="40639" indent="0" algn="ctr">
              <a:defRPr b="1" sz="4800"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bestanddele</a:t>
            </a:r>
          </a:p>
        </p:txBody>
      </p:sp>
      <p:sp>
        <p:nvSpPr>
          <p:cNvPr id="641" name="Shape 641"/>
          <p:cNvSpPr/>
          <p:nvPr/>
        </p:nvSpPr>
        <p:spPr>
          <a:xfrm rot="20240219">
            <a:off x="2622148" y="3246501"/>
            <a:ext cx="3899704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solidFill>
                  <a:srgbClr val="FF293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Det ved vi ikke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0235"/>
            <a:ext cx="9144000" cy="5300027"/>
          </a:xfrm>
          <a:prstGeom prst="rect">
            <a:avLst/>
          </a:prstGeom>
        </p:spPr>
      </p:pic>
      <p:sp>
        <p:nvSpPr>
          <p:cNvPr id="101" name="Shape 101"/>
          <p:cNvSpPr/>
          <p:nvPr>
            <p:ph type="title"/>
          </p:nvPr>
        </p:nvSpPr>
        <p:spPr>
          <a:xfrm>
            <a:off x="0" y="0"/>
            <a:ext cx="9144000" cy="1651000"/>
          </a:xfrm>
          <a:prstGeom prst="rect">
            <a:avLst/>
          </a:prstGeom>
        </p:spPr>
        <p:txBody>
          <a:bodyPr/>
          <a:lstStyle/>
          <a:p>
            <a: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Første billede af Universet</a:t>
            </a:r>
          </a:p>
          <a:p>
            <a: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(“taget” 379.000 år efter Big Bang)</a:t>
            </a:r>
          </a:p>
        </p:txBody>
      </p:sp>
      <p:pic>
        <p:nvPicPr>
          <p:cNvPr id="102" name="UniverseCMBb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7479" y="896498"/>
            <a:ext cx="1946025" cy="1946025"/>
          </a:xfrm>
          <a:prstGeom prst="rect">
            <a:avLst/>
          </a:prstGeom>
        </p:spPr>
      </p:pic>
      <p:sp>
        <p:nvSpPr>
          <p:cNvPr id="103" name="Shape 103"/>
          <p:cNvSpPr/>
          <p:nvPr>
            <p:ph type="sldNum" sz="quarter" idx="2"/>
          </p:nvPr>
        </p:nvSpPr>
        <p:spPr>
          <a:xfrm>
            <a:off x="8848266" y="6550025"/>
            <a:ext cx="312068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4" name="Shape 104"/>
          <p:cNvSpPr/>
          <p:nvPr/>
        </p:nvSpPr>
        <p:spPr>
          <a:xfrm>
            <a:off x="190500" y="1689100"/>
            <a:ext cx="3191369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indent="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Billede fra Planck satellitten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Shape 643"/>
          <p:cNvSpPr/>
          <p:nvPr>
            <p:ph type="title"/>
          </p:nvPr>
        </p:nvSpPr>
        <p:spPr>
          <a:xfrm>
            <a:off x="0" y="0"/>
            <a:ext cx="9144000" cy="1239838"/>
          </a:xfrm>
          <a:prstGeom prst="rect">
            <a:avLst/>
          </a:prstGeom>
        </p:spPr>
        <p:txBody>
          <a:bodyPr/>
          <a:lstStyle>
            <a:lvl1pPr>
              <a:defRPr b="1" sz="4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Composition of the Universe</a:t>
            </a:r>
          </a:p>
        </p:txBody>
      </p:sp>
      <p:sp>
        <p:nvSpPr>
          <p:cNvPr id="644" name="Shape 644"/>
          <p:cNvSpPr/>
          <p:nvPr>
            <p:ph type="sldNum" sz="quarter" idx="2"/>
          </p:nvPr>
        </p:nvSpPr>
        <p:spPr>
          <a:xfrm>
            <a:off x="8848266" y="6550025"/>
            <a:ext cx="312068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45" name="UniverseCompositi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185" y="138481"/>
            <a:ext cx="8543630" cy="6581038"/>
          </a:xfrm>
          <a:prstGeom prst="rect">
            <a:avLst/>
          </a:prstGeom>
        </p:spPr>
      </p:pic>
      <p:sp>
        <p:nvSpPr>
          <p:cNvPr id="646" name="Shape 646"/>
          <p:cNvSpPr/>
          <p:nvPr/>
        </p:nvSpPr>
        <p:spPr>
          <a:xfrm>
            <a:off x="0" y="0"/>
            <a:ext cx="9144000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0639" marR="40639" indent="0" algn="ctr">
              <a:defRPr b="1" sz="4800"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bestanddele</a:t>
            </a:r>
          </a:p>
        </p:txBody>
      </p:sp>
      <p:sp>
        <p:nvSpPr>
          <p:cNvPr id="647" name="Shape 647"/>
          <p:cNvSpPr/>
          <p:nvPr/>
        </p:nvSpPr>
        <p:spPr>
          <a:xfrm rot="20240219">
            <a:off x="2622148" y="3246501"/>
            <a:ext cx="3899704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solidFill>
                  <a:srgbClr val="FF293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Det ved vi ikke</a:t>
            </a:r>
          </a:p>
        </p:txBody>
      </p:sp>
      <p:sp>
        <p:nvSpPr>
          <p:cNvPr id="648" name="Shape 648"/>
          <p:cNvSpPr/>
          <p:nvPr/>
        </p:nvSpPr>
        <p:spPr>
          <a:xfrm rot="20240219">
            <a:off x="62084" y="1944611"/>
            <a:ext cx="6764695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800">
                <a:solidFill>
                  <a:srgbClr val="FF293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Det ved vi SLET IKKE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0235"/>
            <a:ext cx="9144000" cy="5300027"/>
          </a:xfrm>
          <a:prstGeom prst="rect">
            <a:avLst/>
          </a:prstGeom>
        </p:spPr>
      </p:pic>
      <p:sp>
        <p:nvSpPr>
          <p:cNvPr id="107" name="Shape 107"/>
          <p:cNvSpPr/>
          <p:nvPr>
            <p:ph type="title"/>
          </p:nvPr>
        </p:nvSpPr>
        <p:spPr>
          <a:xfrm>
            <a:off x="0" y="0"/>
            <a:ext cx="9144000" cy="1651000"/>
          </a:xfrm>
          <a:prstGeom prst="rect">
            <a:avLst/>
          </a:prstGeom>
        </p:spPr>
        <p:txBody>
          <a:bodyPr/>
          <a:lstStyle/>
          <a:p>
            <a: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Første billede af Universet</a:t>
            </a:r>
          </a:p>
          <a:p>
            <a: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(“taget” 379.000 år efter Big Bang)</a:t>
            </a:r>
          </a:p>
        </p:txBody>
      </p:sp>
      <p:pic>
        <p:nvPicPr>
          <p:cNvPr id="108" name="UniverseCMBb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7479" y="896498"/>
            <a:ext cx="1946025" cy="1946025"/>
          </a:xfrm>
          <a:prstGeom prst="rect">
            <a:avLst/>
          </a:prstGeom>
        </p:spPr>
      </p:pic>
      <p:sp>
        <p:nvSpPr>
          <p:cNvPr id="109" name="Shape 109"/>
          <p:cNvSpPr/>
          <p:nvPr>
            <p:ph type="sldNum" sz="quarter" idx="2"/>
          </p:nvPr>
        </p:nvSpPr>
        <p:spPr>
          <a:xfrm>
            <a:off x="8848266" y="6550025"/>
            <a:ext cx="312068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0" name="Shape 110"/>
          <p:cNvSpPr/>
          <p:nvPr/>
        </p:nvSpPr>
        <p:spPr>
          <a:xfrm>
            <a:off x="190500" y="1689100"/>
            <a:ext cx="3191369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indent="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Billede fra Planck satellitten</a:t>
            </a:r>
          </a:p>
        </p:txBody>
      </p:sp>
      <p:sp>
        <p:nvSpPr>
          <p:cNvPr id="111" name="Shape 111"/>
          <p:cNvSpPr/>
          <p:nvPr/>
        </p:nvSpPr>
        <p:spPr>
          <a:xfrm>
            <a:off x="3699723" y="2438442"/>
            <a:ext cx="5316275" cy="408167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12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90872" y="2425647"/>
            <a:ext cx="5133935" cy="41071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0235"/>
            <a:ext cx="9144000" cy="5300027"/>
          </a:xfrm>
          <a:prstGeom prst="rect">
            <a:avLst/>
          </a:prstGeom>
        </p:spPr>
      </p:pic>
      <p:sp>
        <p:nvSpPr>
          <p:cNvPr id="115" name="Shape 115"/>
          <p:cNvSpPr/>
          <p:nvPr>
            <p:ph type="title"/>
          </p:nvPr>
        </p:nvSpPr>
        <p:spPr>
          <a:xfrm>
            <a:off x="0" y="0"/>
            <a:ext cx="9144000" cy="1651000"/>
          </a:xfrm>
          <a:prstGeom prst="rect">
            <a:avLst/>
          </a:prstGeom>
        </p:spPr>
        <p:txBody>
          <a:bodyPr/>
          <a:lstStyle/>
          <a:p>
            <a: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Første billede af Universet</a:t>
            </a:r>
          </a:p>
          <a:p>
            <a:pPr>
              <a:defRPr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(“taget” 379.000 år efter Big Bang)</a:t>
            </a:r>
          </a:p>
        </p:txBody>
      </p:sp>
      <p:pic>
        <p:nvPicPr>
          <p:cNvPr id="116" name="UniverseCMBb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7479" y="896498"/>
            <a:ext cx="1946025" cy="1946025"/>
          </a:xfrm>
          <a:prstGeom prst="rect">
            <a:avLst/>
          </a:prstGeom>
        </p:spPr>
      </p:pic>
      <p:sp>
        <p:nvSpPr>
          <p:cNvPr id="117" name="Shape 117"/>
          <p:cNvSpPr/>
          <p:nvPr>
            <p:ph type="sldNum" sz="quarter" idx="2"/>
          </p:nvPr>
        </p:nvSpPr>
        <p:spPr>
          <a:xfrm>
            <a:off x="8848266" y="6550025"/>
            <a:ext cx="312068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8" name="Shape 118"/>
          <p:cNvSpPr/>
          <p:nvPr/>
        </p:nvSpPr>
        <p:spPr>
          <a:xfrm>
            <a:off x="190500" y="1689100"/>
            <a:ext cx="3191369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indent="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Billede fra Planck satellitten</a:t>
            </a:r>
          </a:p>
        </p:txBody>
      </p:sp>
      <p:pic>
        <p:nvPicPr>
          <p:cNvPr id="119" name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523" y="3058517"/>
            <a:ext cx="4978401" cy="3746501"/>
          </a:xfrm>
          <a:prstGeom prst="rect">
            <a:avLst/>
          </a:prstGeom>
        </p:spPr>
      </p:pic>
      <p:sp>
        <p:nvSpPr>
          <p:cNvPr id="120" name="Shape 120"/>
          <p:cNvSpPr/>
          <p:nvPr/>
        </p:nvSpPr>
        <p:spPr>
          <a:xfrm>
            <a:off x="246305" y="3187699"/>
            <a:ext cx="243457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39" marR="40639" indent="0">
              <a:defRPr b="1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1% af støj på et TV er</a:t>
            </a:r>
          </a:p>
          <a:p>
            <a:pPr marL="40639" marR="40639" indent="0">
              <a:defRPr b="1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ekkoet fra Big Bang.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