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media1.m4v" ContentType="video/unknown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40639" indent="40639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Lucida Grande"/>
      </a:defRPr>
    </a:lvl1pPr>
    <a:lvl2pPr marL="0" marR="40639" indent="40639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Lucida Grande"/>
      </a:defRPr>
    </a:lvl2pPr>
    <a:lvl3pPr marL="0" marR="40639" indent="40639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Lucida Grande"/>
      </a:defRPr>
    </a:lvl3pPr>
    <a:lvl4pPr marL="0" marR="40639" indent="40639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Lucida Grande"/>
      </a:defRPr>
    </a:lvl4pPr>
    <a:lvl5pPr marL="0" marR="40639" indent="40639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Lucida Grande"/>
      </a:defRPr>
    </a:lvl5pPr>
    <a:lvl6pPr marL="0" marR="40639" indent="40639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Lucida Grande"/>
      </a:defRPr>
    </a:lvl6pPr>
    <a:lvl7pPr marL="0" marR="40639" indent="40639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Lucida Grande"/>
      </a:defRPr>
    </a:lvl7pPr>
    <a:lvl8pPr marL="0" marR="40639" indent="40639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Lucida Grande"/>
      </a:defRPr>
    </a:lvl8pPr>
    <a:lvl9pPr marL="0" marR="40639" indent="40639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j-lt"/>
        <a:ea typeface="+mj-ea"/>
        <a:cs typeface="+mj-cs"/>
        <a:sym typeface="Lucida Grand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 b="def" i="def"/>
      <a:tcStyle>
        <a:tcBdr/>
        <a:fill>
          <a:solidFill>
            <a:srgbClr val="E6EA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 b="def" i="def"/>
      <a:tcStyle>
        <a:tcBdr/>
        <a:fill>
          <a:solidFill>
            <a:srgbClr val="F8F4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 b="def" i="def"/>
      <a:tcStyle>
        <a:tcBdr/>
        <a:fill>
          <a:solidFill>
            <a:srgbClr val="EBE8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" name="Shape 6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+mj-lt"/>
        <a:ea typeface="+mj-ea"/>
        <a:cs typeface="+mj-cs"/>
        <a:sym typeface="Lucida Grande"/>
      </a:defRPr>
    </a:lvl1pPr>
    <a:lvl2pPr indent="228600" defTabSz="584200" latinLnBrk="0">
      <a:defRPr sz="2200">
        <a:latin typeface="+mj-lt"/>
        <a:ea typeface="+mj-ea"/>
        <a:cs typeface="+mj-cs"/>
        <a:sym typeface="Lucida Grande"/>
      </a:defRPr>
    </a:lvl2pPr>
    <a:lvl3pPr indent="457200" defTabSz="584200" latinLnBrk="0">
      <a:defRPr sz="2200">
        <a:latin typeface="+mj-lt"/>
        <a:ea typeface="+mj-ea"/>
        <a:cs typeface="+mj-cs"/>
        <a:sym typeface="Lucida Grande"/>
      </a:defRPr>
    </a:lvl3pPr>
    <a:lvl4pPr indent="685800" defTabSz="584200" latinLnBrk="0">
      <a:defRPr sz="2200">
        <a:latin typeface="+mj-lt"/>
        <a:ea typeface="+mj-ea"/>
        <a:cs typeface="+mj-cs"/>
        <a:sym typeface="Lucida Grande"/>
      </a:defRPr>
    </a:lvl4pPr>
    <a:lvl5pPr indent="914400" defTabSz="584200" latinLnBrk="0">
      <a:defRPr sz="2200">
        <a:latin typeface="+mj-lt"/>
        <a:ea typeface="+mj-ea"/>
        <a:cs typeface="+mj-cs"/>
        <a:sym typeface="Lucida Grande"/>
      </a:defRPr>
    </a:lvl5pPr>
    <a:lvl6pPr indent="1143000" defTabSz="584200" latinLnBrk="0">
      <a:defRPr sz="2200">
        <a:latin typeface="+mj-lt"/>
        <a:ea typeface="+mj-ea"/>
        <a:cs typeface="+mj-cs"/>
        <a:sym typeface="Lucida Grande"/>
      </a:defRPr>
    </a:lvl6pPr>
    <a:lvl7pPr indent="1371600" defTabSz="584200" latinLnBrk="0">
      <a:defRPr sz="2200">
        <a:latin typeface="+mj-lt"/>
        <a:ea typeface="+mj-ea"/>
        <a:cs typeface="+mj-cs"/>
        <a:sym typeface="Lucida Grande"/>
      </a:defRPr>
    </a:lvl7pPr>
    <a:lvl8pPr indent="1600200" defTabSz="584200" latinLnBrk="0">
      <a:defRPr sz="2200">
        <a:latin typeface="+mj-lt"/>
        <a:ea typeface="+mj-ea"/>
        <a:cs typeface="+mj-cs"/>
        <a:sym typeface="Lucida Grande"/>
      </a:defRPr>
    </a:lvl8pPr>
    <a:lvl9pPr indent="1828800" defTabSz="584200" latinLnBrk="0">
      <a:defRPr sz="2200">
        <a:latin typeface="+mj-lt"/>
        <a:ea typeface="+mj-ea"/>
        <a:cs typeface="+mj-cs"/>
        <a:sym typeface="Lucida Grand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" name="Shape 1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Shape 2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" name="Shape 3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xfrm>
            <a:off x="7463966" y="6245225"/>
            <a:ext cx="312068" cy="298984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tandardformgivning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CompassAndMap_bk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00" y="-12700"/>
            <a:ext cx="9144000" cy="6883400"/>
          </a:xfrm>
          <a:prstGeom prst="rect">
            <a:avLst/>
          </a:prstGeom>
        </p:spPr>
      </p:pic>
      <p:sp>
        <p:nvSpPr>
          <p:cNvPr id="39" name="Shape 39"/>
          <p:cNvSpPr/>
          <p:nvPr>
            <p:ph type="sldNum" sz="quarter" idx="2"/>
          </p:nvPr>
        </p:nvSpPr>
        <p:spPr>
          <a:xfrm>
            <a:off x="8835566" y="6581508"/>
            <a:ext cx="312068" cy="298984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</p:spPr>
        <p:txBody>
          <a:bodyPr>
            <a:noAutofit/>
          </a:bodyPr>
          <a:lstStyle>
            <a:lvl1pPr marL="40639" marR="40639" indent="0"/>
          </a:lstStyle>
          <a:p>
            <a:pPr/>
            <a:r>
              <a:t>Title Text</a:t>
            </a:r>
          </a:p>
        </p:txBody>
      </p:sp>
      <p:sp>
        <p:nvSpPr>
          <p:cNvPr id="47" name="Shape 4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marR="40639"/>
            <a:lvl2pPr marL="783590" marR="40639" indent="-285750">
              <a:spcBef>
                <a:spcPts val="600"/>
              </a:spcBef>
              <a:defRPr sz="2800"/>
            </a:lvl2pPr>
            <a:lvl3pPr marL="1183639" marR="40639" indent="-228600">
              <a:spcBef>
                <a:spcPts val="500"/>
              </a:spcBef>
              <a:defRPr sz="2400"/>
            </a:lvl3pPr>
            <a:lvl4pPr marL="1640839" marR="40639" indent="-228600">
              <a:spcBef>
                <a:spcPts val="400"/>
              </a:spcBef>
              <a:defRPr sz="2000"/>
            </a:lvl4pPr>
            <a:lvl5pPr marL="2098039" marR="40639" indent="-228600">
              <a:spcBef>
                <a:spcPts val="400"/>
              </a:spcBef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hape 48"/>
          <p:cNvSpPr/>
          <p:nvPr>
            <p:ph type="sldNum" sz="quarter" idx="2"/>
          </p:nvPr>
        </p:nvSpPr>
        <p:spPr>
          <a:xfrm>
            <a:off x="7463966" y="6245225"/>
            <a:ext cx="312068" cy="298984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</p:spPr>
        <p:txBody>
          <a:bodyPr>
            <a:noAutofit/>
          </a:bodyPr>
          <a:lstStyle>
            <a:lvl1pPr marL="40639" marR="40639" indent="0"/>
          </a:lstStyle>
          <a:p>
            <a:pPr/>
            <a:r>
              <a:t>Title Text</a:t>
            </a:r>
          </a:p>
        </p:txBody>
      </p:sp>
      <p:sp>
        <p:nvSpPr>
          <p:cNvPr id="56" name="Shape 5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marR="40639"/>
            <a:lvl2pPr marL="783590" marR="40639" indent="-285750">
              <a:spcBef>
                <a:spcPts val="600"/>
              </a:spcBef>
              <a:defRPr sz="2800"/>
            </a:lvl2pPr>
            <a:lvl3pPr marL="1183639" marR="40639" indent="-228600">
              <a:spcBef>
                <a:spcPts val="500"/>
              </a:spcBef>
              <a:defRPr sz="2400"/>
            </a:lvl3pPr>
            <a:lvl4pPr marL="1640839" marR="40639" indent="-228600">
              <a:spcBef>
                <a:spcPts val="400"/>
              </a:spcBef>
              <a:defRPr sz="2000"/>
            </a:lvl4pPr>
            <a:lvl5pPr marL="2098039" marR="40639" indent="-228600">
              <a:spcBef>
                <a:spcPts val="400"/>
              </a:spcBef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hape 57"/>
          <p:cNvSpPr/>
          <p:nvPr>
            <p:ph type="sldNum" sz="quarter" idx="2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Shape 3"/>
          <p:cNvSpPr/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marR="0" indent="0" algn="ctr" defTabSz="584200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transition xmlns:p14="http://schemas.microsoft.com/office/powerpoint/2010/main" spd="med" advClick="1"/>
  <p:txStyles>
    <p:titleStyle>
      <a:lvl1pPr marL="0" marR="40639" indent="40639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1pPr>
      <a:lvl2pPr marL="0" marR="40639" indent="40639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2pPr>
      <a:lvl3pPr marL="0" marR="40639" indent="40639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3pPr>
      <a:lvl4pPr marL="0" marR="40639" indent="40639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4pPr>
      <a:lvl5pPr marL="0" marR="40639" indent="40639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5pPr>
      <a:lvl6pPr marL="0" marR="40639" indent="40639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6pPr>
      <a:lvl7pPr marL="0" marR="40639" indent="40639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7pPr>
      <a:lvl8pPr marL="0" marR="40639" indent="40639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8pPr>
      <a:lvl9pPr marL="0" marR="40639" indent="40639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9pPr>
    </p:titleStyle>
    <p:bodyStyle>
      <a:lvl1pPr marL="383540" marR="40639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1pPr>
      <a:lvl2pPr marL="824411" marR="40639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2pPr>
      <a:lvl3pPr marL="1259838" marR="40639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3pPr>
      <a:lvl4pPr marL="1777999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4pPr>
      <a:lvl5pPr marL="2235199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5pPr>
      <a:lvl6pPr marL="22352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6pPr>
      <a:lvl7pPr marL="22352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7pPr>
      <a:lvl8pPr marL="22352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8pPr>
      <a:lvl9pPr marL="22352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Arial"/>
          <a:ea typeface="Arial"/>
          <a:cs typeface="Arial"/>
          <a:sym typeface="Arial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Relationship Id="rId3" Type="http://schemas.openxmlformats.org/officeDocument/2006/relationships/image" Target="../media/image6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Relationship Id="rId3" Type="http://schemas.openxmlformats.org/officeDocument/2006/relationships/image" Target="../media/image6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Relationship Id="rId3" Type="http://schemas.openxmlformats.org/officeDocument/2006/relationships/image" Target="../media/image6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Relationship Id="rId3" Type="http://schemas.openxmlformats.org/officeDocument/2006/relationships/image" Target="../media/image6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Relationship Id="rId3" Type="http://schemas.openxmlformats.org/officeDocument/2006/relationships/image" Target="../media/image6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1.m4v"/><Relationship Id="rId3" Type="http://schemas.microsoft.com/office/2007/relationships/media" Target="../media/media1.m4v"/><Relationship Id="rId4" Type="http://schemas.openxmlformats.org/officeDocument/2006/relationships/image" Target="../media/image6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16.jpe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Relationship Id="rId3" Type="http://schemas.openxmlformats.org/officeDocument/2006/relationships/image" Target="../media/image5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Relationship Id="rId3" Type="http://schemas.openxmlformats.org/officeDocument/2006/relationships/image" Target="../media/image6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5720"/>
            <a:ext cx="9144000" cy="6467860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Shape 67"/>
          <p:cNvSpPr/>
          <p:nvPr/>
        </p:nvSpPr>
        <p:spPr>
          <a:xfrm>
            <a:off x="3384958" y="6477000"/>
            <a:ext cx="5632242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1" algn="r">
              <a:defRPr b="1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Big Bang til Naturfag, Workshop II, 26. januar 2018</a:t>
            </a:r>
          </a:p>
        </p:txBody>
      </p:sp>
      <p:sp>
        <p:nvSpPr>
          <p:cNvPr id="68" name="Shape 68"/>
          <p:cNvSpPr/>
          <p:nvPr>
            <p:ph type="title"/>
          </p:nvPr>
        </p:nvSpPr>
        <p:spPr>
          <a:xfrm>
            <a:off x="1755879" y="89452"/>
            <a:ext cx="5632242" cy="2772358"/>
          </a:xfrm>
          <a:prstGeom prst="rect">
            <a:avLst/>
          </a:prstGeom>
        </p:spPr>
        <p:txBody>
          <a:bodyPr anchor="t"/>
          <a:lstStyle/>
          <a:p>
            <a:pPr>
              <a:defRPr b="1" sz="7200">
                <a:solidFill>
                  <a:srgbClr val="FF2932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Alt det</a:t>
            </a:r>
          </a:p>
          <a:p>
            <a:pPr>
              <a:defRPr b="1" sz="7200">
                <a:solidFill>
                  <a:srgbClr val="FF2932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vi IKKE ved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CompassAndMap_bk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6300" y="-254000"/>
            <a:ext cx="9144000" cy="6883400"/>
          </a:xfrm>
          <a:prstGeom prst="rect">
            <a:avLst/>
          </a:prstGeom>
        </p:spPr>
      </p:pic>
      <p:pic>
        <p:nvPicPr>
          <p:cNvPr id="170" name="CompassAndMap_bk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00" y="-12700"/>
            <a:ext cx="9144000" cy="6883400"/>
          </a:xfrm>
          <a:prstGeom prst="rect">
            <a:avLst/>
          </a:prstGeom>
        </p:spPr>
      </p:pic>
      <p:sp>
        <p:nvSpPr>
          <p:cNvPr id="171" name="Shape 171"/>
          <p:cNvSpPr/>
          <p:nvPr/>
        </p:nvSpPr>
        <p:spPr>
          <a:xfrm>
            <a:off x="165100" y="152400"/>
            <a:ext cx="88138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indent="0" algn="ctr">
              <a:defRPr b="1" sz="4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Ingredienser til stof i Universet</a:t>
            </a:r>
          </a:p>
        </p:txBody>
      </p:sp>
      <p:pic>
        <p:nvPicPr>
          <p:cNvPr id="172" name="pasted-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55016" y="1046522"/>
            <a:ext cx="4462156" cy="2231078"/>
          </a:xfrm>
          <a:prstGeom prst="rect">
            <a:avLst/>
          </a:prstGeom>
        </p:spPr>
      </p:pic>
      <p:sp>
        <p:nvSpPr>
          <p:cNvPr id="173" name="Shape 173"/>
          <p:cNvSpPr/>
          <p:nvPr/>
        </p:nvSpPr>
        <p:spPr>
          <a:xfrm>
            <a:off x="4405614" y="3219449"/>
            <a:ext cx="4560960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indent="0">
              <a:defRPr sz="1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Cosmic Microwave Background as measured by Planck.</a:t>
            </a:r>
          </a:p>
        </p:txBody>
      </p:sp>
      <p:sp>
        <p:nvSpPr>
          <p:cNvPr id="174" name="Shape 174"/>
          <p:cNvSpPr/>
          <p:nvPr/>
        </p:nvSpPr>
        <p:spPr>
          <a:xfrm>
            <a:off x="510599" y="1110773"/>
            <a:ext cx="8369195" cy="4560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indent="0">
              <a:defRPr u="sng">
                <a:latin typeface="Palatino"/>
                <a:ea typeface="Palatino"/>
                <a:cs typeface="Palatino"/>
                <a:sym typeface="Palatino"/>
              </a:defRPr>
            </a:pPr>
            <a:r>
              <a:t>Hvad ved vi: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For hver </a:t>
            </a:r>
            <a:r>
              <a:rPr b="1"/>
              <a:t>1 proton</a:t>
            </a:r>
            <a:r>
              <a:t> var der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omkring </a:t>
            </a:r>
            <a:r>
              <a:rPr b="1"/>
              <a:t>1.000.000.000 fotoner</a:t>
            </a:r>
            <a:r>
              <a:t>!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Disse fotoner ser vi i den kosmiske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mikrobølge baggrundsstråling, som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skabtes ved annihilationen mellem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stof og antistof i det tidlige Univers.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 marL="40639" marR="40639" indent="0">
              <a:defRPr u="sng">
                <a:latin typeface="Palatino"/>
                <a:ea typeface="Palatino"/>
                <a:cs typeface="Palatino"/>
                <a:sym typeface="Palatino"/>
              </a:defRPr>
            </a:pPr>
            <a:r>
              <a:t>Hvilke ingredienser kræves der for at få den krævede stof-antistof asymmetri?</a:t>
            </a:r>
          </a:p>
          <a:p>
            <a:pPr marL="40639" marR="40639" indent="0">
              <a:lnSpc>
                <a:spcPct val="120000"/>
              </a:lnSpc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Disse krav ("Sakharov conditions”) er:</a:t>
            </a:r>
          </a:p>
          <a:p>
            <a:pPr marL="274161" marR="40639" indent="-192881">
              <a:lnSpc>
                <a:spcPct val="120000"/>
              </a:lnSpc>
              <a:buSzPct val="100000"/>
              <a:buChar char="•"/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Brud på Baryon number (B) bevarelsen.     </a:t>
            </a:r>
            <a:r>
              <a:rPr b="1" sz="2100">
                <a:solidFill>
                  <a:srgbClr val="00BA33"/>
                </a:solidFill>
              </a:rPr>
              <a:t>✓</a:t>
            </a:r>
            <a:r>
              <a:t> (gennem sphalerons)</a:t>
            </a:r>
          </a:p>
          <a:p>
            <a:pPr marL="274161" marR="40639" indent="-192881">
              <a:lnSpc>
                <a:spcPct val="120000"/>
              </a:lnSpc>
              <a:buSzPct val="100000"/>
              <a:buChar char="•"/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C- og CP-symmetribrud. </a:t>
            </a:r>
          </a:p>
          <a:p>
            <a:pPr marL="274161" marR="40639" indent="-192881">
              <a:lnSpc>
                <a:spcPct val="120000"/>
              </a:lnSpc>
              <a:buSzPct val="100000"/>
              <a:buChar char="•"/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1. ordens faseovergang.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CompassAndMap_bk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6300" y="-254000"/>
            <a:ext cx="9144000" cy="6883400"/>
          </a:xfrm>
          <a:prstGeom prst="rect">
            <a:avLst/>
          </a:prstGeom>
        </p:spPr>
      </p:pic>
      <p:pic>
        <p:nvPicPr>
          <p:cNvPr id="177" name="CompassAndMap_bk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00" y="-12700"/>
            <a:ext cx="9144000" cy="6883400"/>
          </a:xfrm>
          <a:prstGeom prst="rect">
            <a:avLst/>
          </a:prstGeom>
        </p:spPr>
      </p:pic>
      <p:sp>
        <p:nvSpPr>
          <p:cNvPr id="178" name="Shape 178"/>
          <p:cNvSpPr/>
          <p:nvPr/>
        </p:nvSpPr>
        <p:spPr>
          <a:xfrm>
            <a:off x="165100" y="152400"/>
            <a:ext cx="88138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indent="0" algn="ctr">
              <a:defRPr b="1" sz="4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Ingredienser til stof i Universet</a:t>
            </a:r>
          </a:p>
        </p:txBody>
      </p:sp>
      <p:pic>
        <p:nvPicPr>
          <p:cNvPr id="179" name="pasted-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55016" y="1046522"/>
            <a:ext cx="4462156" cy="2231078"/>
          </a:xfrm>
          <a:prstGeom prst="rect">
            <a:avLst/>
          </a:prstGeom>
        </p:spPr>
      </p:pic>
      <p:sp>
        <p:nvSpPr>
          <p:cNvPr id="180" name="Shape 180"/>
          <p:cNvSpPr/>
          <p:nvPr/>
        </p:nvSpPr>
        <p:spPr>
          <a:xfrm>
            <a:off x="4405614" y="3219449"/>
            <a:ext cx="4560960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indent="0">
              <a:defRPr sz="1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Cosmic Microwave Background as measured by Planck.</a:t>
            </a:r>
          </a:p>
        </p:txBody>
      </p:sp>
      <p:sp>
        <p:nvSpPr>
          <p:cNvPr id="181" name="Shape 181"/>
          <p:cNvSpPr/>
          <p:nvPr/>
        </p:nvSpPr>
        <p:spPr>
          <a:xfrm>
            <a:off x="510599" y="1110773"/>
            <a:ext cx="8369195" cy="4568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indent="0">
              <a:defRPr u="sng">
                <a:latin typeface="Palatino"/>
                <a:ea typeface="Palatino"/>
                <a:cs typeface="Palatino"/>
                <a:sym typeface="Palatino"/>
              </a:defRPr>
            </a:pPr>
            <a:r>
              <a:t>Hvad ved vi: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For hver </a:t>
            </a:r>
            <a:r>
              <a:rPr b="1"/>
              <a:t>1 proton</a:t>
            </a:r>
            <a:r>
              <a:t> var der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omkring </a:t>
            </a:r>
            <a:r>
              <a:rPr b="1"/>
              <a:t>1.000.000.000 fotoner</a:t>
            </a:r>
            <a:r>
              <a:t>!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Disse fotoner ser vi i den kosmiske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mikrobølge baggrundsstråling, som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skabtes ved annihilationen mellem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stof og antistof i det tidlige Univers.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 marL="40639" marR="40639" indent="0">
              <a:defRPr u="sng">
                <a:latin typeface="Palatino"/>
                <a:ea typeface="Palatino"/>
                <a:cs typeface="Palatino"/>
                <a:sym typeface="Palatino"/>
              </a:defRPr>
            </a:pPr>
            <a:r>
              <a:t>Hvilke ingredienser kræves der for at få den krævede stof-antistof asymmetri?</a:t>
            </a:r>
          </a:p>
          <a:p>
            <a:pPr marL="40639" marR="40639" indent="0">
              <a:lnSpc>
                <a:spcPct val="120000"/>
              </a:lnSpc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Disse krav ("Sakharov conditions”) er:</a:t>
            </a:r>
          </a:p>
          <a:p>
            <a:pPr marL="274161" marR="40639" indent="-192881">
              <a:lnSpc>
                <a:spcPct val="120000"/>
              </a:lnSpc>
              <a:buSzPct val="100000"/>
              <a:buChar char="•"/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Brud på Baryon number (B) bevarelsen.     </a:t>
            </a:r>
            <a:r>
              <a:rPr b="1" sz="2100">
                <a:solidFill>
                  <a:srgbClr val="00BA33"/>
                </a:solidFill>
              </a:rPr>
              <a:t>✓</a:t>
            </a:r>
            <a:r>
              <a:t> (gennem sphalerons)</a:t>
            </a:r>
          </a:p>
          <a:p>
            <a:pPr marL="274161" marR="40639" indent="-192881">
              <a:lnSpc>
                <a:spcPct val="120000"/>
              </a:lnSpc>
              <a:buSzPct val="100000"/>
              <a:buChar char="•"/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C- og CP-symmetribrud.                               </a:t>
            </a:r>
            <a:r>
              <a:rPr b="1" sz="2100">
                <a:solidFill>
                  <a:srgbClr val="00BA33"/>
                </a:solidFill>
              </a:rPr>
              <a:t>✓</a:t>
            </a:r>
            <a:r>
              <a:t> (med quarker &amp; måske leptoner?)</a:t>
            </a:r>
          </a:p>
          <a:p>
            <a:pPr marL="274161" marR="40639" indent="-192881">
              <a:lnSpc>
                <a:spcPct val="120000"/>
              </a:lnSpc>
              <a:buSzPct val="100000"/>
              <a:buChar char="•"/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1. ordens faseovergang.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CompassAndMap_bk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6300" y="-254000"/>
            <a:ext cx="9144000" cy="6883400"/>
          </a:xfrm>
          <a:prstGeom prst="rect">
            <a:avLst/>
          </a:prstGeom>
        </p:spPr>
      </p:pic>
      <p:pic>
        <p:nvPicPr>
          <p:cNvPr id="184" name="CompassAndMap_bk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00" y="-12700"/>
            <a:ext cx="9144000" cy="6883400"/>
          </a:xfrm>
          <a:prstGeom prst="rect">
            <a:avLst/>
          </a:prstGeom>
        </p:spPr>
      </p:pic>
      <p:sp>
        <p:nvSpPr>
          <p:cNvPr id="185" name="Shape 185"/>
          <p:cNvSpPr/>
          <p:nvPr/>
        </p:nvSpPr>
        <p:spPr>
          <a:xfrm>
            <a:off x="165100" y="152400"/>
            <a:ext cx="88138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indent="0" algn="ctr">
              <a:defRPr b="1" sz="4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Ingredienser til stof i Universet</a:t>
            </a:r>
          </a:p>
        </p:txBody>
      </p:sp>
      <p:pic>
        <p:nvPicPr>
          <p:cNvPr id="186" name="pasted-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55016" y="1046522"/>
            <a:ext cx="4462156" cy="2231078"/>
          </a:xfrm>
          <a:prstGeom prst="rect">
            <a:avLst/>
          </a:prstGeom>
        </p:spPr>
      </p:pic>
      <p:sp>
        <p:nvSpPr>
          <p:cNvPr id="187" name="Shape 187"/>
          <p:cNvSpPr/>
          <p:nvPr/>
        </p:nvSpPr>
        <p:spPr>
          <a:xfrm>
            <a:off x="4405614" y="3219449"/>
            <a:ext cx="4560960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indent="0">
              <a:defRPr sz="1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Cosmic Microwave Background as measured by Planck.</a:t>
            </a:r>
          </a:p>
        </p:txBody>
      </p:sp>
      <p:sp>
        <p:nvSpPr>
          <p:cNvPr id="188" name="Shape 188"/>
          <p:cNvSpPr/>
          <p:nvPr/>
        </p:nvSpPr>
        <p:spPr>
          <a:xfrm>
            <a:off x="510599" y="1110773"/>
            <a:ext cx="8369195" cy="4575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indent="0">
              <a:defRPr u="sng">
                <a:latin typeface="Palatino"/>
                <a:ea typeface="Palatino"/>
                <a:cs typeface="Palatino"/>
                <a:sym typeface="Palatino"/>
              </a:defRPr>
            </a:pPr>
            <a:r>
              <a:t>Hvad ved vi: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For hver </a:t>
            </a:r>
            <a:r>
              <a:rPr b="1"/>
              <a:t>1 proton</a:t>
            </a:r>
            <a:r>
              <a:t> var der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omkring </a:t>
            </a:r>
            <a:r>
              <a:rPr b="1"/>
              <a:t>1.000.000.000 fotoner</a:t>
            </a:r>
            <a:r>
              <a:t>!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Disse fotoner ser vi i den kosmiske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mikrobølge baggrundsstråling, som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skabtes ved annihilationen mellem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stof og antistof i det tidlige Univers.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 marL="40639" marR="40639" indent="0">
              <a:defRPr u="sng">
                <a:latin typeface="Palatino"/>
                <a:ea typeface="Palatino"/>
                <a:cs typeface="Palatino"/>
                <a:sym typeface="Palatino"/>
              </a:defRPr>
            </a:pPr>
            <a:r>
              <a:t>Hvilke ingredienser kræves der for at få den krævede stof-antistof asymmetri?</a:t>
            </a:r>
          </a:p>
          <a:p>
            <a:pPr marL="40639" marR="40639" indent="0">
              <a:lnSpc>
                <a:spcPct val="120000"/>
              </a:lnSpc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Disse krav ("Sakharov conditions”) er:</a:t>
            </a:r>
          </a:p>
          <a:p>
            <a:pPr marL="274161" marR="40639" indent="-192881">
              <a:lnSpc>
                <a:spcPct val="120000"/>
              </a:lnSpc>
              <a:buSzPct val="100000"/>
              <a:buChar char="•"/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Brud på Baryon number (B) bevarelsen.     </a:t>
            </a:r>
            <a:r>
              <a:rPr b="1" sz="2100">
                <a:solidFill>
                  <a:srgbClr val="00BA33"/>
                </a:solidFill>
              </a:rPr>
              <a:t>✓</a:t>
            </a:r>
            <a:r>
              <a:t> (gennem sphalerons)</a:t>
            </a:r>
          </a:p>
          <a:p>
            <a:pPr marL="274161" marR="40639" indent="-192881">
              <a:lnSpc>
                <a:spcPct val="120000"/>
              </a:lnSpc>
              <a:buSzPct val="100000"/>
              <a:buChar char="•"/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C- og CP-symmetribrud.                               </a:t>
            </a:r>
            <a:r>
              <a:rPr b="1" sz="2100">
                <a:solidFill>
                  <a:srgbClr val="00BA33"/>
                </a:solidFill>
              </a:rPr>
              <a:t>✓</a:t>
            </a:r>
            <a:r>
              <a:t> (med quarker &amp; måske leptoner?)</a:t>
            </a:r>
          </a:p>
          <a:p>
            <a:pPr marL="274161" marR="40639" indent="-192881">
              <a:lnSpc>
                <a:spcPct val="120000"/>
              </a:lnSpc>
              <a:buSzPct val="100000"/>
              <a:buChar char="•"/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1. ordens faseovergang.                                 </a:t>
            </a:r>
            <a:r>
              <a:rPr b="1" sz="2100">
                <a:solidFill>
                  <a:srgbClr val="00BA33"/>
                </a:solidFill>
              </a:rPr>
              <a:t>✓</a:t>
            </a:r>
            <a:r>
              <a:t> (fra Higgs-partiklen)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CompassAndMap_bk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6300" y="-254000"/>
            <a:ext cx="9144000" cy="6883400"/>
          </a:xfrm>
          <a:prstGeom prst="rect">
            <a:avLst/>
          </a:prstGeom>
        </p:spPr>
      </p:pic>
      <p:pic>
        <p:nvPicPr>
          <p:cNvPr id="191" name="CompassAndMap_bk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00" y="-12700"/>
            <a:ext cx="9144000" cy="6883400"/>
          </a:xfrm>
          <a:prstGeom prst="rect">
            <a:avLst/>
          </a:prstGeom>
        </p:spPr>
      </p:pic>
      <p:sp>
        <p:nvSpPr>
          <p:cNvPr id="192" name="Shape 192"/>
          <p:cNvSpPr/>
          <p:nvPr/>
        </p:nvSpPr>
        <p:spPr>
          <a:xfrm>
            <a:off x="165100" y="152400"/>
            <a:ext cx="88138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indent="0" algn="ctr">
              <a:defRPr b="1" sz="4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Ingredienser til stof i Universet</a:t>
            </a:r>
          </a:p>
        </p:txBody>
      </p:sp>
      <p:pic>
        <p:nvPicPr>
          <p:cNvPr id="193" name="pasted-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55016" y="1046522"/>
            <a:ext cx="4462156" cy="2231078"/>
          </a:xfrm>
          <a:prstGeom prst="rect">
            <a:avLst/>
          </a:prstGeom>
        </p:spPr>
      </p:pic>
      <p:sp>
        <p:nvSpPr>
          <p:cNvPr id="194" name="Shape 194"/>
          <p:cNvSpPr/>
          <p:nvPr/>
        </p:nvSpPr>
        <p:spPr>
          <a:xfrm>
            <a:off x="4405614" y="3219449"/>
            <a:ext cx="4560960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indent="0">
              <a:defRPr sz="1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Cosmic Microwave Background as measured by Planck.</a:t>
            </a:r>
          </a:p>
        </p:txBody>
      </p:sp>
      <p:sp>
        <p:nvSpPr>
          <p:cNvPr id="195" name="Shape 195"/>
          <p:cNvSpPr/>
          <p:nvPr/>
        </p:nvSpPr>
        <p:spPr>
          <a:xfrm>
            <a:off x="510599" y="1110773"/>
            <a:ext cx="8369195" cy="4575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indent="0">
              <a:defRPr u="sng">
                <a:latin typeface="Palatino"/>
                <a:ea typeface="Palatino"/>
                <a:cs typeface="Palatino"/>
                <a:sym typeface="Palatino"/>
              </a:defRPr>
            </a:pPr>
            <a:r>
              <a:t>Hvad ved vi: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For hver </a:t>
            </a:r>
            <a:r>
              <a:rPr b="1"/>
              <a:t>1 proton</a:t>
            </a:r>
            <a:r>
              <a:t> var der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omkring </a:t>
            </a:r>
            <a:r>
              <a:rPr b="1"/>
              <a:t>1.000.000.000 fotoner</a:t>
            </a:r>
            <a:r>
              <a:t>!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Disse fotoner ser vi i den kosmiske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mikrobølge baggrundsstråling, som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skabtes ved annihilationen mellem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stof og antistof i det tidlige Univers.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 marL="40639" marR="40639" indent="0">
              <a:defRPr u="sng">
                <a:latin typeface="Palatino"/>
                <a:ea typeface="Palatino"/>
                <a:cs typeface="Palatino"/>
                <a:sym typeface="Palatino"/>
              </a:defRPr>
            </a:pPr>
            <a:r>
              <a:t>Hvilke ingredienser kræves der for at få den krævede stof-antistof asymmetri?</a:t>
            </a:r>
          </a:p>
          <a:p>
            <a:pPr marL="40639" marR="40639" indent="0">
              <a:lnSpc>
                <a:spcPct val="120000"/>
              </a:lnSpc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Disse krav ("Sakharov conditions”) er:</a:t>
            </a:r>
          </a:p>
          <a:p>
            <a:pPr marL="274161" marR="40639" indent="-192881">
              <a:lnSpc>
                <a:spcPct val="120000"/>
              </a:lnSpc>
              <a:buSzPct val="100000"/>
              <a:buChar char="•"/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Brud på Baryon number (B) bevarelsen.     </a:t>
            </a:r>
            <a:r>
              <a:rPr b="1" sz="2100">
                <a:solidFill>
                  <a:srgbClr val="00BA33"/>
                </a:solidFill>
              </a:rPr>
              <a:t>✓</a:t>
            </a:r>
            <a:r>
              <a:t> (gennem sphalerons)</a:t>
            </a:r>
          </a:p>
          <a:p>
            <a:pPr marL="274161" marR="40639" indent="-192881">
              <a:lnSpc>
                <a:spcPct val="120000"/>
              </a:lnSpc>
              <a:buSzPct val="100000"/>
              <a:buChar char="•"/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C- og CP-symmetribrud.                               </a:t>
            </a:r>
            <a:r>
              <a:rPr b="1" sz="2100">
                <a:solidFill>
                  <a:srgbClr val="00BA33"/>
                </a:solidFill>
              </a:rPr>
              <a:t>✓</a:t>
            </a:r>
            <a:r>
              <a:t> (med quarker &amp; måske leptoner?)</a:t>
            </a:r>
          </a:p>
          <a:p>
            <a:pPr marL="274161" marR="40639" indent="-192881">
              <a:lnSpc>
                <a:spcPct val="120000"/>
              </a:lnSpc>
              <a:buSzPct val="100000"/>
              <a:buChar char="•"/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1. ordens faseovergang.                                 </a:t>
            </a:r>
            <a:r>
              <a:rPr b="1" sz="2100">
                <a:solidFill>
                  <a:srgbClr val="00BA33"/>
                </a:solidFill>
              </a:rPr>
              <a:t>✓</a:t>
            </a:r>
            <a:r>
              <a:t> (fra Higgs-partiklen)</a:t>
            </a:r>
          </a:p>
        </p:txBody>
      </p:sp>
      <p:sp>
        <p:nvSpPr>
          <p:cNvPr id="196" name="Shape 196"/>
          <p:cNvSpPr/>
          <p:nvPr/>
        </p:nvSpPr>
        <p:spPr>
          <a:xfrm>
            <a:off x="5181600" y="5524500"/>
            <a:ext cx="2245526" cy="0"/>
          </a:xfrm>
          <a:prstGeom prst="line">
            <a:avLst/>
          </a:prstGeom>
          <a:ln w="38100">
            <a:solidFill>
              <a:srgbClr val="FF2932"/>
            </a:solidFill>
          </a:ln>
        </p:spPr>
        <p:txBody>
          <a:bodyPr lIns="0" tIns="0" rIns="0" bIns="0"/>
          <a:lstStyle/>
          <a:p>
            <a:pPr marL="40639" marR="40639" indent="0"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7" name="Shape 197"/>
          <p:cNvSpPr/>
          <p:nvPr/>
        </p:nvSpPr>
        <p:spPr>
          <a:xfrm>
            <a:off x="1364104" y="5806916"/>
            <a:ext cx="4152142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indent="0">
              <a:defRPr sz="28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Faktisk IKKE! Bummer…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CompassAndMap_bk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6300" y="-254000"/>
            <a:ext cx="9144000" cy="6883400"/>
          </a:xfrm>
          <a:prstGeom prst="rect">
            <a:avLst/>
          </a:prstGeom>
        </p:spPr>
      </p:pic>
      <p:pic>
        <p:nvPicPr>
          <p:cNvPr id="200" name="CompassAndMap_bk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00" y="-12700"/>
            <a:ext cx="9144000" cy="6883400"/>
          </a:xfrm>
          <a:prstGeom prst="rect">
            <a:avLst/>
          </a:prstGeom>
        </p:spPr>
      </p:pic>
      <p:sp>
        <p:nvSpPr>
          <p:cNvPr id="201" name="Shape 201"/>
          <p:cNvSpPr/>
          <p:nvPr/>
        </p:nvSpPr>
        <p:spPr>
          <a:xfrm>
            <a:off x="165100" y="152400"/>
            <a:ext cx="88138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indent="0" algn="ctr">
              <a:defRPr b="1" sz="4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Ingredienser til stof i Universet</a:t>
            </a:r>
          </a:p>
        </p:txBody>
      </p:sp>
      <p:pic>
        <p:nvPicPr>
          <p:cNvPr id="202" name="pasted-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55016" y="1046522"/>
            <a:ext cx="4462156" cy="2231078"/>
          </a:xfrm>
          <a:prstGeom prst="rect">
            <a:avLst/>
          </a:prstGeom>
        </p:spPr>
      </p:pic>
      <p:sp>
        <p:nvSpPr>
          <p:cNvPr id="203" name="Shape 203"/>
          <p:cNvSpPr/>
          <p:nvPr/>
        </p:nvSpPr>
        <p:spPr>
          <a:xfrm>
            <a:off x="4405614" y="3219449"/>
            <a:ext cx="4560960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indent="0">
              <a:defRPr sz="1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Cosmic Microwave Background as measured by Planck.</a:t>
            </a:r>
          </a:p>
        </p:txBody>
      </p:sp>
      <p:sp>
        <p:nvSpPr>
          <p:cNvPr id="204" name="Shape 204"/>
          <p:cNvSpPr/>
          <p:nvPr/>
        </p:nvSpPr>
        <p:spPr>
          <a:xfrm>
            <a:off x="510599" y="1110773"/>
            <a:ext cx="8369195" cy="4575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indent="0">
              <a:defRPr u="sng">
                <a:latin typeface="Palatino"/>
                <a:ea typeface="Palatino"/>
                <a:cs typeface="Palatino"/>
                <a:sym typeface="Palatino"/>
              </a:defRPr>
            </a:pPr>
            <a:r>
              <a:t>Hvad ved vi: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For hver </a:t>
            </a:r>
            <a:r>
              <a:rPr b="1"/>
              <a:t>1 proton</a:t>
            </a:r>
            <a:r>
              <a:t> var der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omkring </a:t>
            </a:r>
            <a:r>
              <a:rPr b="1"/>
              <a:t>1.000.000.000 fotoner</a:t>
            </a:r>
            <a:r>
              <a:t>!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Disse fotoner ser vi i den kosmiske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mikrobølge baggrundsstråling, som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skabtes ved annihilationen mellem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stof og antistof i det tidlige Univers.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 marL="40639" marR="40639" indent="0">
              <a:defRPr u="sng">
                <a:latin typeface="Palatino"/>
                <a:ea typeface="Palatino"/>
                <a:cs typeface="Palatino"/>
                <a:sym typeface="Palatino"/>
              </a:defRPr>
            </a:pPr>
            <a:r>
              <a:t>Hvilke ingredienser kræves der for at få den krævede stof-antistof asymmetri?</a:t>
            </a:r>
          </a:p>
          <a:p>
            <a:pPr marL="40639" marR="40639" indent="0">
              <a:lnSpc>
                <a:spcPct val="120000"/>
              </a:lnSpc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Disse krav ("Sakharov conditions”) er:</a:t>
            </a:r>
          </a:p>
          <a:p>
            <a:pPr marL="274161" marR="40639" indent="-192881">
              <a:lnSpc>
                <a:spcPct val="120000"/>
              </a:lnSpc>
              <a:buSzPct val="100000"/>
              <a:buChar char="•"/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Brud på Baryon number (B) bevarelsen.     </a:t>
            </a:r>
            <a:r>
              <a:rPr b="1" sz="2100">
                <a:solidFill>
                  <a:srgbClr val="00BA33"/>
                </a:solidFill>
              </a:rPr>
              <a:t>✓</a:t>
            </a:r>
            <a:r>
              <a:t> (gennem sphalerons)</a:t>
            </a:r>
          </a:p>
          <a:p>
            <a:pPr marL="274161" marR="40639" indent="-192881">
              <a:lnSpc>
                <a:spcPct val="120000"/>
              </a:lnSpc>
              <a:buSzPct val="100000"/>
              <a:buChar char="•"/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C- og CP-symmetribrud.                               </a:t>
            </a:r>
            <a:r>
              <a:rPr b="1" sz="2100">
                <a:solidFill>
                  <a:srgbClr val="00BA33"/>
                </a:solidFill>
              </a:rPr>
              <a:t>✓</a:t>
            </a:r>
            <a:r>
              <a:t> (med quarker &amp; måske leptoner?)</a:t>
            </a:r>
          </a:p>
          <a:p>
            <a:pPr marL="274161" marR="40639" indent="-192881">
              <a:lnSpc>
                <a:spcPct val="120000"/>
              </a:lnSpc>
              <a:buSzPct val="100000"/>
              <a:buChar char="•"/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1. ordens faseovergang.                                 </a:t>
            </a:r>
            <a:r>
              <a:rPr b="1" sz="2100">
                <a:solidFill>
                  <a:srgbClr val="00BA33"/>
                </a:solidFill>
              </a:rPr>
              <a:t>✓</a:t>
            </a:r>
            <a:r>
              <a:t> (fra Higgs-partiklen)</a:t>
            </a:r>
          </a:p>
        </p:txBody>
      </p:sp>
      <p:sp>
        <p:nvSpPr>
          <p:cNvPr id="205" name="Shape 205"/>
          <p:cNvSpPr/>
          <p:nvPr/>
        </p:nvSpPr>
        <p:spPr>
          <a:xfrm>
            <a:off x="5181600" y="5524500"/>
            <a:ext cx="2245526" cy="0"/>
          </a:xfrm>
          <a:prstGeom prst="line">
            <a:avLst/>
          </a:prstGeom>
          <a:ln w="38100">
            <a:solidFill>
              <a:srgbClr val="FF2932"/>
            </a:solidFill>
          </a:ln>
        </p:spPr>
        <p:txBody>
          <a:bodyPr lIns="0" tIns="0" rIns="0" bIns="0"/>
          <a:lstStyle/>
          <a:p>
            <a:pPr marL="40639" marR="40639" indent="0"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06" name="Shape 206"/>
          <p:cNvSpPr/>
          <p:nvPr/>
        </p:nvSpPr>
        <p:spPr>
          <a:xfrm>
            <a:off x="1364104" y="5806916"/>
            <a:ext cx="7001282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indent="0">
              <a:defRPr sz="28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Faktisk IKKE! Bummer…   men interessant!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12919" y="440607"/>
            <a:ext cx="10708107" cy="6023310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Shape 209"/>
          <p:cNvSpPr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10" name="Shape 210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Universets historie</a:t>
            </a:r>
          </a:p>
        </p:txBody>
      </p:sp>
      <p:sp>
        <p:nvSpPr>
          <p:cNvPr id="211" name="Shape 211"/>
          <p:cNvSpPr/>
          <p:nvPr/>
        </p:nvSpPr>
        <p:spPr>
          <a:xfrm flipV="1">
            <a:off x="1699467" y="6065176"/>
            <a:ext cx="6241378" cy="10489"/>
          </a:xfrm>
          <a:prstGeom prst="line">
            <a:avLst/>
          </a:prstGeom>
          <a:ln w="28575">
            <a:solidFill>
              <a:srgbClr val="FFFFFF"/>
            </a:solidFill>
            <a:headEnd type="triangle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12" name="Shape 212"/>
          <p:cNvSpPr/>
          <p:nvPr/>
        </p:nvSpPr>
        <p:spPr>
          <a:xfrm>
            <a:off x="3486074" y="5683220"/>
            <a:ext cx="2859328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Big Bang udvidelsen</a:t>
            </a:r>
          </a:p>
        </p:txBody>
      </p:sp>
      <p:sp>
        <p:nvSpPr>
          <p:cNvPr id="213" name="Shape 213"/>
          <p:cNvSpPr/>
          <p:nvPr/>
        </p:nvSpPr>
        <p:spPr>
          <a:xfrm>
            <a:off x="3495630" y="6062812"/>
            <a:ext cx="2859327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13.8 milliarder år</a:t>
            </a:r>
          </a:p>
        </p:txBody>
      </p:sp>
      <p:sp>
        <p:nvSpPr>
          <p:cNvPr id="214" name="Shape 214"/>
          <p:cNvSpPr/>
          <p:nvPr/>
        </p:nvSpPr>
        <p:spPr>
          <a:xfrm flipV="1">
            <a:off x="2322091" y="4262368"/>
            <a:ext cx="1" cy="934512"/>
          </a:xfrm>
          <a:prstGeom prst="line">
            <a:avLst/>
          </a:prstGeom>
          <a:ln w="28575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15" name="Shape 215"/>
          <p:cNvSpPr/>
          <p:nvPr/>
        </p:nvSpPr>
        <p:spPr>
          <a:xfrm>
            <a:off x="856336" y="5211412"/>
            <a:ext cx="2859327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Første stjerner omkring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400 millioner år</a:t>
            </a:r>
          </a:p>
        </p:txBody>
      </p:sp>
      <p:sp>
        <p:nvSpPr>
          <p:cNvPr id="216" name="Shape 216"/>
          <p:cNvSpPr/>
          <p:nvPr/>
        </p:nvSpPr>
        <p:spPr>
          <a:xfrm>
            <a:off x="1872245" y="1459891"/>
            <a:ext cx="4" cy="917165"/>
          </a:xfrm>
          <a:prstGeom prst="line">
            <a:avLst/>
          </a:prstGeom>
          <a:ln w="28575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17" name="Shape 217"/>
          <p:cNvSpPr/>
          <p:nvPr/>
        </p:nvSpPr>
        <p:spPr>
          <a:xfrm>
            <a:off x="-199585" y="938084"/>
            <a:ext cx="2859328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Første atomer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379.000 år</a:t>
            </a:r>
          </a:p>
        </p:txBody>
      </p:sp>
      <p:sp>
        <p:nvSpPr>
          <p:cNvPr id="218" name="Shape 218"/>
          <p:cNvSpPr/>
          <p:nvPr/>
        </p:nvSpPr>
        <p:spPr>
          <a:xfrm>
            <a:off x="2741271" y="995765"/>
            <a:ext cx="4088644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Udviklingen af galakser, planeter, etc.</a:t>
            </a:r>
          </a:p>
        </p:txBody>
      </p:sp>
      <p:sp>
        <p:nvSpPr>
          <p:cNvPr id="219" name="Shape 219"/>
          <p:cNvSpPr/>
          <p:nvPr/>
        </p:nvSpPr>
        <p:spPr>
          <a:xfrm>
            <a:off x="7771062" y="2253639"/>
            <a:ext cx="1513982" cy="627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Hubble-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teleskopet</a:t>
            </a:r>
          </a:p>
        </p:txBody>
      </p:sp>
      <p:pic>
        <p:nvPicPr>
          <p:cNvPr id="220" name="image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43219" y="2827822"/>
            <a:ext cx="1325194" cy="994878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Shape 221"/>
          <p:cNvSpPr/>
          <p:nvPr/>
        </p:nvSpPr>
        <p:spPr>
          <a:xfrm>
            <a:off x="473087" y="2914244"/>
            <a:ext cx="1513983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Big</a:t>
            </a:r>
          </a:p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Bang</a:t>
            </a:r>
          </a:p>
        </p:txBody>
      </p:sp>
      <p:sp>
        <p:nvSpPr>
          <p:cNvPr id="222" name="Shape 222"/>
          <p:cNvSpPr/>
          <p:nvPr/>
        </p:nvSpPr>
        <p:spPr>
          <a:xfrm>
            <a:off x="2163801" y="1848693"/>
            <a:ext cx="4154666" cy="5334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Q: Hvad består Universet af?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CompassAndMap_bkg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5875"/>
            <a:ext cx="9144000" cy="6889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8100" y="0"/>
            <a:ext cx="9474200" cy="6858000"/>
          </a:xfrm>
          <a:prstGeom prst="rect">
            <a:avLst/>
          </a:prstGeom>
        </p:spPr>
      </p:pic>
      <p:sp>
        <p:nvSpPr>
          <p:cNvPr id="226" name="Shape 226"/>
          <p:cNvSpPr/>
          <p:nvPr/>
        </p:nvSpPr>
        <p:spPr>
          <a:xfrm>
            <a:off x="-1" y="25400"/>
            <a:ext cx="9144001" cy="113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0639" marR="40639" indent="0" algn="ctr">
              <a:defRPr b="1"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Galaksers rotation</a:t>
            </a:r>
          </a:p>
        </p:txBody>
      </p:sp>
      <p:pic>
        <p:nvPicPr>
          <p:cNvPr id="227" name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7200" y="1130300"/>
            <a:ext cx="2895600" cy="2120900"/>
          </a:xfrm>
          <a:prstGeom prst="rect">
            <a:avLst/>
          </a:prstGeom>
        </p:spPr>
      </p:pic>
      <p:sp>
        <p:nvSpPr>
          <p:cNvPr id="228" name="Shape 228"/>
          <p:cNvSpPr/>
          <p:nvPr/>
        </p:nvSpPr>
        <p:spPr>
          <a:xfrm>
            <a:off x="2552700" y="1282700"/>
            <a:ext cx="1765300" cy="266700"/>
          </a:xfrm>
          <a:prstGeom prst="rect">
            <a:avLst/>
          </a:prstGeom>
          <a:solidFill>
            <a:srgbClr val="C9F2D7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40639" marR="40639" indent="0"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29" name="Shape 229"/>
          <p:cNvSpPr/>
          <p:nvPr/>
        </p:nvSpPr>
        <p:spPr>
          <a:xfrm>
            <a:off x="2552700" y="1282700"/>
            <a:ext cx="1763018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R="0" indent="0" defTabSz="457200">
              <a:defRPr sz="1200"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Fritz Zwicky, 1898-1974 </a:t>
            </a:r>
          </a:p>
        </p:txBody>
      </p:sp>
      <p:pic>
        <p:nvPicPr>
          <p:cNvPr id="230" name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42000" y="4432300"/>
            <a:ext cx="2726267" cy="2044700"/>
          </a:xfrm>
          <a:prstGeom prst="rect">
            <a:avLst/>
          </a:prstGeom>
        </p:spPr>
      </p:pic>
      <p:sp>
        <p:nvSpPr>
          <p:cNvPr id="231" name="Shape 231"/>
          <p:cNvSpPr/>
          <p:nvPr/>
        </p:nvSpPr>
        <p:spPr>
          <a:xfrm>
            <a:off x="7331992" y="4533900"/>
            <a:ext cx="1672308" cy="266700"/>
          </a:xfrm>
          <a:prstGeom prst="rect">
            <a:avLst/>
          </a:prstGeom>
          <a:solidFill>
            <a:srgbClr val="C9F2D7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marL="40639" marR="40639" indent="0">
              <a:defRPr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32" name="Shape 232"/>
          <p:cNvSpPr/>
          <p:nvPr/>
        </p:nvSpPr>
        <p:spPr>
          <a:xfrm>
            <a:off x="7327230" y="4527550"/>
            <a:ext cx="1681833" cy="2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R="0" indent="0" defTabSz="457200">
              <a:defRPr sz="1200">
                <a:uFillTx/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Vera Rubin, 1928-2016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/>
        </p:nvSpPr>
        <p:spPr>
          <a:xfrm>
            <a:off x="-1" y="-230596"/>
            <a:ext cx="9144001" cy="165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0639" marR="40639" indent="0" algn="ctr"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Galaksers rotation</a:t>
            </a:r>
          </a:p>
        </p:txBody>
      </p:sp>
      <p:pic>
        <p:nvPicPr>
          <p:cNvPr id="235" name="Rotationcurve_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240" y="1384300"/>
            <a:ext cx="8846820" cy="49149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/>
          <p:nvPr/>
        </p:nvSpPr>
        <p:spPr>
          <a:xfrm>
            <a:off x="127000" y="-304800"/>
            <a:ext cx="9144000" cy="165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0639" marR="40639" indent="0" algn="ctr">
              <a:defRPr b="1" sz="48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Galaxy rotation</a:t>
            </a:r>
          </a:p>
        </p:txBody>
      </p:sp>
      <p:sp>
        <p:nvSpPr>
          <p:cNvPr id="238" name="Shape 238"/>
          <p:cNvSpPr/>
          <p:nvPr/>
        </p:nvSpPr>
        <p:spPr>
          <a:xfrm>
            <a:off x="466438" y="999259"/>
            <a:ext cx="8211123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indent="0"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Mørkt stof får galakser til at rotere hurtigere, end man ville fra blot at betragte alt det “normale” lysende materiale i galaksen.</a:t>
            </a:r>
          </a:p>
        </p:txBody>
      </p:sp>
      <p:pic>
        <p:nvPicPr>
          <p:cNvPr id="239" name="GalaxyRotation_DarkMatterOrNot.m4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1720896"/>
            <a:ext cx="9144001" cy="5184001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Shape 240"/>
          <p:cNvSpPr/>
          <p:nvPr/>
        </p:nvSpPr>
        <p:spPr>
          <a:xfrm>
            <a:off x="8188038" y="6568392"/>
            <a:ext cx="951098" cy="274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indent="0"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Credit: ESA</a:t>
            </a:r>
          </a:p>
        </p:txBody>
      </p:sp>
      <p:sp>
        <p:nvSpPr>
          <p:cNvPr id="241" name="Shape 241"/>
          <p:cNvSpPr/>
          <p:nvPr/>
        </p:nvSpPr>
        <p:spPr>
          <a:xfrm>
            <a:off x="220905" y="1792322"/>
            <a:ext cx="1969230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indent="0"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With Dark Matter</a:t>
            </a:r>
          </a:p>
        </p:txBody>
      </p:sp>
      <p:sp>
        <p:nvSpPr>
          <p:cNvPr id="242" name="Shape 242"/>
          <p:cNvSpPr/>
          <p:nvPr/>
        </p:nvSpPr>
        <p:spPr>
          <a:xfrm>
            <a:off x="4632038" y="1792322"/>
            <a:ext cx="2324632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indent="0"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Without Dark Matter</a:t>
            </a:r>
          </a:p>
        </p:txBody>
      </p:sp>
      <p:sp>
        <p:nvSpPr>
          <p:cNvPr id="243" name="Shape 243"/>
          <p:cNvSpPr/>
          <p:nvPr/>
        </p:nvSpPr>
        <p:spPr>
          <a:xfrm>
            <a:off x="-1" y="-228600"/>
            <a:ext cx="9144001" cy="165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0639" marR="40639" indent="0" algn="ctr"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Galaksers rotation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60000" fill="hold"/>
                                        <p:tgtEl>
                                          <p:spTgt spid="2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39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/>
        </p:nvSpPr>
        <p:spPr>
          <a:xfrm>
            <a:off x="53214" y="203988"/>
            <a:ext cx="3669193" cy="165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0639" marR="40639" indent="0" algn="ctr"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Universets Udvidelse</a:t>
            </a:r>
          </a:p>
        </p:txBody>
      </p:sp>
      <p:pic>
        <p:nvPicPr>
          <p:cNvPr id="246" name="pasted-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79166" y="0"/>
            <a:ext cx="5368529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Shape 247"/>
          <p:cNvSpPr/>
          <p:nvPr/>
        </p:nvSpPr>
        <p:spPr>
          <a:xfrm>
            <a:off x="356961" y="1930510"/>
            <a:ext cx="3061699" cy="477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indent="0"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Hubbles lov fortæller os, at jo længere væk tingene er, jo hurtigere bevæger de sig væk fra os.</a:t>
            </a:r>
          </a:p>
          <a:p>
            <a:pPr marL="40639" marR="40639" indent="0"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 marL="40639" marR="40639" indent="0"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Men hvad med ting meget langt væk, hvis lys er nået os efter milliarder af år? Havde de samme hastighed dengang, eller har noget ændret sig?</a:t>
            </a:r>
          </a:p>
          <a:p>
            <a:pPr marL="40639" marR="40639" indent="0"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 marL="40639" marR="40639" indent="0">
              <a:defRPr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Det har det i den grad, og </a:t>
            </a:r>
            <a:r>
              <a:rPr b="1" sz="2100">
                <a:solidFill>
                  <a:srgbClr val="FF2932"/>
                </a:solidFill>
              </a:rPr>
              <a:t>stik modsat af det forventede!!!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type="sldNum" sz="quarter" idx="4294967295"/>
          </p:nvPr>
        </p:nvSpPr>
        <p:spPr>
          <a:xfrm>
            <a:off x="8897708" y="6550025"/>
            <a:ext cx="213184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71" name="AbstractParticlePhysicsBackgroun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Shape 72"/>
          <p:cNvSpPr/>
          <p:nvPr>
            <p:ph type="title"/>
          </p:nvPr>
        </p:nvSpPr>
        <p:spPr>
          <a:xfrm>
            <a:off x="-1" y="1447129"/>
            <a:ext cx="9144001" cy="1569297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Det tidlige Univers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>
            <p:ph type="sldNum" sz="quarter" idx="2"/>
          </p:nvPr>
        </p:nvSpPr>
        <p:spPr>
          <a:xfrm>
            <a:off x="8848266" y="6550025"/>
            <a:ext cx="312068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50" name="Shape 250"/>
          <p:cNvSpPr/>
          <p:nvPr/>
        </p:nvSpPr>
        <p:spPr>
          <a:xfrm>
            <a:off x="2381" y="112712"/>
            <a:ext cx="9105901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indent="0" algn="ctr">
              <a:buClr>
                <a:srgbClr val="000000"/>
              </a:buClr>
              <a:buFont typeface="Palatino"/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Hvad består Universet af?</a:t>
            </a:r>
          </a:p>
          <a:p>
            <a:pPr marL="40639" marR="40639" indent="0" algn="ctr">
              <a:buClr>
                <a:srgbClr val="000000"/>
              </a:buClr>
              <a:buFont typeface="Palatino"/>
              <a:defRPr b="1" sz="4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sz="2400"/>
              <a:t>(…og hvordan ved vi det?)</a:t>
            </a:r>
          </a:p>
        </p:txBody>
      </p:sp>
      <p:sp>
        <p:nvSpPr>
          <p:cNvPr id="251" name="Shape 251"/>
          <p:cNvSpPr/>
          <p:nvPr/>
        </p:nvSpPr>
        <p:spPr>
          <a:xfrm>
            <a:off x="273050" y="1501775"/>
            <a:ext cx="5126447" cy="505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40639" marR="40639" indent="0">
              <a:buClr>
                <a:srgbClr val="000000"/>
              </a:buClr>
              <a:buFont typeface="Palatino"/>
              <a:defRPr sz="2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Tre forskningsfelter observere</a:t>
            </a:r>
          </a:p>
          <a:p>
            <a:pPr marL="40639" marR="40639" indent="0">
              <a:buClr>
                <a:srgbClr val="000000"/>
              </a:buClr>
              <a:buFont typeface="Palatino"/>
              <a:defRPr sz="2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Universet på hver deres måde:</a:t>
            </a:r>
          </a:p>
          <a:p>
            <a:pPr marR="40639" indent="0">
              <a:buClr>
                <a:srgbClr val="FF8F16"/>
              </a:buClr>
              <a:buSzPct val="100000"/>
              <a:buFont typeface="Palatino"/>
              <a:buChar char="•"/>
              <a:defRPr sz="2200">
                <a:solidFill>
                  <a:srgbClr val="FF6A00"/>
                </a:solidFill>
                <a:uFill>
                  <a:solidFill>
                    <a:srgbClr val="FF6A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b="1">
                <a:latin typeface="Palatino"/>
                <a:ea typeface="Palatino"/>
                <a:cs typeface="Palatino"/>
                <a:sym typeface="Palatino"/>
              </a:rPr>
              <a:t>Kosmisk mikrobølgebagrund </a:t>
            </a:r>
            <a:r>
              <a:rPr b="1">
                <a:latin typeface="Palatino"/>
                <a:ea typeface="Palatino"/>
                <a:cs typeface="Palatino"/>
                <a:sym typeface="Palatino"/>
              </a:rPr>
              <a:t>(CMB)</a:t>
            </a:r>
            <a:endParaRPr>
              <a:solidFill>
                <a:srgbClr val="FF2600"/>
              </a:solidFill>
              <a:uFill>
                <a:solidFill>
                  <a:srgbClr val="FF2600"/>
                </a:solidFill>
              </a:uFill>
              <a:latin typeface="Palatino"/>
              <a:ea typeface="Palatino"/>
              <a:cs typeface="Palatino"/>
              <a:sym typeface="Palatino"/>
            </a:endParaRPr>
          </a:p>
          <a:p>
            <a:pPr marL="40640" marR="40639" indent="0">
              <a:buClr>
                <a:srgbClr val="4349AA"/>
              </a:buClr>
              <a:buSzPct val="100000"/>
              <a:buFont typeface="Palatino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  <a:latin typeface="Palatino"/>
                <a:ea typeface="Palatino"/>
                <a:cs typeface="Palatino"/>
                <a:sym typeface="Palatino"/>
              </a:rPr>
              <a:t> </a:t>
            </a:r>
            <a:r>
              <a:rPr b="1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  <a:latin typeface="Palatino"/>
                <a:ea typeface="Palatino"/>
                <a:cs typeface="Palatino"/>
                <a:sym typeface="Palatino"/>
              </a:rPr>
              <a:t>Fjerne supernovae (SNe)</a:t>
            </a:r>
            <a:endParaRPr b="1">
              <a:solidFill>
                <a:srgbClr val="4349AA"/>
              </a:solidFill>
              <a:uFill>
                <a:solidFill>
                  <a:srgbClr val="4349AA"/>
                </a:solidFill>
              </a:uFill>
              <a:latin typeface="Palatino"/>
              <a:ea typeface="Palatino"/>
              <a:cs typeface="Palatino"/>
              <a:sym typeface="Palatino"/>
            </a:endParaRPr>
          </a:p>
          <a:p>
            <a:pPr marL="40640" marR="40639" indent="0">
              <a:buClr>
                <a:srgbClr val="00D100"/>
              </a:buClr>
              <a:buSzPct val="100000"/>
              <a:buFont typeface="Palatino"/>
              <a:buChar char="•"/>
              <a:defRPr sz="220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 </a:t>
            </a:r>
            <a:r>
              <a:rPr b="1"/>
              <a:t>Galakseformation (BAO)</a:t>
            </a:r>
            <a:endParaRPr b="1"/>
          </a:p>
          <a:p>
            <a:pPr marR="40639" indent="0">
              <a:defRPr sz="220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 marL="40639" marR="40639" indent="0">
              <a:buClr>
                <a:srgbClr val="000000"/>
              </a:buClr>
              <a:buFont typeface="Palatino"/>
              <a:defRPr sz="2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Hver af felterne forsøgte at måle:</a:t>
            </a:r>
          </a:p>
          <a:p>
            <a:pPr marL="40639" marR="40639" indent="0">
              <a:buClr>
                <a:srgbClr val="000000"/>
              </a:buClr>
              <a:buFont typeface="Palatino"/>
              <a:defRPr sz="2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x) Andelen af </a:t>
            </a:r>
            <a:r>
              <a:rPr b="1"/>
              <a:t>stof</a:t>
            </a:r>
            <a:r>
              <a:t> i Universet</a:t>
            </a:r>
          </a:p>
          <a:p>
            <a:pPr marL="40639" marR="40639" indent="0">
              <a:buClr>
                <a:srgbClr val="000000"/>
              </a:buClr>
              <a:buFont typeface="Palatino"/>
              <a:defRPr sz="2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y) Andelen af </a:t>
            </a:r>
            <a:r>
              <a:rPr b="1"/>
              <a:t>energy</a:t>
            </a:r>
            <a:r>
              <a:t> i Universet</a:t>
            </a:r>
          </a:p>
          <a:p>
            <a:pPr marL="40639" marR="40639" indent="0">
              <a:buClr>
                <a:srgbClr val="000000"/>
              </a:buClr>
              <a:buFont typeface="Palatino"/>
              <a:defRPr b="1" sz="3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     …og de er enige!!!</a:t>
            </a:r>
          </a:p>
        </p:txBody>
      </p:sp>
      <p:pic>
        <p:nvPicPr>
          <p:cNvPr id="252" name="UniverseContentConstraint2010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46308" y="1448131"/>
            <a:ext cx="3505201" cy="5161888"/>
          </a:xfrm>
          <a:prstGeom prst="rect">
            <a:avLst/>
          </a:prstGeom>
        </p:spPr>
      </p:pic>
      <p:sp>
        <p:nvSpPr>
          <p:cNvPr id="253" name="Shape 253"/>
          <p:cNvSpPr/>
          <p:nvPr/>
        </p:nvSpPr>
        <p:spPr>
          <a:xfrm>
            <a:off x="6906026" y="6552933"/>
            <a:ext cx="1141364" cy="298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indent="0">
              <a:defRPr b="1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Andel stof</a:t>
            </a:r>
          </a:p>
        </p:txBody>
      </p:sp>
      <p:sp>
        <p:nvSpPr>
          <p:cNvPr id="254" name="Shape 254"/>
          <p:cNvSpPr/>
          <p:nvPr/>
        </p:nvSpPr>
        <p:spPr>
          <a:xfrm rot="16230864">
            <a:off x="4744653" y="3879583"/>
            <a:ext cx="1283157" cy="298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indent="0">
              <a:defRPr b="1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Andel energi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/>
          <p:nvPr>
            <p:ph type="title"/>
          </p:nvPr>
        </p:nvSpPr>
        <p:spPr>
          <a:xfrm>
            <a:off x="0" y="0"/>
            <a:ext cx="9144000" cy="1239838"/>
          </a:xfrm>
          <a:prstGeom prst="rect">
            <a:avLst/>
          </a:prstGeom>
        </p:spPr>
        <p:txBody>
          <a:bodyPr/>
          <a:lstStyle>
            <a:lvl1pPr>
              <a:defRPr b="1" sz="48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Composition of the Universe</a:t>
            </a:r>
          </a:p>
        </p:txBody>
      </p:sp>
      <p:sp>
        <p:nvSpPr>
          <p:cNvPr id="257" name="Shape 257"/>
          <p:cNvSpPr/>
          <p:nvPr>
            <p:ph type="sldNum" sz="quarter" idx="2"/>
          </p:nvPr>
        </p:nvSpPr>
        <p:spPr>
          <a:xfrm>
            <a:off x="8848266" y="6550025"/>
            <a:ext cx="312068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258" name="UniverseCompositio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0185" y="138481"/>
            <a:ext cx="8543630" cy="6581038"/>
          </a:xfrm>
          <a:prstGeom prst="rect">
            <a:avLst/>
          </a:prstGeom>
        </p:spPr>
      </p:pic>
      <p:sp>
        <p:nvSpPr>
          <p:cNvPr id="259" name="Shape 259"/>
          <p:cNvSpPr/>
          <p:nvPr/>
        </p:nvSpPr>
        <p:spPr>
          <a:xfrm>
            <a:off x="0" y="0"/>
            <a:ext cx="9144000" cy="104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0639" marR="40639" indent="0" algn="ctr">
              <a:defRPr b="1" sz="4800"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Universets bestanddele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12919" y="440607"/>
            <a:ext cx="10708107" cy="6023310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Shape 262"/>
          <p:cNvSpPr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63" name="Shape 263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Universets historie</a:t>
            </a:r>
          </a:p>
        </p:txBody>
      </p:sp>
      <p:sp>
        <p:nvSpPr>
          <p:cNvPr id="264" name="Shape 264"/>
          <p:cNvSpPr/>
          <p:nvPr/>
        </p:nvSpPr>
        <p:spPr>
          <a:xfrm flipV="1">
            <a:off x="1699467" y="6065176"/>
            <a:ext cx="6241378" cy="10489"/>
          </a:xfrm>
          <a:prstGeom prst="line">
            <a:avLst/>
          </a:prstGeom>
          <a:ln w="28575">
            <a:solidFill>
              <a:srgbClr val="FFFFFF"/>
            </a:solidFill>
            <a:headEnd type="triangle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65" name="Shape 265"/>
          <p:cNvSpPr/>
          <p:nvPr/>
        </p:nvSpPr>
        <p:spPr>
          <a:xfrm>
            <a:off x="3486074" y="5683220"/>
            <a:ext cx="2859328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Big Bang udvidelsen</a:t>
            </a:r>
          </a:p>
        </p:txBody>
      </p:sp>
      <p:sp>
        <p:nvSpPr>
          <p:cNvPr id="266" name="Shape 266"/>
          <p:cNvSpPr/>
          <p:nvPr/>
        </p:nvSpPr>
        <p:spPr>
          <a:xfrm>
            <a:off x="3495630" y="6062812"/>
            <a:ext cx="2859327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13.8 milliarder år</a:t>
            </a:r>
          </a:p>
        </p:txBody>
      </p:sp>
      <p:sp>
        <p:nvSpPr>
          <p:cNvPr id="267" name="Shape 267"/>
          <p:cNvSpPr/>
          <p:nvPr/>
        </p:nvSpPr>
        <p:spPr>
          <a:xfrm flipV="1">
            <a:off x="2322091" y="4262368"/>
            <a:ext cx="1" cy="934512"/>
          </a:xfrm>
          <a:prstGeom prst="line">
            <a:avLst/>
          </a:prstGeom>
          <a:ln w="28575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68" name="Shape 268"/>
          <p:cNvSpPr/>
          <p:nvPr/>
        </p:nvSpPr>
        <p:spPr>
          <a:xfrm>
            <a:off x="856336" y="5211412"/>
            <a:ext cx="2859327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Første stjerner omkring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400 millioner år</a:t>
            </a:r>
          </a:p>
        </p:txBody>
      </p:sp>
      <p:sp>
        <p:nvSpPr>
          <p:cNvPr id="269" name="Shape 269"/>
          <p:cNvSpPr/>
          <p:nvPr/>
        </p:nvSpPr>
        <p:spPr>
          <a:xfrm>
            <a:off x="1872245" y="1459891"/>
            <a:ext cx="4" cy="917165"/>
          </a:xfrm>
          <a:prstGeom prst="line">
            <a:avLst/>
          </a:prstGeom>
          <a:ln w="28575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70" name="Shape 270"/>
          <p:cNvSpPr/>
          <p:nvPr/>
        </p:nvSpPr>
        <p:spPr>
          <a:xfrm>
            <a:off x="-199585" y="938084"/>
            <a:ext cx="2859328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Første atomer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379.000 år</a:t>
            </a:r>
          </a:p>
        </p:txBody>
      </p:sp>
      <p:sp>
        <p:nvSpPr>
          <p:cNvPr id="271" name="Shape 271"/>
          <p:cNvSpPr/>
          <p:nvPr/>
        </p:nvSpPr>
        <p:spPr>
          <a:xfrm>
            <a:off x="2741271" y="995765"/>
            <a:ext cx="4088644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Udviklingen af galakser, planeter, etc.</a:t>
            </a:r>
          </a:p>
        </p:txBody>
      </p:sp>
      <p:sp>
        <p:nvSpPr>
          <p:cNvPr id="272" name="Shape 272"/>
          <p:cNvSpPr/>
          <p:nvPr/>
        </p:nvSpPr>
        <p:spPr>
          <a:xfrm>
            <a:off x="7771062" y="2253639"/>
            <a:ext cx="1513982" cy="627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Hubble-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teleskopet</a:t>
            </a:r>
          </a:p>
        </p:txBody>
      </p:sp>
      <p:pic>
        <p:nvPicPr>
          <p:cNvPr id="273" name="image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43219" y="2827822"/>
            <a:ext cx="1325194" cy="994878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Shape 274"/>
          <p:cNvSpPr/>
          <p:nvPr/>
        </p:nvSpPr>
        <p:spPr>
          <a:xfrm>
            <a:off x="473087" y="2914244"/>
            <a:ext cx="1513983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Big</a:t>
            </a:r>
          </a:p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Bang</a:t>
            </a:r>
          </a:p>
        </p:txBody>
      </p:sp>
      <p:sp>
        <p:nvSpPr>
          <p:cNvPr id="275" name="Shape 275"/>
          <p:cNvSpPr/>
          <p:nvPr/>
        </p:nvSpPr>
        <p:spPr>
          <a:xfrm>
            <a:off x="2078861" y="1839824"/>
            <a:ext cx="4986278" cy="9398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Q: OK, hvilke grundstoffer består Universet af, og forstår vi hvorfor?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>
            <p:ph type="title"/>
          </p:nvPr>
        </p:nvSpPr>
        <p:spPr>
          <a:xfrm>
            <a:off x="0" y="0"/>
            <a:ext cx="9144000" cy="1779614"/>
          </a:xfrm>
          <a:prstGeom prst="rect">
            <a:avLst/>
          </a:prstGeom>
        </p:spPr>
        <p:txBody>
          <a:bodyPr anchor="t"/>
          <a:lstStyle/>
          <a:p>
            <a: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Elementernes oprindelse</a:t>
            </a:r>
          </a:p>
          <a:p>
            <a:pPr>
              <a:defRPr b="1"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pPr>
            <a:r>
              <a:t>(august 2017 version)</a:t>
            </a:r>
          </a:p>
        </p:txBody>
      </p:sp>
      <p:sp>
        <p:nvSpPr>
          <p:cNvPr id="278" name="Shape 278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279" name="PeriodicTable_OriginOfElements_PostKilonov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095" y="2274524"/>
            <a:ext cx="7819810" cy="3909906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Shape 280"/>
          <p:cNvSpPr/>
          <p:nvPr/>
        </p:nvSpPr>
        <p:spPr>
          <a:xfrm>
            <a:off x="444697" y="1348041"/>
            <a:ext cx="8254606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Der er også mange ting, som vi godt ved noget om, men hvor vores viden er begrænset og/eller med fejlagtige detaljer.</a:t>
            </a:r>
          </a:p>
        </p:txBody>
      </p:sp>
      <p:sp>
        <p:nvSpPr>
          <p:cNvPr id="281" name="Shape 281"/>
          <p:cNvSpPr/>
          <p:nvPr/>
        </p:nvSpPr>
        <p:spPr>
          <a:xfrm>
            <a:off x="1034276" y="6260222"/>
            <a:ext cx="7075448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Historien om grundstoffernes oprindelse er et godt eksempel.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12919" y="440607"/>
            <a:ext cx="10708107" cy="6023310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Shape 284"/>
          <p:cNvSpPr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85" name="Shape 285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Universets historie</a:t>
            </a:r>
          </a:p>
        </p:txBody>
      </p:sp>
      <p:sp>
        <p:nvSpPr>
          <p:cNvPr id="286" name="Shape 286"/>
          <p:cNvSpPr/>
          <p:nvPr/>
        </p:nvSpPr>
        <p:spPr>
          <a:xfrm flipV="1">
            <a:off x="1699467" y="6065176"/>
            <a:ext cx="6241378" cy="10489"/>
          </a:xfrm>
          <a:prstGeom prst="line">
            <a:avLst/>
          </a:prstGeom>
          <a:ln w="28575">
            <a:solidFill>
              <a:srgbClr val="FFFFFF"/>
            </a:solidFill>
            <a:headEnd type="triangle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87" name="Shape 287"/>
          <p:cNvSpPr/>
          <p:nvPr/>
        </p:nvSpPr>
        <p:spPr>
          <a:xfrm>
            <a:off x="3486074" y="5683220"/>
            <a:ext cx="2859328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Big Bang udvidelsen</a:t>
            </a:r>
          </a:p>
        </p:txBody>
      </p:sp>
      <p:sp>
        <p:nvSpPr>
          <p:cNvPr id="288" name="Shape 288"/>
          <p:cNvSpPr/>
          <p:nvPr/>
        </p:nvSpPr>
        <p:spPr>
          <a:xfrm>
            <a:off x="3495630" y="6062812"/>
            <a:ext cx="2859327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13.8 milliarder år</a:t>
            </a:r>
          </a:p>
        </p:txBody>
      </p:sp>
      <p:sp>
        <p:nvSpPr>
          <p:cNvPr id="289" name="Shape 289"/>
          <p:cNvSpPr/>
          <p:nvPr/>
        </p:nvSpPr>
        <p:spPr>
          <a:xfrm flipV="1">
            <a:off x="2322091" y="4262368"/>
            <a:ext cx="1" cy="934512"/>
          </a:xfrm>
          <a:prstGeom prst="line">
            <a:avLst/>
          </a:prstGeom>
          <a:ln w="28575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90" name="Shape 290"/>
          <p:cNvSpPr/>
          <p:nvPr/>
        </p:nvSpPr>
        <p:spPr>
          <a:xfrm>
            <a:off x="856336" y="5211412"/>
            <a:ext cx="2859327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Første stjerner omkring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400 millioner år</a:t>
            </a:r>
          </a:p>
        </p:txBody>
      </p:sp>
      <p:sp>
        <p:nvSpPr>
          <p:cNvPr id="291" name="Shape 291"/>
          <p:cNvSpPr/>
          <p:nvPr/>
        </p:nvSpPr>
        <p:spPr>
          <a:xfrm>
            <a:off x="1872245" y="1459891"/>
            <a:ext cx="4" cy="917165"/>
          </a:xfrm>
          <a:prstGeom prst="line">
            <a:avLst/>
          </a:prstGeom>
          <a:ln w="28575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92" name="Shape 292"/>
          <p:cNvSpPr/>
          <p:nvPr/>
        </p:nvSpPr>
        <p:spPr>
          <a:xfrm>
            <a:off x="-199585" y="938084"/>
            <a:ext cx="2859328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Første atomer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379.000 år</a:t>
            </a:r>
          </a:p>
        </p:txBody>
      </p:sp>
      <p:sp>
        <p:nvSpPr>
          <p:cNvPr id="293" name="Shape 293"/>
          <p:cNvSpPr/>
          <p:nvPr/>
        </p:nvSpPr>
        <p:spPr>
          <a:xfrm>
            <a:off x="2741271" y="995765"/>
            <a:ext cx="4088644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Udviklingen af galakser, planeter, etc.</a:t>
            </a:r>
          </a:p>
        </p:txBody>
      </p:sp>
      <p:sp>
        <p:nvSpPr>
          <p:cNvPr id="294" name="Shape 294"/>
          <p:cNvSpPr/>
          <p:nvPr/>
        </p:nvSpPr>
        <p:spPr>
          <a:xfrm>
            <a:off x="7771062" y="2253639"/>
            <a:ext cx="1513982" cy="627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Hubble-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teleskopet</a:t>
            </a:r>
          </a:p>
        </p:txBody>
      </p:sp>
      <p:pic>
        <p:nvPicPr>
          <p:cNvPr id="295" name="image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43219" y="2827822"/>
            <a:ext cx="1325194" cy="994878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Shape 296"/>
          <p:cNvSpPr/>
          <p:nvPr/>
        </p:nvSpPr>
        <p:spPr>
          <a:xfrm>
            <a:off x="473087" y="2914244"/>
            <a:ext cx="1513983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Big</a:t>
            </a:r>
          </a:p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Bang</a:t>
            </a:r>
          </a:p>
        </p:txBody>
      </p:sp>
      <p:sp>
        <p:nvSpPr>
          <p:cNvPr id="297" name="Shape 297"/>
          <p:cNvSpPr/>
          <p:nvPr/>
        </p:nvSpPr>
        <p:spPr>
          <a:xfrm>
            <a:off x="2020536" y="1839824"/>
            <a:ext cx="5102928" cy="5334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Q: Hvor kommer Jordens vand fra?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00" name="WavesOnBlac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14400" y="478941"/>
            <a:ext cx="109728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Shape 301"/>
          <p:cNvSpPr/>
          <p:nvPr>
            <p:ph type="title"/>
          </p:nvPr>
        </p:nvSpPr>
        <p:spPr>
          <a:xfrm>
            <a:off x="0" y="-104956"/>
            <a:ext cx="9144001" cy="1569297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Vandets oprindelse</a:t>
            </a:r>
          </a:p>
        </p:txBody>
      </p:sp>
      <p:sp>
        <p:nvSpPr>
          <p:cNvPr id="302" name="Shape 302"/>
          <p:cNvSpPr/>
          <p:nvPr/>
        </p:nvSpPr>
        <p:spPr>
          <a:xfrm>
            <a:off x="1348369" y="1817094"/>
            <a:ext cx="6447263" cy="3429001"/>
          </a:xfrm>
          <a:prstGeom prst="rect">
            <a:avLst/>
          </a:prstGeom>
          <a:solidFill>
            <a:srgbClr val="DDDDDD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2000">
                <a:latin typeface="Palatino"/>
                <a:ea typeface="Palatino"/>
                <a:cs typeface="Palatino"/>
                <a:sym typeface="Palatino"/>
              </a:defRPr>
            </a:pPr>
            <a:r>
              <a:t>Prøver fra månen viser, at Jorden og månen har samme kilde til vand.</a:t>
            </a:r>
          </a:p>
          <a:p>
            <a:pPr>
              <a:defRPr sz="2000"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>
              <a:defRPr sz="2000">
                <a:latin typeface="Palatino"/>
                <a:ea typeface="Palatino"/>
                <a:cs typeface="Palatino"/>
                <a:sym typeface="Palatino"/>
              </a:defRPr>
            </a:pPr>
            <a:r>
              <a:t>Jordens vand har ikke samme forhold af Deuterium/Hydrogen, som fire kendte kometer har, hvilket skulle udelukke at vandet kommer udelukkende fra kometer, hvis altså disse kometer er repræsentative!</a:t>
            </a:r>
          </a:p>
          <a:p>
            <a:pPr>
              <a:defRPr sz="2000"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>
              <a:defRPr sz="2000">
                <a:latin typeface="Palatino"/>
                <a:ea typeface="Palatino"/>
                <a:cs typeface="Palatino"/>
                <a:sym typeface="Palatino"/>
              </a:defRPr>
            </a:pPr>
            <a:r>
              <a:t>Jordens have kan også have skiftet D/H forhold gennem tiden…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05" name="WavesOnBlac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14400" y="478941"/>
            <a:ext cx="109728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Shape 306"/>
          <p:cNvSpPr/>
          <p:nvPr>
            <p:ph type="title"/>
          </p:nvPr>
        </p:nvSpPr>
        <p:spPr>
          <a:xfrm>
            <a:off x="0" y="-104956"/>
            <a:ext cx="9144001" cy="1569297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Vandets oprindelse</a:t>
            </a:r>
          </a:p>
        </p:txBody>
      </p:sp>
      <p:sp>
        <p:nvSpPr>
          <p:cNvPr id="307" name="Shape 307"/>
          <p:cNvSpPr/>
          <p:nvPr/>
        </p:nvSpPr>
        <p:spPr>
          <a:xfrm>
            <a:off x="1348369" y="1817094"/>
            <a:ext cx="6447263" cy="3429001"/>
          </a:xfrm>
          <a:prstGeom prst="rect">
            <a:avLst/>
          </a:prstGeom>
          <a:solidFill>
            <a:srgbClr val="DDDDDD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2000">
                <a:latin typeface="Palatino"/>
                <a:ea typeface="Palatino"/>
                <a:cs typeface="Palatino"/>
                <a:sym typeface="Palatino"/>
              </a:defRPr>
            </a:pPr>
            <a:r>
              <a:t>Prøver fra månen viser, at Jorden og månen har samme kilde til vand.</a:t>
            </a:r>
          </a:p>
          <a:p>
            <a:pPr>
              <a:defRPr sz="2000"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>
              <a:defRPr sz="2000">
                <a:latin typeface="Palatino"/>
                <a:ea typeface="Palatino"/>
                <a:cs typeface="Palatino"/>
                <a:sym typeface="Palatino"/>
              </a:defRPr>
            </a:pPr>
            <a:r>
              <a:t>Jordens vand har ikke samme forhold af Deuterium/Hydrogen, som fire kendte kometer har, hvilket skulle udelukke at vandet kommer udelukkende fra kometer, hvis altså disse kometer er repræsentative!</a:t>
            </a:r>
          </a:p>
          <a:p>
            <a:pPr>
              <a:defRPr sz="2000"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>
              <a:defRPr sz="2000">
                <a:latin typeface="Palatino"/>
                <a:ea typeface="Palatino"/>
                <a:cs typeface="Palatino"/>
                <a:sym typeface="Palatino"/>
              </a:defRPr>
            </a:pPr>
            <a:r>
              <a:t>Jordens have kan også have skiftet D/H forhold gennem tiden…</a:t>
            </a:r>
          </a:p>
        </p:txBody>
      </p:sp>
      <p:sp>
        <p:nvSpPr>
          <p:cNvPr id="308" name="Shape 308"/>
          <p:cNvSpPr/>
          <p:nvPr/>
        </p:nvSpPr>
        <p:spPr>
          <a:xfrm rot="20240219">
            <a:off x="406780" y="2635249"/>
            <a:ext cx="8330441" cy="158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8400">
                <a:solidFill>
                  <a:srgbClr val="FF293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Vi ved det ikke!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12919" y="440607"/>
            <a:ext cx="10708107" cy="6023310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Shape 311"/>
          <p:cNvSpPr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12" name="Shape 312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Universets historie</a:t>
            </a:r>
          </a:p>
        </p:txBody>
      </p:sp>
      <p:sp>
        <p:nvSpPr>
          <p:cNvPr id="313" name="Shape 313"/>
          <p:cNvSpPr/>
          <p:nvPr/>
        </p:nvSpPr>
        <p:spPr>
          <a:xfrm flipV="1">
            <a:off x="1699467" y="6065176"/>
            <a:ext cx="6241378" cy="10489"/>
          </a:xfrm>
          <a:prstGeom prst="line">
            <a:avLst/>
          </a:prstGeom>
          <a:ln w="28575">
            <a:solidFill>
              <a:srgbClr val="FFFFFF"/>
            </a:solidFill>
            <a:headEnd type="triangle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14" name="Shape 314"/>
          <p:cNvSpPr/>
          <p:nvPr/>
        </p:nvSpPr>
        <p:spPr>
          <a:xfrm>
            <a:off x="3486074" y="5683220"/>
            <a:ext cx="2859328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Big Bang udvidelsen</a:t>
            </a:r>
          </a:p>
        </p:txBody>
      </p:sp>
      <p:sp>
        <p:nvSpPr>
          <p:cNvPr id="315" name="Shape 315"/>
          <p:cNvSpPr/>
          <p:nvPr/>
        </p:nvSpPr>
        <p:spPr>
          <a:xfrm>
            <a:off x="3495630" y="6062812"/>
            <a:ext cx="2859327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13.8 milliarder år</a:t>
            </a:r>
          </a:p>
        </p:txBody>
      </p:sp>
      <p:sp>
        <p:nvSpPr>
          <p:cNvPr id="316" name="Shape 316"/>
          <p:cNvSpPr/>
          <p:nvPr/>
        </p:nvSpPr>
        <p:spPr>
          <a:xfrm flipV="1">
            <a:off x="2322091" y="4262368"/>
            <a:ext cx="1" cy="934512"/>
          </a:xfrm>
          <a:prstGeom prst="line">
            <a:avLst/>
          </a:prstGeom>
          <a:ln w="28575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17" name="Shape 317"/>
          <p:cNvSpPr/>
          <p:nvPr/>
        </p:nvSpPr>
        <p:spPr>
          <a:xfrm>
            <a:off x="856336" y="5211412"/>
            <a:ext cx="2859327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Første stjerner omkring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400 millioner år</a:t>
            </a:r>
          </a:p>
        </p:txBody>
      </p:sp>
      <p:sp>
        <p:nvSpPr>
          <p:cNvPr id="318" name="Shape 318"/>
          <p:cNvSpPr/>
          <p:nvPr/>
        </p:nvSpPr>
        <p:spPr>
          <a:xfrm>
            <a:off x="1872245" y="1459891"/>
            <a:ext cx="4" cy="917165"/>
          </a:xfrm>
          <a:prstGeom prst="line">
            <a:avLst/>
          </a:prstGeom>
          <a:ln w="28575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19" name="Shape 319"/>
          <p:cNvSpPr/>
          <p:nvPr/>
        </p:nvSpPr>
        <p:spPr>
          <a:xfrm>
            <a:off x="-199585" y="938084"/>
            <a:ext cx="2859328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Første atomer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379.000 år</a:t>
            </a:r>
          </a:p>
        </p:txBody>
      </p:sp>
      <p:sp>
        <p:nvSpPr>
          <p:cNvPr id="320" name="Shape 320"/>
          <p:cNvSpPr/>
          <p:nvPr/>
        </p:nvSpPr>
        <p:spPr>
          <a:xfrm>
            <a:off x="2741271" y="995765"/>
            <a:ext cx="4088644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Udviklingen af galakser, planeter, etc.</a:t>
            </a:r>
          </a:p>
        </p:txBody>
      </p:sp>
      <p:sp>
        <p:nvSpPr>
          <p:cNvPr id="321" name="Shape 321"/>
          <p:cNvSpPr/>
          <p:nvPr/>
        </p:nvSpPr>
        <p:spPr>
          <a:xfrm>
            <a:off x="7771062" y="2253639"/>
            <a:ext cx="1513982" cy="627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Hubble-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teleskopet</a:t>
            </a:r>
          </a:p>
        </p:txBody>
      </p:sp>
      <p:pic>
        <p:nvPicPr>
          <p:cNvPr id="322" name="image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43219" y="2827822"/>
            <a:ext cx="1325194" cy="994878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Shape 323"/>
          <p:cNvSpPr/>
          <p:nvPr/>
        </p:nvSpPr>
        <p:spPr>
          <a:xfrm>
            <a:off x="473087" y="2914244"/>
            <a:ext cx="1513983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Big</a:t>
            </a:r>
          </a:p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Bang</a:t>
            </a:r>
          </a:p>
        </p:txBody>
      </p:sp>
      <p:sp>
        <p:nvSpPr>
          <p:cNvPr id="324" name="Shape 324"/>
          <p:cNvSpPr/>
          <p:nvPr/>
        </p:nvSpPr>
        <p:spPr>
          <a:xfrm>
            <a:off x="2020536" y="1839824"/>
            <a:ext cx="5102928" cy="5334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Q: Hvordan opstod livet på Jorden?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image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Shape 327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Livets opståen på jorden</a:t>
            </a:r>
          </a:p>
        </p:txBody>
      </p:sp>
      <p:sp>
        <p:nvSpPr>
          <p:cNvPr id="328" name="Shape 328"/>
          <p:cNvSpPr/>
          <p:nvPr/>
        </p:nvSpPr>
        <p:spPr>
          <a:xfrm>
            <a:off x="3717740" y="3856978"/>
            <a:ext cx="5038537" cy="1778001"/>
          </a:xfrm>
          <a:prstGeom prst="rect">
            <a:avLst/>
          </a:prstGeom>
          <a:solidFill>
            <a:srgbClr val="DDDDDD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2000" u="sng">
                <a:latin typeface="Palatino"/>
                <a:ea typeface="Palatino"/>
                <a:cs typeface="Palatino"/>
                <a:sym typeface="Palatino"/>
              </a:defRPr>
            </a:pPr>
            <a:r>
              <a:t>(Mulige) Ingredienser:</a:t>
            </a:r>
          </a:p>
          <a:p>
            <a:pPr marL="241165" indent="-200526">
              <a:buSzPct val="100000"/>
              <a:buChar char="•"/>
              <a:defRPr sz="2000">
                <a:latin typeface="Palatino"/>
                <a:ea typeface="Palatino"/>
                <a:cs typeface="Palatino"/>
                <a:sym typeface="Palatino"/>
              </a:defRPr>
            </a:pPr>
            <a:r>
              <a:t>Der skabtes aminosyrer i solsystemet.</a:t>
            </a:r>
          </a:p>
          <a:p>
            <a:pPr marL="241165" indent="-200526">
              <a:buSzPct val="100000"/>
              <a:buChar char="•"/>
              <a:defRPr sz="2000">
                <a:latin typeface="Palatino"/>
                <a:ea typeface="Palatino"/>
                <a:cs typeface="Palatino"/>
                <a:sym typeface="Palatino"/>
              </a:defRPr>
            </a:pPr>
            <a:r>
              <a:t>Passende atmosfære og flydende vand.</a:t>
            </a:r>
          </a:p>
          <a:p>
            <a:pPr marL="241165" indent="-200526">
              <a:buSzPct val="100000"/>
              <a:buChar char="•"/>
              <a:defRPr sz="2000">
                <a:latin typeface="Palatino"/>
                <a:ea typeface="Palatino"/>
                <a:cs typeface="Palatino"/>
                <a:sym typeface="Palatino"/>
              </a:defRPr>
            </a:pPr>
            <a:r>
              <a:t>Rigtig temperatur og overskud af energi.</a:t>
            </a:r>
          </a:p>
          <a:p>
            <a:pPr marL="241165" indent="-200526">
              <a:buSzPct val="100000"/>
              <a:buChar char="•"/>
              <a:defRPr sz="2000">
                <a:latin typeface="Palatino"/>
                <a:ea typeface="Palatino"/>
                <a:cs typeface="Palatino"/>
                <a:sym typeface="Palatino"/>
              </a:defRPr>
            </a:pPr>
            <a:r>
              <a:t>Relativ stabilitet men også dynamikker.</a:t>
            </a:r>
          </a:p>
        </p:txBody>
      </p:sp>
      <p:sp>
        <p:nvSpPr>
          <p:cNvPr id="329" name="Shape 329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image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Shape 332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Livets opståen på jorden</a:t>
            </a:r>
          </a:p>
        </p:txBody>
      </p:sp>
      <p:sp>
        <p:nvSpPr>
          <p:cNvPr id="333" name="Shape 333"/>
          <p:cNvSpPr/>
          <p:nvPr/>
        </p:nvSpPr>
        <p:spPr>
          <a:xfrm>
            <a:off x="3717740" y="3856978"/>
            <a:ext cx="5038537" cy="1778001"/>
          </a:xfrm>
          <a:prstGeom prst="rect">
            <a:avLst/>
          </a:prstGeom>
          <a:solidFill>
            <a:srgbClr val="DDDDDD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2000" u="sng">
                <a:latin typeface="Palatino"/>
                <a:ea typeface="Palatino"/>
                <a:cs typeface="Palatino"/>
                <a:sym typeface="Palatino"/>
              </a:defRPr>
            </a:pPr>
            <a:r>
              <a:t>(Mulige) Ingredienser:</a:t>
            </a:r>
          </a:p>
          <a:p>
            <a:pPr marL="241165" indent="-200526">
              <a:buSzPct val="100000"/>
              <a:buChar char="•"/>
              <a:defRPr sz="2000">
                <a:latin typeface="Palatino"/>
                <a:ea typeface="Palatino"/>
                <a:cs typeface="Palatino"/>
                <a:sym typeface="Palatino"/>
              </a:defRPr>
            </a:pPr>
            <a:r>
              <a:t>Der skabtes aminosyrer i solsystemet.</a:t>
            </a:r>
          </a:p>
          <a:p>
            <a:pPr marL="241165" indent="-200526">
              <a:buSzPct val="100000"/>
              <a:buChar char="•"/>
              <a:defRPr sz="2000">
                <a:latin typeface="Palatino"/>
                <a:ea typeface="Palatino"/>
                <a:cs typeface="Palatino"/>
                <a:sym typeface="Palatino"/>
              </a:defRPr>
            </a:pPr>
            <a:r>
              <a:t>Passende atmosfære og flydende vand.</a:t>
            </a:r>
          </a:p>
          <a:p>
            <a:pPr marL="241165" indent="-200526">
              <a:buSzPct val="100000"/>
              <a:buChar char="•"/>
              <a:defRPr sz="2000">
                <a:latin typeface="Palatino"/>
                <a:ea typeface="Palatino"/>
                <a:cs typeface="Palatino"/>
                <a:sym typeface="Palatino"/>
              </a:defRPr>
            </a:pPr>
            <a:r>
              <a:t>Rigtig temperatur og overskud af energi.</a:t>
            </a:r>
          </a:p>
          <a:p>
            <a:pPr marL="241165" indent="-200526">
              <a:buSzPct val="100000"/>
              <a:buChar char="•"/>
              <a:defRPr sz="2000">
                <a:latin typeface="Palatino"/>
                <a:ea typeface="Palatino"/>
                <a:cs typeface="Palatino"/>
                <a:sym typeface="Palatino"/>
              </a:defRPr>
            </a:pPr>
            <a:r>
              <a:t>Relativ stabilitet men også dynamikker.</a:t>
            </a:r>
          </a:p>
        </p:txBody>
      </p:sp>
      <p:sp>
        <p:nvSpPr>
          <p:cNvPr id="334" name="Shape 334"/>
          <p:cNvSpPr/>
          <p:nvPr>
            <p:ph type="sldNum" sz="quarter" idx="4294967295"/>
          </p:nvPr>
        </p:nvSpPr>
        <p:spPr>
          <a:xfrm>
            <a:off x="8848265" y="6550025"/>
            <a:ext cx="312069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35" name="Shape 335"/>
          <p:cNvSpPr/>
          <p:nvPr/>
        </p:nvSpPr>
        <p:spPr>
          <a:xfrm rot="20240219">
            <a:off x="406780" y="2635249"/>
            <a:ext cx="8330441" cy="158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8400">
                <a:solidFill>
                  <a:srgbClr val="FF2932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Vi ved det ikke!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12919" y="440607"/>
            <a:ext cx="10708107" cy="6023310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Shape 75"/>
          <p:cNvSpPr/>
          <p:nvPr>
            <p:ph type="sldNum" sz="quarter" idx="4294967295"/>
          </p:nvPr>
        </p:nvSpPr>
        <p:spPr>
          <a:xfrm>
            <a:off x="8897708" y="6550025"/>
            <a:ext cx="213184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76" name="Shape 76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Universets historie</a:t>
            </a:r>
          </a:p>
        </p:txBody>
      </p:sp>
      <p:sp>
        <p:nvSpPr>
          <p:cNvPr id="77" name="Shape 77"/>
          <p:cNvSpPr/>
          <p:nvPr/>
        </p:nvSpPr>
        <p:spPr>
          <a:xfrm flipV="1">
            <a:off x="1699467" y="6065176"/>
            <a:ext cx="6241378" cy="10489"/>
          </a:xfrm>
          <a:prstGeom prst="line">
            <a:avLst/>
          </a:prstGeom>
          <a:ln w="28575">
            <a:solidFill>
              <a:srgbClr val="FFFFFF"/>
            </a:solidFill>
            <a:headEnd type="triangle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78" name="Shape 78"/>
          <p:cNvSpPr/>
          <p:nvPr/>
        </p:nvSpPr>
        <p:spPr>
          <a:xfrm>
            <a:off x="3486074" y="5683220"/>
            <a:ext cx="2859328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Big Bang udvidelsen</a:t>
            </a:r>
          </a:p>
        </p:txBody>
      </p:sp>
      <p:sp>
        <p:nvSpPr>
          <p:cNvPr id="79" name="Shape 79"/>
          <p:cNvSpPr/>
          <p:nvPr/>
        </p:nvSpPr>
        <p:spPr>
          <a:xfrm>
            <a:off x="3495630" y="6062812"/>
            <a:ext cx="2859327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13.8 milliarder år</a:t>
            </a:r>
          </a:p>
        </p:txBody>
      </p:sp>
      <p:sp>
        <p:nvSpPr>
          <p:cNvPr id="80" name="Shape 80"/>
          <p:cNvSpPr/>
          <p:nvPr/>
        </p:nvSpPr>
        <p:spPr>
          <a:xfrm flipV="1">
            <a:off x="2322091" y="4262368"/>
            <a:ext cx="1" cy="934512"/>
          </a:xfrm>
          <a:prstGeom prst="line">
            <a:avLst/>
          </a:prstGeom>
          <a:ln w="28575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1" name="Shape 81"/>
          <p:cNvSpPr/>
          <p:nvPr/>
        </p:nvSpPr>
        <p:spPr>
          <a:xfrm>
            <a:off x="856336" y="5211412"/>
            <a:ext cx="2859327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Første stjerner omkring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400 millioner år</a:t>
            </a:r>
          </a:p>
        </p:txBody>
      </p:sp>
      <p:sp>
        <p:nvSpPr>
          <p:cNvPr id="82" name="Shape 82"/>
          <p:cNvSpPr/>
          <p:nvPr/>
        </p:nvSpPr>
        <p:spPr>
          <a:xfrm>
            <a:off x="1872245" y="1459891"/>
            <a:ext cx="4" cy="917165"/>
          </a:xfrm>
          <a:prstGeom prst="line">
            <a:avLst/>
          </a:prstGeom>
          <a:ln w="28575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3" name="Shape 83"/>
          <p:cNvSpPr/>
          <p:nvPr/>
        </p:nvSpPr>
        <p:spPr>
          <a:xfrm>
            <a:off x="-199585" y="938084"/>
            <a:ext cx="2859328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Første atomer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379.000 år</a:t>
            </a:r>
          </a:p>
        </p:txBody>
      </p:sp>
      <p:sp>
        <p:nvSpPr>
          <p:cNvPr id="84" name="Shape 84"/>
          <p:cNvSpPr/>
          <p:nvPr/>
        </p:nvSpPr>
        <p:spPr>
          <a:xfrm>
            <a:off x="2741271" y="995765"/>
            <a:ext cx="4088644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Udviklingen af galakser, planeter, etc.</a:t>
            </a:r>
          </a:p>
        </p:txBody>
      </p:sp>
      <p:sp>
        <p:nvSpPr>
          <p:cNvPr id="85" name="Shape 85"/>
          <p:cNvSpPr/>
          <p:nvPr/>
        </p:nvSpPr>
        <p:spPr>
          <a:xfrm>
            <a:off x="7771062" y="2253639"/>
            <a:ext cx="1513982" cy="627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Hubble-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teleskopet</a:t>
            </a:r>
          </a:p>
        </p:txBody>
      </p:sp>
      <p:pic>
        <p:nvPicPr>
          <p:cNvPr id="86" name="image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43219" y="2827822"/>
            <a:ext cx="1325194" cy="994878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Shape 87"/>
          <p:cNvSpPr/>
          <p:nvPr/>
        </p:nvSpPr>
        <p:spPr>
          <a:xfrm>
            <a:off x="473087" y="2914244"/>
            <a:ext cx="1513983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Big</a:t>
            </a:r>
          </a:p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Bang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38" name="Shape 338"/>
          <p:cNvSpPr/>
          <p:nvPr>
            <p:ph type="title"/>
          </p:nvPr>
        </p:nvSpPr>
        <p:spPr>
          <a:xfrm>
            <a:off x="0" y="-104956"/>
            <a:ext cx="9144001" cy="1569297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Jordens klima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12919" y="440607"/>
            <a:ext cx="10708107" cy="6023310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Shape 341"/>
          <p:cNvSpPr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42" name="Shape 342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Universets historie</a:t>
            </a:r>
          </a:p>
        </p:txBody>
      </p:sp>
      <p:sp>
        <p:nvSpPr>
          <p:cNvPr id="343" name="Shape 343"/>
          <p:cNvSpPr/>
          <p:nvPr/>
        </p:nvSpPr>
        <p:spPr>
          <a:xfrm flipV="1">
            <a:off x="1699467" y="6065176"/>
            <a:ext cx="6241378" cy="10489"/>
          </a:xfrm>
          <a:prstGeom prst="line">
            <a:avLst/>
          </a:prstGeom>
          <a:ln w="28575">
            <a:solidFill>
              <a:srgbClr val="FFFFFF"/>
            </a:solidFill>
            <a:headEnd type="triangle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44" name="Shape 344"/>
          <p:cNvSpPr/>
          <p:nvPr/>
        </p:nvSpPr>
        <p:spPr>
          <a:xfrm>
            <a:off x="3486074" y="5683220"/>
            <a:ext cx="2859328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Big Bang udvidelsen</a:t>
            </a:r>
          </a:p>
        </p:txBody>
      </p:sp>
      <p:sp>
        <p:nvSpPr>
          <p:cNvPr id="345" name="Shape 345"/>
          <p:cNvSpPr/>
          <p:nvPr/>
        </p:nvSpPr>
        <p:spPr>
          <a:xfrm>
            <a:off x="3495630" y="6062812"/>
            <a:ext cx="2859327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13.8 milliarder år</a:t>
            </a:r>
          </a:p>
        </p:txBody>
      </p:sp>
      <p:sp>
        <p:nvSpPr>
          <p:cNvPr id="346" name="Shape 346"/>
          <p:cNvSpPr/>
          <p:nvPr/>
        </p:nvSpPr>
        <p:spPr>
          <a:xfrm flipV="1">
            <a:off x="2322091" y="4262368"/>
            <a:ext cx="1" cy="934512"/>
          </a:xfrm>
          <a:prstGeom prst="line">
            <a:avLst/>
          </a:prstGeom>
          <a:ln w="28575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47" name="Shape 347"/>
          <p:cNvSpPr/>
          <p:nvPr/>
        </p:nvSpPr>
        <p:spPr>
          <a:xfrm>
            <a:off x="856336" y="5211412"/>
            <a:ext cx="2859327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Første stjerner omkring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400 millioner år</a:t>
            </a:r>
          </a:p>
        </p:txBody>
      </p:sp>
      <p:sp>
        <p:nvSpPr>
          <p:cNvPr id="348" name="Shape 348"/>
          <p:cNvSpPr/>
          <p:nvPr/>
        </p:nvSpPr>
        <p:spPr>
          <a:xfrm>
            <a:off x="1872245" y="1459891"/>
            <a:ext cx="4" cy="917165"/>
          </a:xfrm>
          <a:prstGeom prst="line">
            <a:avLst/>
          </a:prstGeom>
          <a:ln w="28575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49" name="Shape 349"/>
          <p:cNvSpPr/>
          <p:nvPr/>
        </p:nvSpPr>
        <p:spPr>
          <a:xfrm>
            <a:off x="-199585" y="938084"/>
            <a:ext cx="2859328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Første atomer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379.000 år</a:t>
            </a:r>
          </a:p>
        </p:txBody>
      </p:sp>
      <p:sp>
        <p:nvSpPr>
          <p:cNvPr id="350" name="Shape 350"/>
          <p:cNvSpPr/>
          <p:nvPr/>
        </p:nvSpPr>
        <p:spPr>
          <a:xfrm>
            <a:off x="2741271" y="995765"/>
            <a:ext cx="4088644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Udviklingen af galakser, planeter, etc.</a:t>
            </a:r>
          </a:p>
        </p:txBody>
      </p:sp>
      <p:sp>
        <p:nvSpPr>
          <p:cNvPr id="351" name="Shape 351"/>
          <p:cNvSpPr/>
          <p:nvPr/>
        </p:nvSpPr>
        <p:spPr>
          <a:xfrm>
            <a:off x="7771062" y="2253639"/>
            <a:ext cx="1513982" cy="627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Hubble-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teleskopet</a:t>
            </a:r>
          </a:p>
        </p:txBody>
      </p:sp>
      <p:pic>
        <p:nvPicPr>
          <p:cNvPr id="352" name="image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43219" y="2827822"/>
            <a:ext cx="1325194" cy="994878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Shape 353"/>
          <p:cNvSpPr/>
          <p:nvPr/>
        </p:nvSpPr>
        <p:spPr>
          <a:xfrm>
            <a:off x="473087" y="2914244"/>
            <a:ext cx="1513983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Big</a:t>
            </a:r>
          </a:p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Bang</a:t>
            </a:r>
          </a:p>
        </p:txBody>
      </p:sp>
      <p:sp>
        <p:nvSpPr>
          <p:cNvPr id="354" name="Shape 354"/>
          <p:cNvSpPr/>
          <p:nvPr/>
        </p:nvSpPr>
        <p:spPr>
          <a:xfrm>
            <a:off x="2291579" y="2008336"/>
            <a:ext cx="4560842" cy="9398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Q: Hvor almindeligt er planeter og måner ved andre stjerner?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57" name="pasted-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64943" y="-6719"/>
            <a:ext cx="12883946" cy="6871438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Shape 358"/>
          <p:cNvSpPr/>
          <p:nvPr>
            <p:ph type="title"/>
          </p:nvPr>
        </p:nvSpPr>
        <p:spPr>
          <a:xfrm>
            <a:off x="0" y="-104956"/>
            <a:ext cx="9144001" cy="1569297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Exoplaneter - en gylden æra?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61" name="Shape 361"/>
          <p:cNvSpPr/>
          <p:nvPr>
            <p:ph type="title"/>
          </p:nvPr>
        </p:nvSpPr>
        <p:spPr>
          <a:xfrm>
            <a:off x="165948" y="-104956"/>
            <a:ext cx="8812104" cy="1569297"/>
          </a:xfrm>
          <a:prstGeom prst="rect">
            <a:avLst/>
          </a:prstGeom>
        </p:spPr>
        <p:txBody>
          <a:bodyPr/>
          <a:lstStyle/>
          <a:p>
            <a:pPr marR="29260" indent="29260" defTabSz="658368">
              <a:defRPr b="1" sz="3456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Hvor mange? Hvor store? Hvilke afstande?</a:t>
            </a:r>
          </a:p>
          <a:p>
            <a:pPr marR="29260" indent="29260" defTabSz="658368">
              <a:defRPr b="1" sz="3456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Alder? Komposition? Atmosfære? Liv?</a:t>
            </a:r>
          </a:p>
        </p:txBody>
      </p:sp>
      <p:pic>
        <p:nvPicPr>
          <p:cNvPr id="362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079" y="2045948"/>
            <a:ext cx="4497419" cy="3275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13697" y="2045948"/>
            <a:ext cx="4354488" cy="32751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66" name="Shape 366"/>
          <p:cNvSpPr/>
          <p:nvPr>
            <p:ph type="title"/>
          </p:nvPr>
        </p:nvSpPr>
        <p:spPr>
          <a:xfrm>
            <a:off x="165948" y="-104956"/>
            <a:ext cx="8812104" cy="1569297"/>
          </a:xfrm>
          <a:prstGeom prst="rect">
            <a:avLst/>
          </a:prstGeom>
        </p:spPr>
        <p:txBody>
          <a:bodyPr/>
          <a:lstStyle/>
          <a:p>
            <a:pPr marR="29260" indent="29260" defTabSz="658368">
              <a:defRPr b="1" sz="3456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Hvor mange? Hvor store? Hvilke afstande?</a:t>
            </a:r>
          </a:p>
          <a:p>
            <a:pPr marR="29260" indent="29260" defTabSz="658368">
              <a:defRPr b="1" sz="3456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Alder? Komposition? Atmosfære? Liv?</a:t>
            </a:r>
          </a:p>
        </p:txBody>
      </p:sp>
      <p:pic>
        <p:nvPicPr>
          <p:cNvPr id="367" name="pasted-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948" y="2262500"/>
            <a:ext cx="8812104" cy="43647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70" name="Shape 370"/>
          <p:cNvSpPr/>
          <p:nvPr>
            <p:ph type="title"/>
          </p:nvPr>
        </p:nvSpPr>
        <p:spPr>
          <a:xfrm>
            <a:off x="0" y="-211385"/>
            <a:ext cx="9144001" cy="1569297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Exomåner</a:t>
            </a:r>
          </a:p>
        </p:txBody>
      </p:sp>
      <p:pic>
        <p:nvPicPr>
          <p:cNvPr id="371" name="pasted-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717" y="1530937"/>
            <a:ext cx="4996086" cy="29432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pasted-imag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6521" y="4498366"/>
            <a:ext cx="3910477" cy="2308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pasted-image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07752" y="1504693"/>
            <a:ext cx="3819965" cy="3848614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Shape 374"/>
          <p:cNvSpPr/>
          <p:nvPr/>
        </p:nvSpPr>
        <p:spPr>
          <a:xfrm flipV="1">
            <a:off x="2553426" y="4024067"/>
            <a:ext cx="3105723" cy="1551485"/>
          </a:xfrm>
          <a:prstGeom prst="line">
            <a:avLst/>
          </a:prstGeom>
          <a:ln w="38100">
            <a:solidFill>
              <a:srgbClr val="FF2932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75" name="Shape 375"/>
          <p:cNvSpPr/>
          <p:nvPr/>
        </p:nvSpPr>
        <p:spPr>
          <a:xfrm>
            <a:off x="386736" y="940064"/>
            <a:ext cx="8370528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Exomåner skulle være små “hop” på de allerede små exoplanet signaler.</a:t>
            </a:r>
          </a:p>
        </p:txBody>
      </p:sp>
      <p:sp>
        <p:nvSpPr>
          <p:cNvPr id="376" name="Shape 376"/>
          <p:cNvSpPr/>
          <p:nvPr/>
        </p:nvSpPr>
        <p:spPr>
          <a:xfrm>
            <a:off x="5393583" y="5377427"/>
            <a:ext cx="3448304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0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Interessant nok har man muligvis allerede set en exomåne (med gravitational lensing).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/>
          <p:nvPr>
            <p:ph type="sldNum" sz="quarter" idx="4294967295"/>
          </p:nvPr>
        </p:nvSpPr>
        <p:spPr>
          <a:xfrm>
            <a:off x="8848266" y="6550025"/>
            <a:ext cx="312068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379" name="AbstractParticlePhysicsBackgroun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Shape 380"/>
          <p:cNvSpPr/>
          <p:nvPr>
            <p:ph type="title"/>
          </p:nvPr>
        </p:nvSpPr>
        <p:spPr>
          <a:xfrm>
            <a:off x="-1" y="1447129"/>
            <a:ext cx="9144001" cy="1569297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Bonus slides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12919" y="440607"/>
            <a:ext cx="10708107" cy="6023310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Shape 90"/>
          <p:cNvSpPr/>
          <p:nvPr>
            <p:ph type="sldNum" sz="quarter" idx="4294967295"/>
          </p:nvPr>
        </p:nvSpPr>
        <p:spPr>
          <a:xfrm>
            <a:off x="8897708" y="6550025"/>
            <a:ext cx="213184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91" name="Shape 91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Universets historie</a:t>
            </a:r>
          </a:p>
        </p:txBody>
      </p:sp>
      <p:sp>
        <p:nvSpPr>
          <p:cNvPr id="92" name="Shape 92"/>
          <p:cNvSpPr/>
          <p:nvPr/>
        </p:nvSpPr>
        <p:spPr>
          <a:xfrm flipV="1">
            <a:off x="1699467" y="6065176"/>
            <a:ext cx="6241378" cy="10489"/>
          </a:xfrm>
          <a:prstGeom prst="line">
            <a:avLst/>
          </a:prstGeom>
          <a:ln w="28575">
            <a:solidFill>
              <a:srgbClr val="FFFFFF"/>
            </a:solidFill>
            <a:headEnd type="triangle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3" name="Shape 93"/>
          <p:cNvSpPr/>
          <p:nvPr/>
        </p:nvSpPr>
        <p:spPr>
          <a:xfrm>
            <a:off x="3486074" y="5683220"/>
            <a:ext cx="2859328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Big Bang udvidelsen</a:t>
            </a:r>
          </a:p>
        </p:txBody>
      </p:sp>
      <p:sp>
        <p:nvSpPr>
          <p:cNvPr id="94" name="Shape 94"/>
          <p:cNvSpPr/>
          <p:nvPr/>
        </p:nvSpPr>
        <p:spPr>
          <a:xfrm>
            <a:off x="3495630" y="6062812"/>
            <a:ext cx="2859327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13.8 milliarder år</a:t>
            </a:r>
          </a:p>
        </p:txBody>
      </p:sp>
      <p:sp>
        <p:nvSpPr>
          <p:cNvPr id="95" name="Shape 95"/>
          <p:cNvSpPr/>
          <p:nvPr/>
        </p:nvSpPr>
        <p:spPr>
          <a:xfrm flipV="1">
            <a:off x="2322091" y="4262368"/>
            <a:ext cx="1" cy="934512"/>
          </a:xfrm>
          <a:prstGeom prst="line">
            <a:avLst/>
          </a:prstGeom>
          <a:ln w="28575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6" name="Shape 96"/>
          <p:cNvSpPr/>
          <p:nvPr/>
        </p:nvSpPr>
        <p:spPr>
          <a:xfrm>
            <a:off x="856336" y="5211412"/>
            <a:ext cx="2859327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Første stjerner omkring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400 millioner år</a:t>
            </a:r>
          </a:p>
        </p:txBody>
      </p:sp>
      <p:sp>
        <p:nvSpPr>
          <p:cNvPr id="97" name="Shape 97"/>
          <p:cNvSpPr/>
          <p:nvPr/>
        </p:nvSpPr>
        <p:spPr>
          <a:xfrm>
            <a:off x="1872245" y="1459891"/>
            <a:ext cx="4" cy="917165"/>
          </a:xfrm>
          <a:prstGeom prst="line">
            <a:avLst/>
          </a:prstGeom>
          <a:ln w="28575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8" name="Shape 98"/>
          <p:cNvSpPr/>
          <p:nvPr/>
        </p:nvSpPr>
        <p:spPr>
          <a:xfrm>
            <a:off x="-199585" y="938084"/>
            <a:ext cx="2859328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Første atomer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379.000 år</a:t>
            </a:r>
          </a:p>
        </p:txBody>
      </p:sp>
      <p:sp>
        <p:nvSpPr>
          <p:cNvPr id="99" name="Shape 99"/>
          <p:cNvSpPr/>
          <p:nvPr/>
        </p:nvSpPr>
        <p:spPr>
          <a:xfrm>
            <a:off x="2741271" y="995765"/>
            <a:ext cx="4088644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Udviklingen af galakser, planeter, etc.</a:t>
            </a:r>
          </a:p>
        </p:txBody>
      </p:sp>
      <p:sp>
        <p:nvSpPr>
          <p:cNvPr id="100" name="Shape 100"/>
          <p:cNvSpPr/>
          <p:nvPr/>
        </p:nvSpPr>
        <p:spPr>
          <a:xfrm>
            <a:off x="7771062" y="2253639"/>
            <a:ext cx="1513982" cy="627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Hubble-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teleskopet</a:t>
            </a:r>
          </a:p>
        </p:txBody>
      </p:sp>
      <p:pic>
        <p:nvPicPr>
          <p:cNvPr id="101" name="image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43219" y="2827822"/>
            <a:ext cx="1325194" cy="994878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Shape 102"/>
          <p:cNvSpPr/>
          <p:nvPr/>
        </p:nvSpPr>
        <p:spPr>
          <a:xfrm>
            <a:off x="473087" y="2914244"/>
            <a:ext cx="1513983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Big</a:t>
            </a:r>
          </a:p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Bang</a:t>
            </a:r>
          </a:p>
        </p:txBody>
      </p:sp>
      <p:sp>
        <p:nvSpPr>
          <p:cNvPr id="103" name="Shape 103"/>
          <p:cNvSpPr/>
          <p:nvPr/>
        </p:nvSpPr>
        <p:spPr>
          <a:xfrm>
            <a:off x="1214872" y="1830955"/>
            <a:ext cx="6714256" cy="5334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Q: Hvad startede Big Bang og hvad var der før?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12919" y="440607"/>
            <a:ext cx="10708107" cy="6023310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Shape 106"/>
          <p:cNvSpPr/>
          <p:nvPr>
            <p:ph type="sldNum" sz="quarter" idx="4294967295"/>
          </p:nvPr>
        </p:nvSpPr>
        <p:spPr>
          <a:xfrm>
            <a:off x="8897708" y="6550025"/>
            <a:ext cx="213184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07" name="Shape 107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Universets historie</a:t>
            </a:r>
          </a:p>
        </p:txBody>
      </p:sp>
      <p:sp>
        <p:nvSpPr>
          <p:cNvPr id="108" name="Shape 108"/>
          <p:cNvSpPr/>
          <p:nvPr/>
        </p:nvSpPr>
        <p:spPr>
          <a:xfrm flipV="1">
            <a:off x="1699467" y="6065176"/>
            <a:ext cx="6241378" cy="10489"/>
          </a:xfrm>
          <a:prstGeom prst="line">
            <a:avLst/>
          </a:prstGeom>
          <a:ln w="28575">
            <a:solidFill>
              <a:srgbClr val="FFFFFF"/>
            </a:solidFill>
            <a:headEnd type="triangle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9" name="Shape 109"/>
          <p:cNvSpPr/>
          <p:nvPr/>
        </p:nvSpPr>
        <p:spPr>
          <a:xfrm>
            <a:off x="3486074" y="5683220"/>
            <a:ext cx="2859328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Big Bang udvidelsen</a:t>
            </a:r>
          </a:p>
        </p:txBody>
      </p:sp>
      <p:sp>
        <p:nvSpPr>
          <p:cNvPr id="110" name="Shape 110"/>
          <p:cNvSpPr/>
          <p:nvPr/>
        </p:nvSpPr>
        <p:spPr>
          <a:xfrm>
            <a:off x="3495630" y="6062812"/>
            <a:ext cx="2859327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13.8 milliarder år</a:t>
            </a:r>
          </a:p>
        </p:txBody>
      </p:sp>
      <p:sp>
        <p:nvSpPr>
          <p:cNvPr id="111" name="Shape 111"/>
          <p:cNvSpPr/>
          <p:nvPr/>
        </p:nvSpPr>
        <p:spPr>
          <a:xfrm flipV="1">
            <a:off x="2322091" y="4262368"/>
            <a:ext cx="1" cy="934512"/>
          </a:xfrm>
          <a:prstGeom prst="line">
            <a:avLst/>
          </a:prstGeom>
          <a:ln w="28575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12" name="Shape 112"/>
          <p:cNvSpPr/>
          <p:nvPr/>
        </p:nvSpPr>
        <p:spPr>
          <a:xfrm>
            <a:off x="856336" y="5211412"/>
            <a:ext cx="2859327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Første stjerner omkring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400 millioner år</a:t>
            </a:r>
          </a:p>
        </p:txBody>
      </p:sp>
      <p:sp>
        <p:nvSpPr>
          <p:cNvPr id="113" name="Shape 113"/>
          <p:cNvSpPr/>
          <p:nvPr/>
        </p:nvSpPr>
        <p:spPr>
          <a:xfrm>
            <a:off x="1872245" y="1459891"/>
            <a:ext cx="4" cy="917165"/>
          </a:xfrm>
          <a:prstGeom prst="line">
            <a:avLst/>
          </a:prstGeom>
          <a:ln w="28575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14" name="Shape 114"/>
          <p:cNvSpPr/>
          <p:nvPr/>
        </p:nvSpPr>
        <p:spPr>
          <a:xfrm>
            <a:off x="-199585" y="938084"/>
            <a:ext cx="2859328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Første atomer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379.000 år</a:t>
            </a:r>
          </a:p>
        </p:txBody>
      </p:sp>
      <p:sp>
        <p:nvSpPr>
          <p:cNvPr id="115" name="Shape 115"/>
          <p:cNvSpPr/>
          <p:nvPr/>
        </p:nvSpPr>
        <p:spPr>
          <a:xfrm>
            <a:off x="2741271" y="995765"/>
            <a:ext cx="4088644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Udviklingen af galakser, planeter, etc.</a:t>
            </a:r>
          </a:p>
        </p:txBody>
      </p:sp>
      <p:sp>
        <p:nvSpPr>
          <p:cNvPr id="116" name="Shape 116"/>
          <p:cNvSpPr/>
          <p:nvPr/>
        </p:nvSpPr>
        <p:spPr>
          <a:xfrm>
            <a:off x="7771062" y="2253639"/>
            <a:ext cx="1513982" cy="627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Hubble-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teleskopet</a:t>
            </a:r>
          </a:p>
        </p:txBody>
      </p:sp>
      <p:pic>
        <p:nvPicPr>
          <p:cNvPr id="117" name="image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43219" y="2827822"/>
            <a:ext cx="1325194" cy="994878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Shape 118"/>
          <p:cNvSpPr/>
          <p:nvPr/>
        </p:nvSpPr>
        <p:spPr>
          <a:xfrm>
            <a:off x="473087" y="2914244"/>
            <a:ext cx="1513983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Big</a:t>
            </a:r>
          </a:p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Bang</a:t>
            </a:r>
          </a:p>
        </p:txBody>
      </p:sp>
      <p:sp>
        <p:nvSpPr>
          <p:cNvPr id="119" name="Shape 119"/>
          <p:cNvSpPr/>
          <p:nvPr/>
        </p:nvSpPr>
        <p:spPr>
          <a:xfrm>
            <a:off x="1214872" y="1830955"/>
            <a:ext cx="6714256" cy="5334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Q: Hvad startede Big Bang og hvad var der før?</a:t>
            </a:r>
          </a:p>
        </p:txBody>
      </p:sp>
      <p:sp>
        <p:nvSpPr>
          <p:cNvPr id="120" name="Shape 120"/>
          <p:cNvSpPr/>
          <p:nvPr/>
        </p:nvSpPr>
        <p:spPr>
          <a:xfrm>
            <a:off x="2264189" y="2529506"/>
            <a:ext cx="4615622" cy="16510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1600">
                <a:latin typeface="Palatino"/>
                <a:ea typeface="Palatino"/>
                <a:cs typeface="Palatino"/>
                <a:sym typeface="Palatino"/>
              </a:defRPr>
            </a:pPr>
            <a:r>
              <a:t>Dette er to ganske udbredte spørgsmål, som dog (foreløbig) slet ikke sorterer under videnskab!</a:t>
            </a:r>
          </a:p>
          <a:p>
            <a:pPr>
              <a:defRPr sz="1600"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>
              <a:defRPr sz="1600">
                <a:latin typeface="Palatino"/>
                <a:ea typeface="Palatino"/>
                <a:cs typeface="Palatino"/>
                <a:sym typeface="Palatino"/>
              </a:defRPr>
            </a:pPr>
            <a:r>
              <a:t>Grunden er, at videnskabelige teorier skal være falsificerbare, og vi har (foreløbig) ikke nogen måde at gøre dette på for perioden før Big Bang.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12919" y="440607"/>
            <a:ext cx="10708107" cy="6023310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hape 123"/>
          <p:cNvSpPr/>
          <p:nvPr>
            <p:ph type="sldNum" sz="quarter" idx="4294967295"/>
          </p:nvPr>
        </p:nvSpPr>
        <p:spPr>
          <a:xfrm>
            <a:off x="8897708" y="6550025"/>
            <a:ext cx="213184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24" name="Shape 124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Universets historie</a:t>
            </a:r>
          </a:p>
        </p:txBody>
      </p:sp>
      <p:sp>
        <p:nvSpPr>
          <p:cNvPr id="125" name="Shape 125"/>
          <p:cNvSpPr/>
          <p:nvPr/>
        </p:nvSpPr>
        <p:spPr>
          <a:xfrm flipV="1">
            <a:off x="1699467" y="6065176"/>
            <a:ext cx="6241378" cy="10489"/>
          </a:xfrm>
          <a:prstGeom prst="line">
            <a:avLst/>
          </a:prstGeom>
          <a:ln w="28575">
            <a:solidFill>
              <a:srgbClr val="FFFFFF"/>
            </a:solidFill>
            <a:headEnd type="triangle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26" name="Shape 126"/>
          <p:cNvSpPr/>
          <p:nvPr/>
        </p:nvSpPr>
        <p:spPr>
          <a:xfrm>
            <a:off x="3486074" y="5683220"/>
            <a:ext cx="2859328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Big Bang udvidelsen</a:t>
            </a:r>
          </a:p>
        </p:txBody>
      </p:sp>
      <p:sp>
        <p:nvSpPr>
          <p:cNvPr id="127" name="Shape 127"/>
          <p:cNvSpPr/>
          <p:nvPr/>
        </p:nvSpPr>
        <p:spPr>
          <a:xfrm>
            <a:off x="3495630" y="6062812"/>
            <a:ext cx="2859327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13.8 milliarder år</a:t>
            </a:r>
          </a:p>
        </p:txBody>
      </p:sp>
      <p:sp>
        <p:nvSpPr>
          <p:cNvPr id="128" name="Shape 128"/>
          <p:cNvSpPr/>
          <p:nvPr/>
        </p:nvSpPr>
        <p:spPr>
          <a:xfrm flipV="1">
            <a:off x="2322091" y="4262368"/>
            <a:ext cx="1" cy="934512"/>
          </a:xfrm>
          <a:prstGeom prst="line">
            <a:avLst/>
          </a:prstGeom>
          <a:ln w="28575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29" name="Shape 129"/>
          <p:cNvSpPr/>
          <p:nvPr/>
        </p:nvSpPr>
        <p:spPr>
          <a:xfrm>
            <a:off x="856336" y="5211412"/>
            <a:ext cx="2859327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Første stjerner omkring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400 millioner år</a:t>
            </a:r>
          </a:p>
        </p:txBody>
      </p:sp>
      <p:sp>
        <p:nvSpPr>
          <p:cNvPr id="130" name="Shape 130"/>
          <p:cNvSpPr/>
          <p:nvPr/>
        </p:nvSpPr>
        <p:spPr>
          <a:xfrm>
            <a:off x="1872245" y="1459891"/>
            <a:ext cx="4" cy="917165"/>
          </a:xfrm>
          <a:prstGeom prst="line">
            <a:avLst/>
          </a:prstGeom>
          <a:ln w="28575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31" name="Shape 131"/>
          <p:cNvSpPr/>
          <p:nvPr/>
        </p:nvSpPr>
        <p:spPr>
          <a:xfrm>
            <a:off x="-199585" y="938084"/>
            <a:ext cx="2859328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Første atomer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379.000 år</a:t>
            </a:r>
          </a:p>
        </p:txBody>
      </p:sp>
      <p:sp>
        <p:nvSpPr>
          <p:cNvPr id="132" name="Shape 132"/>
          <p:cNvSpPr/>
          <p:nvPr/>
        </p:nvSpPr>
        <p:spPr>
          <a:xfrm>
            <a:off x="2741271" y="995765"/>
            <a:ext cx="4088644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Udviklingen af galakser, planeter, etc.</a:t>
            </a:r>
          </a:p>
        </p:txBody>
      </p:sp>
      <p:sp>
        <p:nvSpPr>
          <p:cNvPr id="133" name="Shape 133"/>
          <p:cNvSpPr/>
          <p:nvPr/>
        </p:nvSpPr>
        <p:spPr>
          <a:xfrm>
            <a:off x="7771062" y="2253639"/>
            <a:ext cx="1513982" cy="627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Hubble-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teleskopet</a:t>
            </a:r>
          </a:p>
        </p:txBody>
      </p:sp>
      <p:pic>
        <p:nvPicPr>
          <p:cNvPr id="134" name="image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43219" y="2827822"/>
            <a:ext cx="1325194" cy="994878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hape 135"/>
          <p:cNvSpPr/>
          <p:nvPr/>
        </p:nvSpPr>
        <p:spPr>
          <a:xfrm>
            <a:off x="473087" y="2914244"/>
            <a:ext cx="1513983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Big</a:t>
            </a:r>
          </a:p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Bang</a:t>
            </a:r>
          </a:p>
        </p:txBody>
      </p:sp>
      <p:sp>
        <p:nvSpPr>
          <p:cNvPr id="136" name="Shape 136"/>
          <p:cNvSpPr/>
          <p:nvPr/>
        </p:nvSpPr>
        <p:spPr>
          <a:xfrm>
            <a:off x="1831670" y="1830955"/>
            <a:ext cx="5480660" cy="5334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Q: Hvordan opstod stoffet i Universet?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12919" y="440607"/>
            <a:ext cx="10708107" cy="6023310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/>
          <p:nvPr>
            <p:ph type="sldNum" sz="quarter" idx="4294967295"/>
          </p:nvPr>
        </p:nvSpPr>
        <p:spPr>
          <a:xfrm>
            <a:off x="8897708" y="6550025"/>
            <a:ext cx="213184" cy="2989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40" name="Shape 140"/>
          <p:cNvSpPr/>
          <p:nvPr>
            <p:ph type="title"/>
          </p:nvPr>
        </p:nvSpPr>
        <p:spPr>
          <a:xfrm>
            <a:off x="0" y="0"/>
            <a:ext cx="9144000" cy="1041400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Universets historie</a:t>
            </a:r>
          </a:p>
        </p:txBody>
      </p:sp>
      <p:sp>
        <p:nvSpPr>
          <p:cNvPr id="141" name="Shape 141"/>
          <p:cNvSpPr/>
          <p:nvPr/>
        </p:nvSpPr>
        <p:spPr>
          <a:xfrm flipV="1">
            <a:off x="1699467" y="6065176"/>
            <a:ext cx="6241378" cy="10489"/>
          </a:xfrm>
          <a:prstGeom prst="line">
            <a:avLst/>
          </a:prstGeom>
          <a:ln w="28575">
            <a:solidFill>
              <a:srgbClr val="FFFFFF"/>
            </a:solidFill>
            <a:headEnd type="triangle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42" name="Shape 142"/>
          <p:cNvSpPr/>
          <p:nvPr/>
        </p:nvSpPr>
        <p:spPr>
          <a:xfrm>
            <a:off x="3486074" y="5683220"/>
            <a:ext cx="2859328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Big Bang udvidelsen</a:t>
            </a:r>
          </a:p>
        </p:txBody>
      </p:sp>
      <p:sp>
        <p:nvSpPr>
          <p:cNvPr id="143" name="Shape 143"/>
          <p:cNvSpPr/>
          <p:nvPr/>
        </p:nvSpPr>
        <p:spPr>
          <a:xfrm>
            <a:off x="3495630" y="6062812"/>
            <a:ext cx="2859327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13.8 milliarder år</a:t>
            </a:r>
          </a:p>
        </p:txBody>
      </p:sp>
      <p:sp>
        <p:nvSpPr>
          <p:cNvPr id="144" name="Shape 144"/>
          <p:cNvSpPr/>
          <p:nvPr/>
        </p:nvSpPr>
        <p:spPr>
          <a:xfrm flipV="1">
            <a:off x="2322091" y="4262368"/>
            <a:ext cx="1" cy="934512"/>
          </a:xfrm>
          <a:prstGeom prst="line">
            <a:avLst/>
          </a:prstGeom>
          <a:ln w="28575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45" name="Shape 145"/>
          <p:cNvSpPr/>
          <p:nvPr/>
        </p:nvSpPr>
        <p:spPr>
          <a:xfrm>
            <a:off x="856336" y="5211412"/>
            <a:ext cx="2859327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Første stjerner omkring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400 millioner år</a:t>
            </a:r>
          </a:p>
        </p:txBody>
      </p:sp>
      <p:sp>
        <p:nvSpPr>
          <p:cNvPr id="146" name="Shape 146"/>
          <p:cNvSpPr/>
          <p:nvPr/>
        </p:nvSpPr>
        <p:spPr>
          <a:xfrm>
            <a:off x="1872245" y="1459891"/>
            <a:ext cx="4" cy="917165"/>
          </a:xfrm>
          <a:prstGeom prst="line">
            <a:avLst/>
          </a:prstGeom>
          <a:ln w="28575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47" name="Shape 147"/>
          <p:cNvSpPr/>
          <p:nvPr/>
        </p:nvSpPr>
        <p:spPr>
          <a:xfrm>
            <a:off x="-199585" y="938084"/>
            <a:ext cx="2859328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Første atomer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379.000 år</a:t>
            </a:r>
          </a:p>
        </p:txBody>
      </p:sp>
      <p:sp>
        <p:nvSpPr>
          <p:cNvPr id="148" name="Shape 148"/>
          <p:cNvSpPr/>
          <p:nvPr/>
        </p:nvSpPr>
        <p:spPr>
          <a:xfrm>
            <a:off x="2741271" y="995765"/>
            <a:ext cx="4088644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Udviklingen af galakser, planeter, etc.</a:t>
            </a:r>
          </a:p>
        </p:txBody>
      </p:sp>
      <p:sp>
        <p:nvSpPr>
          <p:cNvPr id="149" name="Shape 149"/>
          <p:cNvSpPr/>
          <p:nvPr/>
        </p:nvSpPr>
        <p:spPr>
          <a:xfrm>
            <a:off x="7771062" y="2253639"/>
            <a:ext cx="1513982" cy="627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Hubble-</a:t>
            </a:r>
          </a:p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teleskopet</a:t>
            </a:r>
          </a:p>
        </p:txBody>
      </p:sp>
      <p:pic>
        <p:nvPicPr>
          <p:cNvPr id="150" name="image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43219" y="2827822"/>
            <a:ext cx="1325194" cy="994878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hape 151"/>
          <p:cNvSpPr/>
          <p:nvPr/>
        </p:nvSpPr>
        <p:spPr>
          <a:xfrm>
            <a:off x="473087" y="2914244"/>
            <a:ext cx="1513983" cy="627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Big</a:t>
            </a:r>
          </a:p>
          <a:p>
            <a:pPr algn="ctr"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Bang</a:t>
            </a:r>
          </a:p>
        </p:txBody>
      </p:sp>
      <p:sp>
        <p:nvSpPr>
          <p:cNvPr id="152" name="Shape 152"/>
          <p:cNvSpPr/>
          <p:nvPr/>
        </p:nvSpPr>
        <p:spPr>
          <a:xfrm>
            <a:off x="1831670" y="1830955"/>
            <a:ext cx="5480660" cy="5334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Q: Hvordan opstod stoffet i Universet?</a:t>
            </a:r>
          </a:p>
        </p:txBody>
      </p:sp>
      <p:sp>
        <p:nvSpPr>
          <p:cNvPr id="153" name="Shape 153"/>
          <p:cNvSpPr/>
          <p:nvPr/>
        </p:nvSpPr>
        <p:spPr>
          <a:xfrm>
            <a:off x="2264189" y="2529506"/>
            <a:ext cx="4615622" cy="8890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16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Dette sorterer under et af det 21. århundredes store spørgsmål og her er vi ikke på bar bund, men dog langt fra målet.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CompassAndMap_bk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6300" y="-254000"/>
            <a:ext cx="9144000" cy="6883400"/>
          </a:xfrm>
          <a:prstGeom prst="rect">
            <a:avLst/>
          </a:prstGeom>
        </p:spPr>
      </p:pic>
      <p:pic>
        <p:nvPicPr>
          <p:cNvPr id="156" name="CompassAndMap_bk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00" y="-12700"/>
            <a:ext cx="9144000" cy="6883400"/>
          </a:xfrm>
          <a:prstGeom prst="rect">
            <a:avLst/>
          </a:prstGeom>
        </p:spPr>
      </p:pic>
      <p:sp>
        <p:nvSpPr>
          <p:cNvPr id="157" name="Shape 157"/>
          <p:cNvSpPr/>
          <p:nvPr/>
        </p:nvSpPr>
        <p:spPr>
          <a:xfrm>
            <a:off x="165100" y="87902"/>
            <a:ext cx="8813800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indent="0" algn="ctr">
              <a:defRPr b="1" sz="4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Stof vs. Antistof</a:t>
            </a:r>
          </a:p>
        </p:txBody>
      </p:sp>
      <p:pic>
        <p:nvPicPr>
          <p:cNvPr id="158" name="pasted-imag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9511" y="1632781"/>
            <a:ext cx="6875778" cy="5023903"/>
          </a:xfrm>
          <a:prstGeom prst="rect">
            <a:avLst/>
          </a:prstGeom>
        </p:spPr>
      </p:pic>
      <p:sp>
        <p:nvSpPr>
          <p:cNvPr id="159" name="Shape 159"/>
          <p:cNvSpPr/>
          <p:nvPr/>
        </p:nvSpPr>
        <p:spPr>
          <a:xfrm>
            <a:off x="4529537" y="5266047"/>
            <a:ext cx="3242677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E = mc</a:t>
            </a:r>
            <a:r>
              <a:rPr baseline="31999"/>
              <a:t>2</a:t>
            </a:r>
          </a:p>
        </p:txBody>
      </p:sp>
      <p:sp>
        <p:nvSpPr>
          <p:cNvPr id="160" name="Shape 160"/>
          <p:cNvSpPr/>
          <p:nvPr/>
        </p:nvSpPr>
        <p:spPr>
          <a:xfrm>
            <a:off x="444697" y="815897"/>
            <a:ext cx="8254606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0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Fra energi blev der i starten af Universet skabt lige store mængder stof og antistof, men af en eller anden grund “vandt” stoffet.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CompassAndMap_bk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6300" y="-254000"/>
            <a:ext cx="9144000" cy="6883400"/>
          </a:xfrm>
          <a:prstGeom prst="rect">
            <a:avLst/>
          </a:prstGeom>
        </p:spPr>
      </p:pic>
      <p:pic>
        <p:nvPicPr>
          <p:cNvPr id="163" name="CompassAndMap_bk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00" y="-12700"/>
            <a:ext cx="9144000" cy="6883400"/>
          </a:xfrm>
          <a:prstGeom prst="rect">
            <a:avLst/>
          </a:prstGeom>
        </p:spPr>
      </p:pic>
      <p:sp>
        <p:nvSpPr>
          <p:cNvPr id="164" name="Shape 164"/>
          <p:cNvSpPr/>
          <p:nvPr/>
        </p:nvSpPr>
        <p:spPr>
          <a:xfrm>
            <a:off x="165100" y="152400"/>
            <a:ext cx="88138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indent="0" algn="ctr">
              <a:defRPr b="1" sz="4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Ingredienser til stof i Universet</a:t>
            </a:r>
          </a:p>
        </p:txBody>
      </p:sp>
      <p:pic>
        <p:nvPicPr>
          <p:cNvPr id="165" name="pasted-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55016" y="1046522"/>
            <a:ext cx="4462156" cy="2231078"/>
          </a:xfrm>
          <a:prstGeom prst="rect">
            <a:avLst/>
          </a:prstGeom>
        </p:spPr>
      </p:pic>
      <p:sp>
        <p:nvSpPr>
          <p:cNvPr id="166" name="Shape 166"/>
          <p:cNvSpPr/>
          <p:nvPr/>
        </p:nvSpPr>
        <p:spPr>
          <a:xfrm>
            <a:off x="4405614" y="3219449"/>
            <a:ext cx="4560960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indent="0">
              <a:defRPr sz="14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Cosmic Microwave Background as measured by Planck.</a:t>
            </a:r>
          </a:p>
        </p:txBody>
      </p:sp>
      <p:sp>
        <p:nvSpPr>
          <p:cNvPr id="167" name="Shape 167"/>
          <p:cNvSpPr/>
          <p:nvPr/>
        </p:nvSpPr>
        <p:spPr>
          <a:xfrm>
            <a:off x="510599" y="1110773"/>
            <a:ext cx="8122802" cy="455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indent="0">
              <a:defRPr u="sng">
                <a:latin typeface="Palatino"/>
                <a:ea typeface="Palatino"/>
                <a:cs typeface="Palatino"/>
                <a:sym typeface="Palatino"/>
              </a:defRPr>
            </a:pPr>
            <a:r>
              <a:t>Hvad ved vi: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For hver </a:t>
            </a:r>
            <a:r>
              <a:rPr b="1"/>
              <a:t>1 proton</a:t>
            </a:r>
            <a:r>
              <a:t> var der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omkring </a:t>
            </a:r>
            <a:r>
              <a:rPr b="1"/>
              <a:t>1.000.000.000 fotoner</a:t>
            </a:r>
            <a:r>
              <a:t>!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Disse fotoner ser vi i den kosmiske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mikrobølge baggrundsstråling, som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skabtes ved annihilationen mellem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stof og antistof i det tidlige Univers.</a:t>
            </a:r>
          </a:p>
          <a:p>
            <a:pPr marL="40639" marR="40639" indent="0">
              <a:defRPr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 marL="40639" marR="40639" indent="0">
              <a:defRPr u="sng">
                <a:latin typeface="Palatino"/>
                <a:ea typeface="Palatino"/>
                <a:cs typeface="Palatino"/>
                <a:sym typeface="Palatino"/>
              </a:defRPr>
            </a:pPr>
            <a:r>
              <a:t>Hvilke ingredienser kræves der for at få den krævede stof-antistof asymmetri?</a:t>
            </a:r>
          </a:p>
          <a:p>
            <a:pPr marL="40639" marR="40639" indent="0">
              <a:lnSpc>
                <a:spcPct val="120000"/>
              </a:lnSpc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Disse krav ("Sakharov conditions”) er:</a:t>
            </a:r>
          </a:p>
          <a:p>
            <a:pPr marL="274161" marR="40639" indent="-192881">
              <a:lnSpc>
                <a:spcPct val="120000"/>
              </a:lnSpc>
              <a:buSzPct val="100000"/>
              <a:buChar char="•"/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Brud på Baryon number (B) bevarelsen.</a:t>
            </a:r>
          </a:p>
          <a:p>
            <a:pPr marL="274161" marR="40639" indent="-192881">
              <a:lnSpc>
                <a:spcPct val="120000"/>
              </a:lnSpc>
              <a:buSzPct val="100000"/>
              <a:buChar char="•"/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C- og CP-symmetribrud.</a:t>
            </a:r>
          </a:p>
          <a:p>
            <a:pPr marL="274161" marR="40639" indent="-192881">
              <a:lnSpc>
                <a:spcPct val="120000"/>
              </a:lnSpc>
              <a:buSzPct val="100000"/>
              <a:buChar char="•"/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1. ordens faseovergang.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Lucida Grande"/>
        <a:ea typeface="Lucida Grande"/>
        <a:cs typeface="Lucida Grand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40639" indent="40639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j-lt"/>
            <a:ea typeface="+mj-ea"/>
            <a:cs typeface="+mj-cs"/>
            <a:sym typeface="Lucida Grand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40639" indent="40639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j-lt"/>
            <a:ea typeface="+mj-ea"/>
            <a:cs typeface="+mj-cs"/>
            <a:sym typeface="Lucida Grand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Lucida Grande"/>
        <a:ea typeface="Lucida Grande"/>
        <a:cs typeface="Lucida Grand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40639" indent="40639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j-lt"/>
            <a:ea typeface="+mj-ea"/>
            <a:cs typeface="+mj-cs"/>
            <a:sym typeface="Lucida Grand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40639" indent="40639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j-lt"/>
            <a:ea typeface="+mj-ea"/>
            <a:cs typeface="+mj-cs"/>
            <a:sym typeface="Lucida Grand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