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sldIdLst>
    <p:sldId id="307" r:id="rId2"/>
    <p:sldId id="274" r:id="rId3"/>
    <p:sldId id="308" r:id="rId4"/>
    <p:sldId id="276" r:id="rId5"/>
    <p:sldId id="282" r:id="rId6"/>
    <p:sldId id="302" r:id="rId7"/>
    <p:sldId id="270" r:id="rId8"/>
    <p:sldId id="260" r:id="rId9"/>
    <p:sldId id="275" r:id="rId10"/>
    <p:sldId id="286" r:id="rId11"/>
    <p:sldId id="303" r:id="rId12"/>
    <p:sldId id="290" r:id="rId13"/>
    <p:sldId id="283" r:id="rId14"/>
    <p:sldId id="291" r:id="rId15"/>
    <p:sldId id="287" r:id="rId16"/>
    <p:sldId id="293" r:id="rId17"/>
    <p:sldId id="277" r:id="rId18"/>
    <p:sldId id="284" r:id="rId19"/>
    <p:sldId id="298" r:id="rId20"/>
    <p:sldId id="304" r:id="rId21"/>
    <p:sldId id="305" r:id="rId22"/>
    <p:sldId id="311" r:id="rId23"/>
    <p:sldId id="300" r:id="rId24"/>
    <p:sldId id="295" r:id="rId25"/>
    <p:sldId id="309" r:id="rId26"/>
    <p:sldId id="312" r:id="rId27"/>
    <p:sldId id="281" r:id="rId28"/>
    <p:sldId id="279" r:id="rId29"/>
    <p:sldId id="289" r:id="rId30"/>
    <p:sldId id="296" r:id="rId31"/>
    <p:sldId id="297" r:id="rId32"/>
    <p:sldId id="310" r:id="rId33"/>
    <p:sldId id="258" r:id="rId34"/>
    <p:sldId id="47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ffer Ansbak Petersen" initials="KAP" lastIdx="16" clrIdx="0">
    <p:extLst/>
  </p:cmAuthor>
  <p:cmAuthor id="2" name="Kristoffer Ansbak Petersen" initials="KAP [2]" lastIdx="27"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6E0"/>
    <a:srgbClr val="F9FDC3"/>
    <a:srgbClr val="ECF9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0CF670-2C10-4550-AFDA-68543C5CC826}" v="211" dt="2019-01-17T12:02:43.396"/>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CAF9ED-07DC-4A11-8D7F-57B35C25682E}" styleName="Mellemlayout 1 - Marker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68" autoAdjust="0"/>
    <p:restoredTop sz="85852" autoAdjust="0"/>
  </p:normalViewPr>
  <p:slideViewPr>
    <p:cSldViewPr snapToGrid="0" snapToObjects="1">
      <p:cViewPr>
        <p:scale>
          <a:sx n="98" d="100"/>
          <a:sy n="98" d="100"/>
        </p:scale>
        <p:origin x="704"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ristofferAnsbak\Downloads\total-agricultural-area-over-the-long-term%20(1).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da-DK" sz="1600" b="1" dirty="0">
                <a:latin typeface="Times New Roman" panose="02020603050405020304" pitchFamily="18" charset="0"/>
                <a:cs typeface="Times New Roman" panose="02020603050405020304" pitchFamily="18" charset="0"/>
              </a:rPr>
              <a:t>Totale landbrugsareal</a:t>
            </a:r>
            <a:r>
              <a:rPr lang="da-DK" sz="1600" b="1" baseline="0" dirty="0">
                <a:latin typeface="Times New Roman" panose="02020603050405020304" pitchFamily="18" charset="0"/>
                <a:cs typeface="Times New Roman" panose="02020603050405020304" pitchFamily="18" charset="0"/>
              </a:rPr>
              <a:t> i Europa (ekskl. Rusland)</a:t>
            </a:r>
            <a:endParaRPr lang="da-DK" sz="1600" b="1"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a-DK"/>
        </a:p>
      </c:txPr>
    </c:title>
    <c:autoTitleDeleted val="0"/>
    <c:plotArea>
      <c:layout/>
      <c:lineChart>
        <c:grouping val="standard"/>
        <c:varyColors val="0"/>
        <c:ser>
          <c:idx val="0"/>
          <c:order val="0"/>
          <c:spPr>
            <a:ln w="6350" cap="rnd">
              <a:solidFill>
                <a:schemeClr val="tx1"/>
              </a:solidFill>
              <a:round/>
            </a:ln>
            <a:effectLst/>
          </c:spPr>
          <c:marker>
            <c:symbol val="none"/>
          </c:marker>
          <c:cat>
            <c:numRef>
              <c:f>'total-agricultural-area-over-th'!$B$2:$B$48</c:f>
              <c:numCache>
                <c:formatCode>General</c:formatCode>
                <c:ptCount val="47"/>
                <c:pt idx="0">
                  <c:v>1700</c:v>
                </c:pt>
                <c:pt idx="1">
                  <c:v>1710</c:v>
                </c:pt>
                <c:pt idx="2">
                  <c:v>1720</c:v>
                </c:pt>
                <c:pt idx="3">
                  <c:v>1730</c:v>
                </c:pt>
                <c:pt idx="4">
                  <c:v>1740</c:v>
                </c:pt>
                <c:pt idx="5">
                  <c:v>1750</c:v>
                </c:pt>
                <c:pt idx="6">
                  <c:v>1760</c:v>
                </c:pt>
                <c:pt idx="7">
                  <c:v>1770</c:v>
                </c:pt>
                <c:pt idx="8">
                  <c:v>1780</c:v>
                </c:pt>
                <c:pt idx="9">
                  <c:v>1790</c:v>
                </c:pt>
                <c:pt idx="10">
                  <c:v>1800</c:v>
                </c:pt>
                <c:pt idx="11">
                  <c:v>1810</c:v>
                </c:pt>
                <c:pt idx="12">
                  <c:v>1820</c:v>
                </c:pt>
                <c:pt idx="13">
                  <c:v>1830</c:v>
                </c:pt>
                <c:pt idx="14">
                  <c:v>1840</c:v>
                </c:pt>
                <c:pt idx="15">
                  <c:v>1850</c:v>
                </c:pt>
                <c:pt idx="16">
                  <c:v>1860</c:v>
                </c:pt>
                <c:pt idx="17">
                  <c:v>1870</c:v>
                </c:pt>
                <c:pt idx="18">
                  <c:v>1880</c:v>
                </c:pt>
                <c:pt idx="19">
                  <c:v>1890</c:v>
                </c:pt>
                <c:pt idx="20">
                  <c:v>1900</c:v>
                </c:pt>
                <c:pt idx="21">
                  <c:v>1910</c:v>
                </c:pt>
                <c:pt idx="22">
                  <c:v>1920</c:v>
                </c:pt>
                <c:pt idx="23">
                  <c:v>1930</c:v>
                </c:pt>
                <c:pt idx="24">
                  <c:v>1940</c:v>
                </c:pt>
                <c:pt idx="25">
                  <c:v>1950</c:v>
                </c:pt>
                <c:pt idx="26">
                  <c:v>1960</c:v>
                </c:pt>
                <c:pt idx="27">
                  <c:v>1970</c:v>
                </c:pt>
                <c:pt idx="28">
                  <c:v>1980</c:v>
                </c:pt>
                <c:pt idx="29">
                  <c:v>1990</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numCache>
            </c:numRef>
          </c:cat>
          <c:val>
            <c:numRef>
              <c:f>'total-agricultural-area-over-th'!$D$2:$D$48</c:f>
              <c:numCache>
                <c:formatCode>General</c:formatCode>
                <c:ptCount val="47"/>
                <c:pt idx="0">
                  <c:v>191.598243</c:v>
                </c:pt>
                <c:pt idx="1">
                  <c:v>194.71752599999999</c:v>
                </c:pt>
                <c:pt idx="2">
                  <c:v>195.137709</c:v>
                </c:pt>
                <c:pt idx="3">
                  <c:v>195.22436099999999</c:v>
                </c:pt>
                <c:pt idx="4">
                  <c:v>194.89673199999999</c:v>
                </c:pt>
                <c:pt idx="5">
                  <c:v>196.385863</c:v>
                </c:pt>
                <c:pt idx="6">
                  <c:v>199.45178899999999</c:v>
                </c:pt>
                <c:pt idx="7">
                  <c:v>202.37459200000001</c:v>
                </c:pt>
                <c:pt idx="8">
                  <c:v>205.60993099999999</c:v>
                </c:pt>
                <c:pt idx="9">
                  <c:v>208.800926</c:v>
                </c:pt>
                <c:pt idx="10">
                  <c:v>212.21425300000001</c:v>
                </c:pt>
                <c:pt idx="11">
                  <c:v>217.03033099999999</c:v>
                </c:pt>
                <c:pt idx="12">
                  <c:v>225.621816</c:v>
                </c:pt>
                <c:pt idx="13">
                  <c:v>235.00951000000001</c:v>
                </c:pt>
                <c:pt idx="14">
                  <c:v>245.915718</c:v>
                </c:pt>
                <c:pt idx="15">
                  <c:v>256.33576699999992</c:v>
                </c:pt>
                <c:pt idx="16">
                  <c:v>265.01868100000002</c:v>
                </c:pt>
                <c:pt idx="17">
                  <c:v>274.59259400000002</c:v>
                </c:pt>
                <c:pt idx="18">
                  <c:v>286.17554200000001</c:v>
                </c:pt>
                <c:pt idx="19">
                  <c:v>296.06353799999982</c:v>
                </c:pt>
                <c:pt idx="20">
                  <c:v>308.36656399999993</c:v>
                </c:pt>
                <c:pt idx="21">
                  <c:v>322.56924800000002</c:v>
                </c:pt>
                <c:pt idx="22">
                  <c:v>321.71855599999981</c:v>
                </c:pt>
                <c:pt idx="23">
                  <c:v>329.40349600000002</c:v>
                </c:pt>
                <c:pt idx="24">
                  <c:v>335.53883200000001</c:v>
                </c:pt>
                <c:pt idx="25">
                  <c:v>338.24364000000008</c:v>
                </c:pt>
                <c:pt idx="26">
                  <c:v>341.622612</c:v>
                </c:pt>
                <c:pt idx="27">
                  <c:v>335.69558999999992</c:v>
                </c:pt>
                <c:pt idx="28">
                  <c:v>328.57870000000003</c:v>
                </c:pt>
                <c:pt idx="29">
                  <c:v>324.24936000000002</c:v>
                </c:pt>
                <c:pt idx="30">
                  <c:v>308.19918000000001</c:v>
                </c:pt>
                <c:pt idx="31">
                  <c:v>306.40780000000001</c:v>
                </c:pt>
                <c:pt idx="32">
                  <c:v>304.61094000000008</c:v>
                </c:pt>
                <c:pt idx="33">
                  <c:v>301.23746</c:v>
                </c:pt>
                <c:pt idx="34">
                  <c:v>301.07189</c:v>
                </c:pt>
                <c:pt idx="35">
                  <c:v>299.96940999999993</c:v>
                </c:pt>
                <c:pt idx="36">
                  <c:v>299.55241000000001</c:v>
                </c:pt>
                <c:pt idx="37">
                  <c:v>296.54948999999999</c:v>
                </c:pt>
                <c:pt idx="38">
                  <c:v>296.87795</c:v>
                </c:pt>
                <c:pt idx="39">
                  <c:v>295.17538999999999</c:v>
                </c:pt>
                <c:pt idx="40">
                  <c:v>294.26422000000002</c:v>
                </c:pt>
                <c:pt idx="41">
                  <c:v>292.40066999999999</c:v>
                </c:pt>
                <c:pt idx="42">
                  <c:v>291.65025000000009</c:v>
                </c:pt>
                <c:pt idx="43">
                  <c:v>289.75333999999981</c:v>
                </c:pt>
                <c:pt idx="44">
                  <c:v>288.28809999999982</c:v>
                </c:pt>
                <c:pt idx="45">
                  <c:v>286.61514</c:v>
                </c:pt>
                <c:pt idx="46">
                  <c:v>285.00936999999999</c:v>
                </c:pt>
              </c:numCache>
            </c:numRef>
          </c:val>
          <c:smooth val="0"/>
          <c:extLst>
            <c:ext xmlns:c16="http://schemas.microsoft.com/office/drawing/2014/chart" uri="{C3380CC4-5D6E-409C-BE32-E72D297353CC}">
              <c16:uniqueId val="{00000000-2582-4328-83FF-04E1CD9921F6}"/>
            </c:ext>
          </c:extLst>
        </c:ser>
        <c:dLbls>
          <c:showLegendKey val="0"/>
          <c:showVal val="0"/>
          <c:showCatName val="0"/>
          <c:showSerName val="0"/>
          <c:showPercent val="0"/>
          <c:showBubbleSize val="0"/>
        </c:dLbls>
        <c:smooth val="0"/>
        <c:axId val="-592231632"/>
        <c:axId val="-591624160"/>
      </c:lineChart>
      <c:catAx>
        <c:axId val="-59223163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da-DK" sz="1050" b="1"/>
                  <a:t>År</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a-DK"/>
          </a:p>
        </c:txPr>
        <c:crossAx val="-591624160"/>
        <c:crosses val="autoZero"/>
        <c:auto val="1"/>
        <c:lblAlgn val="ctr"/>
        <c:lblOffset val="100"/>
        <c:tickLblSkip val="5"/>
        <c:noMultiLvlLbl val="0"/>
      </c:catAx>
      <c:valAx>
        <c:axId val="-591624160"/>
        <c:scaling>
          <c:orientation val="minMax"/>
          <c:max val="350"/>
          <c:min val="18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da-DK" sz="1050" b="1">
                    <a:latin typeface="Times New Roman" panose="02020603050405020304" pitchFamily="18" charset="0"/>
                    <a:cs typeface="Times New Roman" panose="02020603050405020304" pitchFamily="18" charset="0"/>
                  </a:rPr>
                  <a:t>Mio. ha.</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a-DK"/>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a-DK"/>
          </a:p>
        </c:txPr>
        <c:crossAx val="-592231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F6D87F-FA55-4DD0-8B40-581C51A67E50}" type="doc">
      <dgm:prSet loTypeId="urn:microsoft.com/office/officeart/2005/8/layout/hProcess11" loCatId="process" qsTypeId="urn:microsoft.com/office/officeart/2005/8/quickstyle/simple1" qsCatId="simple" csTypeId="urn:microsoft.com/office/officeart/2005/8/colors/colorful1" csCatId="colorful" phldr="1"/>
      <dgm:spPr/>
      <dgm:t>
        <a:bodyPr/>
        <a:lstStyle/>
        <a:p>
          <a:endParaRPr lang="da-DK"/>
        </a:p>
      </dgm:t>
    </dgm:pt>
    <dgm:pt modelId="{46FBDCA7-A795-41F1-8369-EA06CD732DDB}">
      <dgm:prSet phldrT="[Tekst]" custT="1"/>
      <dgm:spPr/>
      <dgm:t>
        <a:bodyPr/>
        <a:lstStyle/>
        <a:p>
          <a:r>
            <a:rPr lang="da-DK" sz="900" b="1" u="none" strike="noStrike" dirty="0">
              <a:effectLst/>
            </a:rPr>
            <a:t>Første nutidige mennesker (homo sapiens)</a:t>
          </a:r>
          <a:endParaRPr lang="da-DK" sz="900" b="1" dirty="0"/>
        </a:p>
      </dgm:t>
    </dgm:pt>
    <dgm:pt modelId="{F188AAA7-B695-4E8C-A004-273999BA4AA8}" type="parTrans" cxnId="{2A4346CC-634D-48AE-B120-2D475F865CE3}">
      <dgm:prSet/>
      <dgm:spPr/>
      <dgm:t>
        <a:bodyPr/>
        <a:lstStyle/>
        <a:p>
          <a:endParaRPr lang="da-DK"/>
        </a:p>
      </dgm:t>
    </dgm:pt>
    <dgm:pt modelId="{7D669CF4-9C19-4521-BFA7-138A1E6EC7B1}" type="sibTrans" cxnId="{2A4346CC-634D-48AE-B120-2D475F865CE3}">
      <dgm:prSet/>
      <dgm:spPr/>
      <dgm:t>
        <a:bodyPr/>
        <a:lstStyle/>
        <a:p>
          <a:endParaRPr lang="da-DK"/>
        </a:p>
      </dgm:t>
    </dgm:pt>
    <dgm:pt modelId="{D68930F2-4065-48A4-8393-B620334AA41D}">
      <dgm:prSet phldrT="[Tekst]" custT="1"/>
      <dgm:spPr/>
      <dgm:t>
        <a:bodyPr/>
        <a:lstStyle/>
        <a:p>
          <a:r>
            <a:rPr lang="da-DK" sz="900" b="1" dirty="0"/>
            <a:t>Jæger/samler samfund opstår</a:t>
          </a:r>
        </a:p>
      </dgm:t>
    </dgm:pt>
    <dgm:pt modelId="{6C55CE12-8843-4FB8-BD4B-FEFAE760B3F8}" type="parTrans" cxnId="{11847C64-1E08-4273-846C-5EAE80B76C9B}">
      <dgm:prSet/>
      <dgm:spPr/>
      <dgm:t>
        <a:bodyPr/>
        <a:lstStyle/>
        <a:p>
          <a:endParaRPr lang="da-DK"/>
        </a:p>
      </dgm:t>
    </dgm:pt>
    <dgm:pt modelId="{8421B8B0-A959-4DAB-A3E3-7C68AF3AADD4}" type="sibTrans" cxnId="{11847C64-1E08-4273-846C-5EAE80B76C9B}">
      <dgm:prSet/>
      <dgm:spPr/>
      <dgm:t>
        <a:bodyPr/>
        <a:lstStyle/>
        <a:p>
          <a:endParaRPr lang="da-DK"/>
        </a:p>
      </dgm:t>
    </dgm:pt>
    <dgm:pt modelId="{E8A302E9-1AF2-4907-B5B2-2A0E05FD53C0}">
      <dgm:prSet phldrT="[Tekst]" custT="1"/>
      <dgm:spPr/>
      <dgm:t>
        <a:bodyPr/>
        <a:lstStyle/>
        <a:p>
          <a:r>
            <a:rPr lang="da-DK" sz="900" b="1" u="none" strike="noStrike" dirty="0">
              <a:effectLst/>
            </a:rPr>
            <a:t>Neolitiske revolution</a:t>
          </a:r>
          <a:endParaRPr lang="da-DK" sz="900" b="1" dirty="0"/>
        </a:p>
      </dgm:t>
    </dgm:pt>
    <dgm:pt modelId="{5F86336C-B4B3-4A51-9D85-167992A394A1}" type="parTrans" cxnId="{AF6C5049-58BC-4156-B13D-FED004DF8A0C}">
      <dgm:prSet/>
      <dgm:spPr/>
      <dgm:t>
        <a:bodyPr/>
        <a:lstStyle/>
        <a:p>
          <a:endParaRPr lang="da-DK"/>
        </a:p>
      </dgm:t>
    </dgm:pt>
    <dgm:pt modelId="{89701A7B-ECC4-4850-A842-A74D7BB6A72C}" type="sibTrans" cxnId="{AF6C5049-58BC-4156-B13D-FED004DF8A0C}">
      <dgm:prSet/>
      <dgm:spPr/>
      <dgm:t>
        <a:bodyPr/>
        <a:lstStyle/>
        <a:p>
          <a:endParaRPr lang="da-DK"/>
        </a:p>
      </dgm:t>
    </dgm:pt>
    <dgm:pt modelId="{3B09D142-4EC4-43B9-9053-8E42A4F31A26}">
      <dgm:prSet custT="1"/>
      <dgm:spPr/>
      <dgm:t>
        <a:bodyPr/>
        <a:lstStyle/>
        <a:p>
          <a:r>
            <a:rPr lang="da-DK" sz="900" b="1" u="none" strike="noStrike" dirty="0">
              <a:effectLst/>
            </a:rPr>
            <a:t>Flodkulturer og andre højkulturer</a:t>
          </a:r>
          <a:endParaRPr lang="da-DK" sz="900" b="1" i="0" u="none" strike="noStrike" dirty="0">
            <a:effectLst/>
            <a:latin typeface="Arial" panose="020B0604020202020204" pitchFamily="34" charset="0"/>
          </a:endParaRPr>
        </a:p>
      </dgm:t>
    </dgm:pt>
    <dgm:pt modelId="{4AFDB41F-69C1-4841-93DE-08CE7E34452B}" type="parTrans" cxnId="{06B105AA-AE74-4F15-8480-13576828F7CF}">
      <dgm:prSet/>
      <dgm:spPr/>
      <dgm:t>
        <a:bodyPr/>
        <a:lstStyle/>
        <a:p>
          <a:endParaRPr lang="da-DK"/>
        </a:p>
      </dgm:t>
    </dgm:pt>
    <dgm:pt modelId="{B3371B75-B3AD-46A0-8132-1BF3C08FE451}" type="sibTrans" cxnId="{06B105AA-AE74-4F15-8480-13576828F7CF}">
      <dgm:prSet/>
      <dgm:spPr/>
      <dgm:t>
        <a:bodyPr/>
        <a:lstStyle/>
        <a:p>
          <a:endParaRPr lang="da-DK"/>
        </a:p>
      </dgm:t>
    </dgm:pt>
    <dgm:pt modelId="{AA4BDA05-547D-43A1-B0A8-C8B860326F30}">
      <dgm:prSet custT="1"/>
      <dgm:spPr/>
      <dgm:t>
        <a:bodyPr/>
        <a:lstStyle/>
        <a:p>
          <a:r>
            <a:rPr lang="da-DK" sz="900" b="1" u="none" strike="noStrike" dirty="0">
              <a:effectLst/>
            </a:rPr>
            <a:t>Folkevandringstiden i Europa</a:t>
          </a:r>
          <a:endParaRPr lang="da-DK" sz="900" b="1" i="0" u="none" strike="noStrike" dirty="0">
            <a:effectLst/>
            <a:latin typeface="Arial" panose="020B0604020202020204" pitchFamily="34" charset="0"/>
          </a:endParaRPr>
        </a:p>
      </dgm:t>
    </dgm:pt>
    <dgm:pt modelId="{DB2E1977-488A-4FA8-B234-7CD83E9122F8}" type="parTrans" cxnId="{25E4EB26-C076-4404-ABEC-22B233D040A2}">
      <dgm:prSet/>
      <dgm:spPr/>
      <dgm:t>
        <a:bodyPr/>
        <a:lstStyle/>
        <a:p>
          <a:endParaRPr lang="da-DK"/>
        </a:p>
      </dgm:t>
    </dgm:pt>
    <dgm:pt modelId="{6D7FAF8B-FD32-4870-9C61-2FDFAFC8832C}" type="sibTrans" cxnId="{25E4EB26-C076-4404-ABEC-22B233D040A2}">
      <dgm:prSet/>
      <dgm:spPr/>
      <dgm:t>
        <a:bodyPr/>
        <a:lstStyle/>
        <a:p>
          <a:endParaRPr lang="da-DK"/>
        </a:p>
      </dgm:t>
    </dgm:pt>
    <dgm:pt modelId="{CC1E6530-B8CE-4836-B543-A397E7FB2E50}">
      <dgm:prSet custT="1"/>
      <dgm:spPr/>
      <dgm:t>
        <a:bodyPr/>
        <a:lstStyle/>
        <a:p>
          <a:r>
            <a:rPr lang="da-DK" sz="900" b="1" u="none" strike="noStrike" dirty="0">
              <a:effectLst/>
            </a:rPr>
            <a:t>Den industrielle revolution</a:t>
          </a:r>
          <a:endParaRPr lang="da-DK" sz="900" b="1" i="0" u="none" strike="noStrike" dirty="0">
            <a:effectLst/>
            <a:latin typeface="Arial" panose="020B0604020202020204" pitchFamily="34" charset="0"/>
          </a:endParaRPr>
        </a:p>
      </dgm:t>
    </dgm:pt>
    <dgm:pt modelId="{C095F259-5A28-41B8-A3AA-96BA25CEBFA1}" type="parTrans" cxnId="{6B8D6FAB-536E-4158-9FB3-BF7B0D8FD207}">
      <dgm:prSet/>
      <dgm:spPr/>
      <dgm:t>
        <a:bodyPr/>
        <a:lstStyle/>
        <a:p>
          <a:endParaRPr lang="da-DK"/>
        </a:p>
      </dgm:t>
    </dgm:pt>
    <dgm:pt modelId="{E2556760-2A9B-4B94-A07A-54E9F95AAD48}" type="sibTrans" cxnId="{6B8D6FAB-536E-4158-9FB3-BF7B0D8FD207}">
      <dgm:prSet/>
      <dgm:spPr/>
      <dgm:t>
        <a:bodyPr/>
        <a:lstStyle/>
        <a:p>
          <a:endParaRPr lang="da-DK"/>
        </a:p>
      </dgm:t>
    </dgm:pt>
    <dgm:pt modelId="{54459E4A-6E81-4A17-BB8D-292FCD977E8F}">
      <dgm:prSet custT="1"/>
      <dgm:spPr/>
      <dgm:t>
        <a:bodyPr/>
        <a:lstStyle/>
        <a:p>
          <a:r>
            <a:rPr lang="da-DK" sz="900" b="1" u="none" strike="noStrike" dirty="0">
              <a:effectLst/>
            </a:rPr>
            <a:t>To verdenskrige</a:t>
          </a:r>
          <a:endParaRPr lang="da-DK" sz="900" b="1" i="0" u="none" strike="noStrike" dirty="0">
            <a:effectLst/>
            <a:latin typeface="Arial" panose="020B0604020202020204" pitchFamily="34" charset="0"/>
          </a:endParaRPr>
        </a:p>
      </dgm:t>
    </dgm:pt>
    <dgm:pt modelId="{0959EF0D-CD0F-4134-9F55-EDB1F7A21203}" type="parTrans" cxnId="{B393C2E3-8E07-4A5D-A8B3-5B9C1A6623BD}">
      <dgm:prSet/>
      <dgm:spPr/>
      <dgm:t>
        <a:bodyPr/>
        <a:lstStyle/>
        <a:p>
          <a:endParaRPr lang="da-DK"/>
        </a:p>
      </dgm:t>
    </dgm:pt>
    <dgm:pt modelId="{AC2E46A8-7A8A-42EF-89DF-0923987828D7}" type="sibTrans" cxnId="{B393C2E3-8E07-4A5D-A8B3-5B9C1A6623BD}">
      <dgm:prSet/>
      <dgm:spPr/>
      <dgm:t>
        <a:bodyPr/>
        <a:lstStyle/>
        <a:p>
          <a:endParaRPr lang="da-DK"/>
        </a:p>
      </dgm:t>
    </dgm:pt>
    <dgm:pt modelId="{4ADD7A1E-2DB3-4BB2-807D-7F01B5CC9691}">
      <dgm:prSet custT="1"/>
      <dgm:spPr/>
      <dgm:t>
        <a:bodyPr/>
        <a:lstStyle/>
        <a:p>
          <a:r>
            <a:rPr lang="da-DK" sz="900" b="1" u="none" strike="noStrike" dirty="0">
              <a:effectLst/>
            </a:rPr>
            <a:t>Den kolde krig</a:t>
          </a:r>
          <a:endParaRPr lang="da-DK" sz="900" b="1" i="0" u="none" strike="noStrike" dirty="0">
            <a:effectLst/>
            <a:latin typeface="Arial" panose="020B0604020202020204" pitchFamily="34" charset="0"/>
          </a:endParaRPr>
        </a:p>
      </dgm:t>
    </dgm:pt>
    <dgm:pt modelId="{31A36F33-8DA2-42C8-B586-5605C72082D3}" type="parTrans" cxnId="{54BF2029-8546-4270-B57F-B5FD85062528}">
      <dgm:prSet/>
      <dgm:spPr/>
      <dgm:t>
        <a:bodyPr/>
        <a:lstStyle/>
        <a:p>
          <a:endParaRPr lang="da-DK"/>
        </a:p>
      </dgm:t>
    </dgm:pt>
    <dgm:pt modelId="{F820B0A1-3A4F-4E4B-BC13-BC54348ADC69}" type="sibTrans" cxnId="{54BF2029-8546-4270-B57F-B5FD85062528}">
      <dgm:prSet/>
      <dgm:spPr/>
      <dgm:t>
        <a:bodyPr/>
        <a:lstStyle/>
        <a:p>
          <a:endParaRPr lang="da-DK"/>
        </a:p>
      </dgm:t>
    </dgm:pt>
    <dgm:pt modelId="{FD15534C-1396-4EE5-8F07-B55B1E6CD23F}">
      <dgm:prSet custT="1"/>
      <dgm:spPr/>
      <dgm:t>
        <a:bodyPr/>
        <a:lstStyle/>
        <a:p>
          <a:r>
            <a:rPr lang="da-DK" sz="900" b="1" u="none" strike="noStrike" dirty="0">
              <a:effectLst/>
            </a:rPr>
            <a:t>Verden efter 1989</a:t>
          </a:r>
          <a:endParaRPr lang="da-DK" sz="900" b="1" i="0" u="none" strike="noStrike" dirty="0">
            <a:effectLst/>
            <a:latin typeface="Arial" panose="020B0604020202020204" pitchFamily="34" charset="0"/>
          </a:endParaRPr>
        </a:p>
      </dgm:t>
    </dgm:pt>
    <dgm:pt modelId="{320999B8-146B-4FF5-8456-FFBC667DFD92}" type="parTrans" cxnId="{45BDCF17-A1EA-4F25-AB9C-11298CB47A39}">
      <dgm:prSet/>
      <dgm:spPr/>
      <dgm:t>
        <a:bodyPr/>
        <a:lstStyle/>
        <a:p>
          <a:endParaRPr lang="da-DK"/>
        </a:p>
      </dgm:t>
    </dgm:pt>
    <dgm:pt modelId="{29BBCEC2-AFFB-4EDD-B9A5-9CF5002E25E3}" type="sibTrans" cxnId="{45BDCF17-A1EA-4F25-AB9C-11298CB47A39}">
      <dgm:prSet/>
      <dgm:spPr/>
      <dgm:t>
        <a:bodyPr/>
        <a:lstStyle/>
        <a:p>
          <a:endParaRPr lang="da-DK"/>
        </a:p>
      </dgm:t>
    </dgm:pt>
    <dgm:pt modelId="{A7513943-C028-4ED0-8FB1-321FEA80B06C}">
      <dgm:prSet custT="1"/>
      <dgm:spPr/>
      <dgm:t>
        <a:bodyPr/>
        <a:lstStyle/>
        <a:p>
          <a:r>
            <a:rPr lang="da-DK" sz="900" b="1" u="none" strike="noStrike" dirty="0">
              <a:effectLst/>
            </a:rPr>
            <a:t>Kolonitiden</a:t>
          </a:r>
          <a:endParaRPr lang="da-DK" sz="900" b="1" i="0" u="none" strike="noStrike" dirty="0">
            <a:effectLst/>
            <a:latin typeface="Arial" panose="020B0604020202020204" pitchFamily="34" charset="0"/>
          </a:endParaRPr>
        </a:p>
      </dgm:t>
    </dgm:pt>
    <dgm:pt modelId="{18A0C825-77B6-43BB-A300-58D6ADC2CA2E}" type="sibTrans" cxnId="{75A03039-2999-4293-9642-54DFF0BDAE82}">
      <dgm:prSet/>
      <dgm:spPr/>
      <dgm:t>
        <a:bodyPr/>
        <a:lstStyle/>
        <a:p>
          <a:endParaRPr lang="da-DK"/>
        </a:p>
      </dgm:t>
    </dgm:pt>
    <dgm:pt modelId="{219621FA-EE1C-4381-A5F4-05CCFF0151EF}" type="parTrans" cxnId="{75A03039-2999-4293-9642-54DFF0BDAE82}">
      <dgm:prSet/>
      <dgm:spPr/>
      <dgm:t>
        <a:bodyPr/>
        <a:lstStyle/>
        <a:p>
          <a:endParaRPr lang="da-DK"/>
        </a:p>
      </dgm:t>
    </dgm:pt>
    <dgm:pt modelId="{D12F86E0-2B53-4858-8F1F-C6FBBCCEF6F6}" type="pres">
      <dgm:prSet presAssocID="{89F6D87F-FA55-4DD0-8B40-581C51A67E50}" presName="Name0" presStyleCnt="0">
        <dgm:presLayoutVars>
          <dgm:dir/>
          <dgm:resizeHandles val="exact"/>
        </dgm:presLayoutVars>
      </dgm:prSet>
      <dgm:spPr/>
    </dgm:pt>
    <dgm:pt modelId="{2D1D240F-CF03-45FE-A5BC-A8AA81F0D5A2}" type="pres">
      <dgm:prSet presAssocID="{89F6D87F-FA55-4DD0-8B40-581C51A67E50}" presName="arrow" presStyleLbl="bgShp" presStyleIdx="0" presStyleCnt="1" custScaleY="90402"/>
      <dgm:spPr>
        <a:ln>
          <a:solidFill>
            <a:schemeClr val="tx1"/>
          </a:solidFill>
        </a:ln>
      </dgm:spPr>
    </dgm:pt>
    <dgm:pt modelId="{7F8D0C7E-3CEE-4318-ACCC-B29E30289F82}" type="pres">
      <dgm:prSet presAssocID="{89F6D87F-FA55-4DD0-8B40-581C51A67E50}" presName="points" presStyleCnt="0"/>
      <dgm:spPr/>
    </dgm:pt>
    <dgm:pt modelId="{3EC799FB-780D-4B1A-80A9-4529515B9657}" type="pres">
      <dgm:prSet presAssocID="{46FBDCA7-A795-41F1-8369-EA06CD732DDB}" presName="compositeA" presStyleCnt="0"/>
      <dgm:spPr/>
    </dgm:pt>
    <dgm:pt modelId="{B8B3EF28-461A-4BCF-9B90-3C289E90BF9E}" type="pres">
      <dgm:prSet presAssocID="{46FBDCA7-A795-41F1-8369-EA06CD732DDB}" presName="textA" presStyleLbl="revTx" presStyleIdx="0" presStyleCnt="10" custScaleX="460795">
        <dgm:presLayoutVars>
          <dgm:bulletEnabled val="1"/>
        </dgm:presLayoutVars>
      </dgm:prSet>
      <dgm:spPr/>
    </dgm:pt>
    <dgm:pt modelId="{098BE20B-3C63-4FE8-BD4A-698D12DFD903}" type="pres">
      <dgm:prSet presAssocID="{46FBDCA7-A795-41F1-8369-EA06CD732DDB}" presName="circleA" presStyleLbl="node1" presStyleIdx="0" presStyleCnt="10"/>
      <dgm:spPr/>
    </dgm:pt>
    <dgm:pt modelId="{339F27E8-B224-467A-9805-AFC0A088AE3D}" type="pres">
      <dgm:prSet presAssocID="{46FBDCA7-A795-41F1-8369-EA06CD732DDB}" presName="spaceA" presStyleCnt="0"/>
      <dgm:spPr/>
    </dgm:pt>
    <dgm:pt modelId="{E917E950-7824-4E74-90F1-8F38BCA9731C}" type="pres">
      <dgm:prSet presAssocID="{7D669CF4-9C19-4521-BFA7-138A1E6EC7B1}" presName="space" presStyleCnt="0"/>
      <dgm:spPr/>
    </dgm:pt>
    <dgm:pt modelId="{A7D231AD-1CA5-4D71-9F2D-AF508DDCC01C}" type="pres">
      <dgm:prSet presAssocID="{D68930F2-4065-48A4-8393-B620334AA41D}" presName="compositeB" presStyleCnt="0"/>
      <dgm:spPr/>
    </dgm:pt>
    <dgm:pt modelId="{FE51CA4B-9614-47EC-84BF-D0B55A70B7A2}" type="pres">
      <dgm:prSet presAssocID="{D68930F2-4065-48A4-8393-B620334AA41D}" presName="textB" presStyleLbl="revTx" presStyleIdx="1" presStyleCnt="10" custScaleX="300906">
        <dgm:presLayoutVars>
          <dgm:bulletEnabled val="1"/>
        </dgm:presLayoutVars>
      </dgm:prSet>
      <dgm:spPr/>
    </dgm:pt>
    <dgm:pt modelId="{A3AEFFA8-ABB0-476D-92AB-7A1EB415098D}" type="pres">
      <dgm:prSet presAssocID="{D68930F2-4065-48A4-8393-B620334AA41D}" presName="circleB" presStyleLbl="node1" presStyleIdx="1" presStyleCnt="10"/>
      <dgm:spPr/>
    </dgm:pt>
    <dgm:pt modelId="{E7F45F6C-6943-4533-822E-4F33BC0CACDB}" type="pres">
      <dgm:prSet presAssocID="{D68930F2-4065-48A4-8393-B620334AA41D}" presName="spaceB" presStyleCnt="0"/>
      <dgm:spPr/>
    </dgm:pt>
    <dgm:pt modelId="{47EA8B9F-08B9-42BF-86C7-347101880987}" type="pres">
      <dgm:prSet presAssocID="{8421B8B0-A959-4DAB-A3E3-7C68AF3AADD4}" presName="space" presStyleCnt="0"/>
      <dgm:spPr/>
    </dgm:pt>
    <dgm:pt modelId="{14191A6C-03BC-43DA-805D-962F50C1C5F4}" type="pres">
      <dgm:prSet presAssocID="{E8A302E9-1AF2-4907-B5B2-2A0E05FD53C0}" presName="compositeA" presStyleCnt="0"/>
      <dgm:spPr/>
    </dgm:pt>
    <dgm:pt modelId="{7F0BAE3A-C818-4865-BFF8-19BDF7E6A80D}" type="pres">
      <dgm:prSet presAssocID="{E8A302E9-1AF2-4907-B5B2-2A0E05FD53C0}" presName="textA" presStyleLbl="revTx" presStyleIdx="2" presStyleCnt="10" custScaleX="321592">
        <dgm:presLayoutVars>
          <dgm:bulletEnabled val="1"/>
        </dgm:presLayoutVars>
      </dgm:prSet>
      <dgm:spPr/>
    </dgm:pt>
    <dgm:pt modelId="{CE51A11E-E95A-4A3E-86FF-0CC661BB923F}" type="pres">
      <dgm:prSet presAssocID="{E8A302E9-1AF2-4907-B5B2-2A0E05FD53C0}" presName="circleA" presStyleLbl="node1" presStyleIdx="2" presStyleCnt="10"/>
      <dgm:spPr/>
    </dgm:pt>
    <dgm:pt modelId="{B8388B52-EDE0-4437-9049-11E85C78BC07}" type="pres">
      <dgm:prSet presAssocID="{E8A302E9-1AF2-4907-B5B2-2A0E05FD53C0}" presName="spaceA" presStyleCnt="0"/>
      <dgm:spPr/>
    </dgm:pt>
    <dgm:pt modelId="{F1825E81-AA1D-4448-BAE5-BCD88ECF046F}" type="pres">
      <dgm:prSet presAssocID="{89701A7B-ECC4-4850-A842-A74D7BB6A72C}" presName="space" presStyleCnt="0"/>
      <dgm:spPr/>
    </dgm:pt>
    <dgm:pt modelId="{26D25489-A431-4B9A-8769-38820AFDD859}" type="pres">
      <dgm:prSet presAssocID="{3B09D142-4EC4-43B9-9053-8E42A4F31A26}" presName="compositeB" presStyleCnt="0"/>
      <dgm:spPr/>
    </dgm:pt>
    <dgm:pt modelId="{A1A584B0-2F96-4DA3-B344-37E73E4CF281}" type="pres">
      <dgm:prSet presAssocID="{3B09D142-4EC4-43B9-9053-8E42A4F31A26}" presName="textB" presStyleLbl="revTx" presStyleIdx="3" presStyleCnt="10" custScaleX="284602">
        <dgm:presLayoutVars>
          <dgm:bulletEnabled val="1"/>
        </dgm:presLayoutVars>
      </dgm:prSet>
      <dgm:spPr/>
    </dgm:pt>
    <dgm:pt modelId="{0FAE7E6C-3610-45AA-8B04-0E455215FB33}" type="pres">
      <dgm:prSet presAssocID="{3B09D142-4EC4-43B9-9053-8E42A4F31A26}" presName="circleB" presStyleLbl="node1" presStyleIdx="3" presStyleCnt="10"/>
      <dgm:spPr/>
    </dgm:pt>
    <dgm:pt modelId="{0C0A1114-4FB8-4E90-B6B6-528E36CF3B02}" type="pres">
      <dgm:prSet presAssocID="{3B09D142-4EC4-43B9-9053-8E42A4F31A26}" presName="spaceB" presStyleCnt="0"/>
      <dgm:spPr/>
    </dgm:pt>
    <dgm:pt modelId="{6285844C-7B32-4C5B-B5AB-187C114EAF3A}" type="pres">
      <dgm:prSet presAssocID="{B3371B75-B3AD-46A0-8132-1BF3C08FE451}" presName="space" presStyleCnt="0"/>
      <dgm:spPr/>
    </dgm:pt>
    <dgm:pt modelId="{E8E3CFF9-40D2-4B96-ADC0-8E3C5FA1D2AD}" type="pres">
      <dgm:prSet presAssocID="{AA4BDA05-547D-43A1-B0A8-C8B860326F30}" presName="compositeA" presStyleCnt="0"/>
      <dgm:spPr/>
    </dgm:pt>
    <dgm:pt modelId="{8A8FF5AE-1D5D-44EC-A1AE-F64FAAC9019B}" type="pres">
      <dgm:prSet presAssocID="{AA4BDA05-547D-43A1-B0A8-C8B860326F30}" presName="textA" presStyleLbl="revTx" presStyleIdx="4" presStyleCnt="10" custScaleX="266873">
        <dgm:presLayoutVars>
          <dgm:bulletEnabled val="1"/>
        </dgm:presLayoutVars>
      </dgm:prSet>
      <dgm:spPr/>
    </dgm:pt>
    <dgm:pt modelId="{6B86BAAF-E28F-426F-B004-EB41E67598D2}" type="pres">
      <dgm:prSet presAssocID="{AA4BDA05-547D-43A1-B0A8-C8B860326F30}" presName="circleA" presStyleLbl="node1" presStyleIdx="4" presStyleCnt="10"/>
      <dgm:spPr/>
    </dgm:pt>
    <dgm:pt modelId="{6911D486-5A68-46B4-8942-1E449303DE5A}" type="pres">
      <dgm:prSet presAssocID="{AA4BDA05-547D-43A1-B0A8-C8B860326F30}" presName="spaceA" presStyleCnt="0"/>
      <dgm:spPr/>
    </dgm:pt>
    <dgm:pt modelId="{1BFDF4FD-86B0-4DFE-8A84-DB991C9D6A6D}" type="pres">
      <dgm:prSet presAssocID="{6D7FAF8B-FD32-4870-9C61-2FDFAFC8832C}" presName="space" presStyleCnt="0"/>
      <dgm:spPr/>
    </dgm:pt>
    <dgm:pt modelId="{E19E836D-5F11-4DC7-8DCB-97054282F0CC}" type="pres">
      <dgm:prSet presAssocID="{A7513943-C028-4ED0-8FB1-321FEA80B06C}" presName="compositeB" presStyleCnt="0"/>
      <dgm:spPr/>
    </dgm:pt>
    <dgm:pt modelId="{DD09982C-06B4-4A12-AA79-F1780C12A1F4}" type="pres">
      <dgm:prSet presAssocID="{A7513943-C028-4ED0-8FB1-321FEA80B06C}" presName="textB" presStyleLbl="revTx" presStyleIdx="5" presStyleCnt="10" custScaleX="254427">
        <dgm:presLayoutVars>
          <dgm:bulletEnabled val="1"/>
        </dgm:presLayoutVars>
      </dgm:prSet>
      <dgm:spPr/>
    </dgm:pt>
    <dgm:pt modelId="{3C608C62-C901-4DE6-962E-7FFA7FE4E7EC}" type="pres">
      <dgm:prSet presAssocID="{A7513943-C028-4ED0-8FB1-321FEA80B06C}" presName="circleB" presStyleLbl="node1" presStyleIdx="5" presStyleCnt="10"/>
      <dgm:spPr/>
    </dgm:pt>
    <dgm:pt modelId="{EE7B0D83-AB21-492E-B9C2-9A49EE8965AE}" type="pres">
      <dgm:prSet presAssocID="{A7513943-C028-4ED0-8FB1-321FEA80B06C}" presName="spaceB" presStyleCnt="0"/>
      <dgm:spPr/>
    </dgm:pt>
    <dgm:pt modelId="{D442DFD1-B613-480F-A4B9-DB6600254495}" type="pres">
      <dgm:prSet presAssocID="{18A0C825-77B6-43BB-A300-58D6ADC2CA2E}" presName="space" presStyleCnt="0"/>
      <dgm:spPr/>
    </dgm:pt>
    <dgm:pt modelId="{D95D2203-D38F-4842-A859-08E52065F75D}" type="pres">
      <dgm:prSet presAssocID="{CC1E6530-B8CE-4836-B543-A397E7FB2E50}" presName="compositeA" presStyleCnt="0"/>
      <dgm:spPr/>
    </dgm:pt>
    <dgm:pt modelId="{A8BB6350-9DAF-44D0-BF1B-8557544C90BF}" type="pres">
      <dgm:prSet presAssocID="{CC1E6530-B8CE-4836-B543-A397E7FB2E50}" presName="textA" presStyleLbl="revTx" presStyleIdx="6" presStyleCnt="10" custScaleX="389383">
        <dgm:presLayoutVars>
          <dgm:bulletEnabled val="1"/>
        </dgm:presLayoutVars>
      </dgm:prSet>
      <dgm:spPr/>
    </dgm:pt>
    <dgm:pt modelId="{B832F852-CD07-46E4-9C0C-1875A9E97D68}" type="pres">
      <dgm:prSet presAssocID="{CC1E6530-B8CE-4836-B543-A397E7FB2E50}" presName="circleA" presStyleLbl="node1" presStyleIdx="6" presStyleCnt="10"/>
      <dgm:spPr/>
    </dgm:pt>
    <dgm:pt modelId="{3B4C3D3E-0E65-4A9C-8798-DAC68AB42C66}" type="pres">
      <dgm:prSet presAssocID="{CC1E6530-B8CE-4836-B543-A397E7FB2E50}" presName="spaceA" presStyleCnt="0"/>
      <dgm:spPr/>
    </dgm:pt>
    <dgm:pt modelId="{B396C679-B967-4280-B953-1CA2C9CA5EFD}" type="pres">
      <dgm:prSet presAssocID="{E2556760-2A9B-4B94-A07A-54E9F95AAD48}" presName="space" presStyleCnt="0"/>
      <dgm:spPr/>
    </dgm:pt>
    <dgm:pt modelId="{E11F4D95-8B99-45DC-9D7B-2411C6A7B66C}" type="pres">
      <dgm:prSet presAssocID="{54459E4A-6E81-4A17-BB8D-292FCD977E8F}" presName="compositeB" presStyleCnt="0"/>
      <dgm:spPr/>
    </dgm:pt>
    <dgm:pt modelId="{D4E3D4AC-9561-4720-9B8B-43C572971BFC}" type="pres">
      <dgm:prSet presAssocID="{54459E4A-6E81-4A17-BB8D-292FCD977E8F}" presName="textB" presStyleLbl="revTx" presStyleIdx="7" presStyleCnt="10" custScaleX="184741">
        <dgm:presLayoutVars>
          <dgm:bulletEnabled val="1"/>
        </dgm:presLayoutVars>
      </dgm:prSet>
      <dgm:spPr/>
    </dgm:pt>
    <dgm:pt modelId="{A9E78DDC-98DE-4E31-AE4D-54D7902B24E2}" type="pres">
      <dgm:prSet presAssocID="{54459E4A-6E81-4A17-BB8D-292FCD977E8F}" presName="circleB" presStyleLbl="node1" presStyleIdx="7" presStyleCnt="10"/>
      <dgm:spPr/>
    </dgm:pt>
    <dgm:pt modelId="{8E13A879-0D08-4562-9A75-8B15F0E6EDCD}" type="pres">
      <dgm:prSet presAssocID="{54459E4A-6E81-4A17-BB8D-292FCD977E8F}" presName="spaceB" presStyleCnt="0"/>
      <dgm:spPr/>
    </dgm:pt>
    <dgm:pt modelId="{CF6B4CBD-E282-497B-A9BB-2797AAC5823A}" type="pres">
      <dgm:prSet presAssocID="{AC2E46A8-7A8A-42EF-89DF-0923987828D7}" presName="space" presStyleCnt="0"/>
      <dgm:spPr/>
    </dgm:pt>
    <dgm:pt modelId="{59877B2C-8F68-498B-84FD-8CBBA4C0CB93}" type="pres">
      <dgm:prSet presAssocID="{4ADD7A1E-2DB3-4BB2-807D-7F01B5CC9691}" presName="compositeA" presStyleCnt="0"/>
      <dgm:spPr/>
    </dgm:pt>
    <dgm:pt modelId="{5277A7AC-CD3B-4B70-B0E3-9B5FD79C1D98}" type="pres">
      <dgm:prSet presAssocID="{4ADD7A1E-2DB3-4BB2-807D-7F01B5CC9691}" presName="textA" presStyleLbl="revTx" presStyleIdx="8" presStyleCnt="10" custScaleX="161224">
        <dgm:presLayoutVars>
          <dgm:bulletEnabled val="1"/>
        </dgm:presLayoutVars>
      </dgm:prSet>
      <dgm:spPr/>
    </dgm:pt>
    <dgm:pt modelId="{D749A3E8-8E51-4D39-BB43-F3546B7F9C2F}" type="pres">
      <dgm:prSet presAssocID="{4ADD7A1E-2DB3-4BB2-807D-7F01B5CC9691}" presName="circleA" presStyleLbl="node1" presStyleIdx="8" presStyleCnt="10"/>
      <dgm:spPr/>
    </dgm:pt>
    <dgm:pt modelId="{9A2ACBA4-36FE-4FA5-8AB8-401B86B88736}" type="pres">
      <dgm:prSet presAssocID="{4ADD7A1E-2DB3-4BB2-807D-7F01B5CC9691}" presName="spaceA" presStyleCnt="0"/>
      <dgm:spPr/>
    </dgm:pt>
    <dgm:pt modelId="{25619FAD-BC0F-4C78-A678-30CA6AB35A80}" type="pres">
      <dgm:prSet presAssocID="{F820B0A1-3A4F-4E4B-BC13-BC54348ADC69}" presName="space" presStyleCnt="0"/>
      <dgm:spPr/>
    </dgm:pt>
    <dgm:pt modelId="{41B131AC-DB67-471B-AA30-C174FAFFD908}" type="pres">
      <dgm:prSet presAssocID="{FD15534C-1396-4EE5-8F07-B55B1E6CD23F}" presName="compositeB" presStyleCnt="0"/>
      <dgm:spPr/>
    </dgm:pt>
    <dgm:pt modelId="{571B4EFA-54C6-49FA-BA37-85FAB6172E6D}" type="pres">
      <dgm:prSet presAssocID="{FD15534C-1396-4EE5-8F07-B55B1E6CD23F}" presName="textB" presStyleLbl="revTx" presStyleIdx="9" presStyleCnt="10" custScaleX="218277">
        <dgm:presLayoutVars>
          <dgm:bulletEnabled val="1"/>
        </dgm:presLayoutVars>
      </dgm:prSet>
      <dgm:spPr/>
    </dgm:pt>
    <dgm:pt modelId="{E6E76528-1D80-4F1B-875E-74A48C949F9D}" type="pres">
      <dgm:prSet presAssocID="{FD15534C-1396-4EE5-8F07-B55B1E6CD23F}" presName="circleB" presStyleLbl="node1" presStyleIdx="9" presStyleCnt="10"/>
      <dgm:spPr/>
    </dgm:pt>
    <dgm:pt modelId="{F7DD9E63-B016-49B3-930F-A87A2B1FE943}" type="pres">
      <dgm:prSet presAssocID="{FD15534C-1396-4EE5-8F07-B55B1E6CD23F}" presName="spaceB" presStyleCnt="0"/>
      <dgm:spPr/>
    </dgm:pt>
  </dgm:ptLst>
  <dgm:cxnLst>
    <dgm:cxn modelId="{726B7504-07C5-4C46-A3D2-8711119D112E}" type="presOf" srcId="{E8A302E9-1AF2-4907-B5B2-2A0E05FD53C0}" destId="{7F0BAE3A-C818-4865-BFF8-19BDF7E6A80D}" srcOrd="0" destOrd="0" presId="urn:microsoft.com/office/officeart/2005/8/layout/hProcess11"/>
    <dgm:cxn modelId="{45BDCF17-A1EA-4F25-AB9C-11298CB47A39}" srcId="{89F6D87F-FA55-4DD0-8B40-581C51A67E50}" destId="{FD15534C-1396-4EE5-8F07-B55B1E6CD23F}" srcOrd="9" destOrd="0" parTransId="{320999B8-146B-4FF5-8456-FFBC667DFD92}" sibTransId="{29BBCEC2-AFFB-4EDD-B9A5-9CF5002E25E3}"/>
    <dgm:cxn modelId="{25E4EB26-C076-4404-ABEC-22B233D040A2}" srcId="{89F6D87F-FA55-4DD0-8B40-581C51A67E50}" destId="{AA4BDA05-547D-43A1-B0A8-C8B860326F30}" srcOrd="4" destOrd="0" parTransId="{DB2E1977-488A-4FA8-B234-7CD83E9122F8}" sibTransId="{6D7FAF8B-FD32-4870-9C61-2FDFAFC8832C}"/>
    <dgm:cxn modelId="{F971F026-6D0E-4F97-82FD-B92FC259C1D8}" type="presOf" srcId="{46FBDCA7-A795-41F1-8369-EA06CD732DDB}" destId="{B8B3EF28-461A-4BCF-9B90-3C289E90BF9E}" srcOrd="0" destOrd="0" presId="urn:microsoft.com/office/officeart/2005/8/layout/hProcess11"/>
    <dgm:cxn modelId="{54BF2029-8546-4270-B57F-B5FD85062528}" srcId="{89F6D87F-FA55-4DD0-8B40-581C51A67E50}" destId="{4ADD7A1E-2DB3-4BB2-807D-7F01B5CC9691}" srcOrd="8" destOrd="0" parTransId="{31A36F33-8DA2-42C8-B586-5605C72082D3}" sibTransId="{F820B0A1-3A4F-4E4B-BC13-BC54348ADC69}"/>
    <dgm:cxn modelId="{75A03039-2999-4293-9642-54DFF0BDAE82}" srcId="{89F6D87F-FA55-4DD0-8B40-581C51A67E50}" destId="{A7513943-C028-4ED0-8FB1-321FEA80B06C}" srcOrd="5" destOrd="0" parTransId="{219621FA-EE1C-4381-A5F4-05CCFF0151EF}" sibTransId="{18A0C825-77B6-43BB-A300-58D6ADC2CA2E}"/>
    <dgm:cxn modelId="{AF6C5049-58BC-4156-B13D-FED004DF8A0C}" srcId="{89F6D87F-FA55-4DD0-8B40-581C51A67E50}" destId="{E8A302E9-1AF2-4907-B5B2-2A0E05FD53C0}" srcOrd="2" destOrd="0" parTransId="{5F86336C-B4B3-4A51-9D85-167992A394A1}" sibTransId="{89701A7B-ECC4-4850-A842-A74D7BB6A72C}"/>
    <dgm:cxn modelId="{11847C64-1E08-4273-846C-5EAE80B76C9B}" srcId="{89F6D87F-FA55-4DD0-8B40-581C51A67E50}" destId="{D68930F2-4065-48A4-8393-B620334AA41D}" srcOrd="1" destOrd="0" parTransId="{6C55CE12-8843-4FB8-BD4B-FEFAE760B3F8}" sibTransId="{8421B8B0-A959-4DAB-A3E3-7C68AF3AADD4}"/>
    <dgm:cxn modelId="{F16F7671-4541-4E59-9112-267441BCB4C1}" type="presOf" srcId="{A7513943-C028-4ED0-8FB1-321FEA80B06C}" destId="{DD09982C-06B4-4A12-AA79-F1780C12A1F4}" srcOrd="0" destOrd="0" presId="urn:microsoft.com/office/officeart/2005/8/layout/hProcess11"/>
    <dgm:cxn modelId="{CF9D43A7-5936-48BA-BCCF-E5AE9CFA8BE4}" type="presOf" srcId="{89F6D87F-FA55-4DD0-8B40-581C51A67E50}" destId="{D12F86E0-2B53-4858-8F1F-C6FBBCCEF6F6}" srcOrd="0" destOrd="0" presId="urn:microsoft.com/office/officeart/2005/8/layout/hProcess11"/>
    <dgm:cxn modelId="{06B105AA-AE74-4F15-8480-13576828F7CF}" srcId="{89F6D87F-FA55-4DD0-8B40-581C51A67E50}" destId="{3B09D142-4EC4-43B9-9053-8E42A4F31A26}" srcOrd="3" destOrd="0" parTransId="{4AFDB41F-69C1-4841-93DE-08CE7E34452B}" sibTransId="{B3371B75-B3AD-46A0-8132-1BF3C08FE451}"/>
    <dgm:cxn modelId="{6B8D6FAB-536E-4158-9FB3-BF7B0D8FD207}" srcId="{89F6D87F-FA55-4DD0-8B40-581C51A67E50}" destId="{CC1E6530-B8CE-4836-B543-A397E7FB2E50}" srcOrd="6" destOrd="0" parTransId="{C095F259-5A28-41B8-A3AA-96BA25CEBFA1}" sibTransId="{E2556760-2A9B-4B94-A07A-54E9F95AAD48}"/>
    <dgm:cxn modelId="{937228B5-6B72-4FC5-8A74-3FED536C4FCC}" type="presOf" srcId="{3B09D142-4EC4-43B9-9053-8E42A4F31A26}" destId="{A1A584B0-2F96-4DA3-B344-37E73E4CF281}" srcOrd="0" destOrd="0" presId="urn:microsoft.com/office/officeart/2005/8/layout/hProcess11"/>
    <dgm:cxn modelId="{EBAF78CA-DD5D-44AC-9B48-129F41F964E6}" type="presOf" srcId="{D68930F2-4065-48A4-8393-B620334AA41D}" destId="{FE51CA4B-9614-47EC-84BF-D0B55A70B7A2}" srcOrd="0" destOrd="0" presId="urn:microsoft.com/office/officeart/2005/8/layout/hProcess11"/>
    <dgm:cxn modelId="{2A4346CC-634D-48AE-B120-2D475F865CE3}" srcId="{89F6D87F-FA55-4DD0-8B40-581C51A67E50}" destId="{46FBDCA7-A795-41F1-8369-EA06CD732DDB}" srcOrd="0" destOrd="0" parTransId="{F188AAA7-B695-4E8C-A004-273999BA4AA8}" sibTransId="{7D669CF4-9C19-4521-BFA7-138A1E6EC7B1}"/>
    <dgm:cxn modelId="{327F43D4-A8DB-4BCF-AC82-B36E2E8B0C0B}" type="presOf" srcId="{CC1E6530-B8CE-4836-B543-A397E7FB2E50}" destId="{A8BB6350-9DAF-44D0-BF1B-8557544C90BF}" srcOrd="0" destOrd="0" presId="urn:microsoft.com/office/officeart/2005/8/layout/hProcess11"/>
    <dgm:cxn modelId="{354F77D7-FA43-42A6-8128-E7535229EEA1}" type="presOf" srcId="{54459E4A-6E81-4A17-BB8D-292FCD977E8F}" destId="{D4E3D4AC-9561-4720-9B8B-43C572971BFC}" srcOrd="0" destOrd="0" presId="urn:microsoft.com/office/officeart/2005/8/layout/hProcess11"/>
    <dgm:cxn modelId="{FF371BE3-AEDC-428F-9DB1-3DD330217BE3}" type="presOf" srcId="{AA4BDA05-547D-43A1-B0A8-C8B860326F30}" destId="{8A8FF5AE-1D5D-44EC-A1AE-F64FAAC9019B}" srcOrd="0" destOrd="0" presId="urn:microsoft.com/office/officeart/2005/8/layout/hProcess11"/>
    <dgm:cxn modelId="{B393C2E3-8E07-4A5D-A8B3-5B9C1A6623BD}" srcId="{89F6D87F-FA55-4DD0-8B40-581C51A67E50}" destId="{54459E4A-6E81-4A17-BB8D-292FCD977E8F}" srcOrd="7" destOrd="0" parTransId="{0959EF0D-CD0F-4134-9F55-EDB1F7A21203}" sibTransId="{AC2E46A8-7A8A-42EF-89DF-0923987828D7}"/>
    <dgm:cxn modelId="{E1F92BEC-8071-4B5E-9891-5ED1DF3CF412}" type="presOf" srcId="{4ADD7A1E-2DB3-4BB2-807D-7F01B5CC9691}" destId="{5277A7AC-CD3B-4B70-B0E3-9B5FD79C1D98}" srcOrd="0" destOrd="0" presId="urn:microsoft.com/office/officeart/2005/8/layout/hProcess11"/>
    <dgm:cxn modelId="{2E4BB5F1-3503-4ED8-B249-5BFA3C7FD3C6}" type="presOf" srcId="{FD15534C-1396-4EE5-8F07-B55B1E6CD23F}" destId="{571B4EFA-54C6-49FA-BA37-85FAB6172E6D}" srcOrd="0" destOrd="0" presId="urn:microsoft.com/office/officeart/2005/8/layout/hProcess11"/>
    <dgm:cxn modelId="{CDA07B03-016C-439E-93CB-3CDD5DC8D13D}" type="presParOf" srcId="{D12F86E0-2B53-4858-8F1F-C6FBBCCEF6F6}" destId="{2D1D240F-CF03-45FE-A5BC-A8AA81F0D5A2}" srcOrd="0" destOrd="0" presId="urn:microsoft.com/office/officeart/2005/8/layout/hProcess11"/>
    <dgm:cxn modelId="{12F9002B-D3D5-40DD-BF56-29C3C1AFA5F9}" type="presParOf" srcId="{D12F86E0-2B53-4858-8F1F-C6FBBCCEF6F6}" destId="{7F8D0C7E-3CEE-4318-ACCC-B29E30289F82}" srcOrd="1" destOrd="0" presId="urn:microsoft.com/office/officeart/2005/8/layout/hProcess11"/>
    <dgm:cxn modelId="{AA917BCD-4F9B-4EB3-8D18-BC30F79D32B1}" type="presParOf" srcId="{7F8D0C7E-3CEE-4318-ACCC-B29E30289F82}" destId="{3EC799FB-780D-4B1A-80A9-4529515B9657}" srcOrd="0" destOrd="0" presId="urn:microsoft.com/office/officeart/2005/8/layout/hProcess11"/>
    <dgm:cxn modelId="{51F7442F-7200-4597-B1C3-52E4848481CA}" type="presParOf" srcId="{3EC799FB-780D-4B1A-80A9-4529515B9657}" destId="{B8B3EF28-461A-4BCF-9B90-3C289E90BF9E}" srcOrd="0" destOrd="0" presId="urn:microsoft.com/office/officeart/2005/8/layout/hProcess11"/>
    <dgm:cxn modelId="{C6A3C294-1565-4607-A32A-980B45C7F9D9}" type="presParOf" srcId="{3EC799FB-780D-4B1A-80A9-4529515B9657}" destId="{098BE20B-3C63-4FE8-BD4A-698D12DFD903}" srcOrd="1" destOrd="0" presId="urn:microsoft.com/office/officeart/2005/8/layout/hProcess11"/>
    <dgm:cxn modelId="{05F8B9D6-8ACB-40A4-BA10-AE1B4B834BB6}" type="presParOf" srcId="{3EC799FB-780D-4B1A-80A9-4529515B9657}" destId="{339F27E8-B224-467A-9805-AFC0A088AE3D}" srcOrd="2" destOrd="0" presId="urn:microsoft.com/office/officeart/2005/8/layout/hProcess11"/>
    <dgm:cxn modelId="{4EE88014-A391-4F3E-919A-34805506F85B}" type="presParOf" srcId="{7F8D0C7E-3CEE-4318-ACCC-B29E30289F82}" destId="{E917E950-7824-4E74-90F1-8F38BCA9731C}" srcOrd="1" destOrd="0" presId="urn:microsoft.com/office/officeart/2005/8/layout/hProcess11"/>
    <dgm:cxn modelId="{16152C1A-6D52-4026-8061-F20F0649FBDF}" type="presParOf" srcId="{7F8D0C7E-3CEE-4318-ACCC-B29E30289F82}" destId="{A7D231AD-1CA5-4D71-9F2D-AF508DDCC01C}" srcOrd="2" destOrd="0" presId="urn:microsoft.com/office/officeart/2005/8/layout/hProcess11"/>
    <dgm:cxn modelId="{2CBA2D02-A4A5-4F1A-84FA-245A6A477A37}" type="presParOf" srcId="{A7D231AD-1CA5-4D71-9F2D-AF508DDCC01C}" destId="{FE51CA4B-9614-47EC-84BF-D0B55A70B7A2}" srcOrd="0" destOrd="0" presId="urn:microsoft.com/office/officeart/2005/8/layout/hProcess11"/>
    <dgm:cxn modelId="{C1E820E7-8C82-4059-8123-F38169A6309B}" type="presParOf" srcId="{A7D231AD-1CA5-4D71-9F2D-AF508DDCC01C}" destId="{A3AEFFA8-ABB0-476D-92AB-7A1EB415098D}" srcOrd="1" destOrd="0" presId="urn:microsoft.com/office/officeart/2005/8/layout/hProcess11"/>
    <dgm:cxn modelId="{FE0CD57E-4BE0-42A3-9C6B-F192DD557E77}" type="presParOf" srcId="{A7D231AD-1CA5-4D71-9F2D-AF508DDCC01C}" destId="{E7F45F6C-6943-4533-822E-4F33BC0CACDB}" srcOrd="2" destOrd="0" presId="urn:microsoft.com/office/officeart/2005/8/layout/hProcess11"/>
    <dgm:cxn modelId="{4CC49B1F-52E2-4A03-9281-67839FDF20EC}" type="presParOf" srcId="{7F8D0C7E-3CEE-4318-ACCC-B29E30289F82}" destId="{47EA8B9F-08B9-42BF-86C7-347101880987}" srcOrd="3" destOrd="0" presId="urn:microsoft.com/office/officeart/2005/8/layout/hProcess11"/>
    <dgm:cxn modelId="{F9C6EC42-4765-41A0-90B7-9A49EF695DD7}" type="presParOf" srcId="{7F8D0C7E-3CEE-4318-ACCC-B29E30289F82}" destId="{14191A6C-03BC-43DA-805D-962F50C1C5F4}" srcOrd="4" destOrd="0" presId="urn:microsoft.com/office/officeart/2005/8/layout/hProcess11"/>
    <dgm:cxn modelId="{E5B9D4AC-CC36-44DD-AA4E-CF89FE3DA811}" type="presParOf" srcId="{14191A6C-03BC-43DA-805D-962F50C1C5F4}" destId="{7F0BAE3A-C818-4865-BFF8-19BDF7E6A80D}" srcOrd="0" destOrd="0" presId="urn:microsoft.com/office/officeart/2005/8/layout/hProcess11"/>
    <dgm:cxn modelId="{2C5210AA-BE21-4617-A133-B796D74CBF79}" type="presParOf" srcId="{14191A6C-03BC-43DA-805D-962F50C1C5F4}" destId="{CE51A11E-E95A-4A3E-86FF-0CC661BB923F}" srcOrd="1" destOrd="0" presId="urn:microsoft.com/office/officeart/2005/8/layout/hProcess11"/>
    <dgm:cxn modelId="{5D14FAE4-66C9-4D01-AF56-FC58D8543FFF}" type="presParOf" srcId="{14191A6C-03BC-43DA-805D-962F50C1C5F4}" destId="{B8388B52-EDE0-4437-9049-11E85C78BC07}" srcOrd="2" destOrd="0" presId="urn:microsoft.com/office/officeart/2005/8/layout/hProcess11"/>
    <dgm:cxn modelId="{28D06F99-7417-41E1-A176-61DD4E923DA4}" type="presParOf" srcId="{7F8D0C7E-3CEE-4318-ACCC-B29E30289F82}" destId="{F1825E81-AA1D-4448-BAE5-BCD88ECF046F}" srcOrd="5" destOrd="0" presId="urn:microsoft.com/office/officeart/2005/8/layout/hProcess11"/>
    <dgm:cxn modelId="{27A2EC2A-CB5D-41BB-84D1-077B0A84D25A}" type="presParOf" srcId="{7F8D0C7E-3CEE-4318-ACCC-B29E30289F82}" destId="{26D25489-A431-4B9A-8769-38820AFDD859}" srcOrd="6" destOrd="0" presId="urn:microsoft.com/office/officeart/2005/8/layout/hProcess11"/>
    <dgm:cxn modelId="{17A8D229-560B-4B33-A645-3F3EBF9C80CB}" type="presParOf" srcId="{26D25489-A431-4B9A-8769-38820AFDD859}" destId="{A1A584B0-2F96-4DA3-B344-37E73E4CF281}" srcOrd="0" destOrd="0" presId="urn:microsoft.com/office/officeart/2005/8/layout/hProcess11"/>
    <dgm:cxn modelId="{336E83FF-F754-4C73-99F0-6DE3A637CF7F}" type="presParOf" srcId="{26D25489-A431-4B9A-8769-38820AFDD859}" destId="{0FAE7E6C-3610-45AA-8B04-0E455215FB33}" srcOrd="1" destOrd="0" presId="urn:microsoft.com/office/officeart/2005/8/layout/hProcess11"/>
    <dgm:cxn modelId="{AEA604E1-81AC-4F1C-8A3E-B49EC3A61C25}" type="presParOf" srcId="{26D25489-A431-4B9A-8769-38820AFDD859}" destId="{0C0A1114-4FB8-4E90-B6B6-528E36CF3B02}" srcOrd="2" destOrd="0" presId="urn:microsoft.com/office/officeart/2005/8/layout/hProcess11"/>
    <dgm:cxn modelId="{0F69530C-E603-4C87-BC40-21BB407BA94A}" type="presParOf" srcId="{7F8D0C7E-3CEE-4318-ACCC-B29E30289F82}" destId="{6285844C-7B32-4C5B-B5AB-187C114EAF3A}" srcOrd="7" destOrd="0" presId="urn:microsoft.com/office/officeart/2005/8/layout/hProcess11"/>
    <dgm:cxn modelId="{9836060A-EEBD-4245-B41A-CEC57163FED4}" type="presParOf" srcId="{7F8D0C7E-3CEE-4318-ACCC-B29E30289F82}" destId="{E8E3CFF9-40D2-4B96-ADC0-8E3C5FA1D2AD}" srcOrd="8" destOrd="0" presId="urn:microsoft.com/office/officeart/2005/8/layout/hProcess11"/>
    <dgm:cxn modelId="{56439373-1334-430A-8CE6-6DC3218B249C}" type="presParOf" srcId="{E8E3CFF9-40D2-4B96-ADC0-8E3C5FA1D2AD}" destId="{8A8FF5AE-1D5D-44EC-A1AE-F64FAAC9019B}" srcOrd="0" destOrd="0" presId="urn:microsoft.com/office/officeart/2005/8/layout/hProcess11"/>
    <dgm:cxn modelId="{E8119165-5FE2-4351-9E36-C2CAA081CF86}" type="presParOf" srcId="{E8E3CFF9-40D2-4B96-ADC0-8E3C5FA1D2AD}" destId="{6B86BAAF-E28F-426F-B004-EB41E67598D2}" srcOrd="1" destOrd="0" presId="urn:microsoft.com/office/officeart/2005/8/layout/hProcess11"/>
    <dgm:cxn modelId="{629A64C2-AAE6-4D44-808C-5B288CFE8EA6}" type="presParOf" srcId="{E8E3CFF9-40D2-4B96-ADC0-8E3C5FA1D2AD}" destId="{6911D486-5A68-46B4-8942-1E449303DE5A}" srcOrd="2" destOrd="0" presId="urn:microsoft.com/office/officeart/2005/8/layout/hProcess11"/>
    <dgm:cxn modelId="{A3869BD8-D4A7-4EAA-B5E1-7B23E60F0CBB}" type="presParOf" srcId="{7F8D0C7E-3CEE-4318-ACCC-B29E30289F82}" destId="{1BFDF4FD-86B0-4DFE-8A84-DB991C9D6A6D}" srcOrd="9" destOrd="0" presId="urn:microsoft.com/office/officeart/2005/8/layout/hProcess11"/>
    <dgm:cxn modelId="{D893A8A3-F111-4500-AEFB-09EE4EBE5AD7}" type="presParOf" srcId="{7F8D0C7E-3CEE-4318-ACCC-B29E30289F82}" destId="{E19E836D-5F11-4DC7-8DCB-97054282F0CC}" srcOrd="10" destOrd="0" presId="urn:microsoft.com/office/officeart/2005/8/layout/hProcess11"/>
    <dgm:cxn modelId="{0B8A0694-9FBB-4F1B-B3DE-8EE0B1519CCE}" type="presParOf" srcId="{E19E836D-5F11-4DC7-8DCB-97054282F0CC}" destId="{DD09982C-06B4-4A12-AA79-F1780C12A1F4}" srcOrd="0" destOrd="0" presId="urn:microsoft.com/office/officeart/2005/8/layout/hProcess11"/>
    <dgm:cxn modelId="{BE85FCFC-314C-4446-9A20-6F13494F8BC7}" type="presParOf" srcId="{E19E836D-5F11-4DC7-8DCB-97054282F0CC}" destId="{3C608C62-C901-4DE6-962E-7FFA7FE4E7EC}" srcOrd="1" destOrd="0" presId="urn:microsoft.com/office/officeart/2005/8/layout/hProcess11"/>
    <dgm:cxn modelId="{C5A0BAF0-1EF3-4992-9962-8AB264ADF562}" type="presParOf" srcId="{E19E836D-5F11-4DC7-8DCB-97054282F0CC}" destId="{EE7B0D83-AB21-492E-B9C2-9A49EE8965AE}" srcOrd="2" destOrd="0" presId="urn:microsoft.com/office/officeart/2005/8/layout/hProcess11"/>
    <dgm:cxn modelId="{6ED55F53-A11C-48BB-B257-274C2DD3A9DA}" type="presParOf" srcId="{7F8D0C7E-3CEE-4318-ACCC-B29E30289F82}" destId="{D442DFD1-B613-480F-A4B9-DB6600254495}" srcOrd="11" destOrd="0" presId="urn:microsoft.com/office/officeart/2005/8/layout/hProcess11"/>
    <dgm:cxn modelId="{C0369A08-7F12-4417-9F2F-D244D893F51E}" type="presParOf" srcId="{7F8D0C7E-3CEE-4318-ACCC-B29E30289F82}" destId="{D95D2203-D38F-4842-A859-08E52065F75D}" srcOrd="12" destOrd="0" presId="urn:microsoft.com/office/officeart/2005/8/layout/hProcess11"/>
    <dgm:cxn modelId="{569DC8BF-A27E-4484-AA04-2D2C4378BF6B}" type="presParOf" srcId="{D95D2203-D38F-4842-A859-08E52065F75D}" destId="{A8BB6350-9DAF-44D0-BF1B-8557544C90BF}" srcOrd="0" destOrd="0" presId="urn:microsoft.com/office/officeart/2005/8/layout/hProcess11"/>
    <dgm:cxn modelId="{CE2EA6E7-08C0-4A05-821A-59E6787277BF}" type="presParOf" srcId="{D95D2203-D38F-4842-A859-08E52065F75D}" destId="{B832F852-CD07-46E4-9C0C-1875A9E97D68}" srcOrd="1" destOrd="0" presId="urn:microsoft.com/office/officeart/2005/8/layout/hProcess11"/>
    <dgm:cxn modelId="{FE9AD107-D849-4240-A985-32CC22C9E4CA}" type="presParOf" srcId="{D95D2203-D38F-4842-A859-08E52065F75D}" destId="{3B4C3D3E-0E65-4A9C-8798-DAC68AB42C66}" srcOrd="2" destOrd="0" presId="urn:microsoft.com/office/officeart/2005/8/layout/hProcess11"/>
    <dgm:cxn modelId="{7F197343-F9D4-46E5-ACEF-DDF9071F82B4}" type="presParOf" srcId="{7F8D0C7E-3CEE-4318-ACCC-B29E30289F82}" destId="{B396C679-B967-4280-B953-1CA2C9CA5EFD}" srcOrd="13" destOrd="0" presId="urn:microsoft.com/office/officeart/2005/8/layout/hProcess11"/>
    <dgm:cxn modelId="{01D66000-9111-4E10-B7FD-EC9743C2D399}" type="presParOf" srcId="{7F8D0C7E-3CEE-4318-ACCC-B29E30289F82}" destId="{E11F4D95-8B99-45DC-9D7B-2411C6A7B66C}" srcOrd="14" destOrd="0" presId="urn:microsoft.com/office/officeart/2005/8/layout/hProcess11"/>
    <dgm:cxn modelId="{ED3B1C69-53DE-444F-A2E1-11AA5D01FDA6}" type="presParOf" srcId="{E11F4D95-8B99-45DC-9D7B-2411C6A7B66C}" destId="{D4E3D4AC-9561-4720-9B8B-43C572971BFC}" srcOrd="0" destOrd="0" presId="urn:microsoft.com/office/officeart/2005/8/layout/hProcess11"/>
    <dgm:cxn modelId="{54E1CFCD-DBE5-4164-A347-E246DC5B4429}" type="presParOf" srcId="{E11F4D95-8B99-45DC-9D7B-2411C6A7B66C}" destId="{A9E78DDC-98DE-4E31-AE4D-54D7902B24E2}" srcOrd="1" destOrd="0" presId="urn:microsoft.com/office/officeart/2005/8/layout/hProcess11"/>
    <dgm:cxn modelId="{521659C4-39B7-4E2C-9B59-9664C9B7AB5F}" type="presParOf" srcId="{E11F4D95-8B99-45DC-9D7B-2411C6A7B66C}" destId="{8E13A879-0D08-4562-9A75-8B15F0E6EDCD}" srcOrd="2" destOrd="0" presId="urn:microsoft.com/office/officeart/2005/8/layout/hProcess11"/>
    <dgm:cxn modelId="{59842858-4AE9-4417-8125-A60FE19057F6}" type="presParOf" srcId="{7F8D0C7E-3CEE-4318-ACCC-B29E30289F82}" destId="{CF6B4CBD-E282-497B-A9BB-2797AAC5823A}" srcOrd="15" destOrd="0" presId="urn:microsoft.com/office/officeart/2005/8/layout/hProcess11"/>
    <dgm:cxn modelId="{DC2588A7-74A7-46C5-8CD5-AE4D4D408E43}" type="presParOf" srcId="{7F8D0C7E-3CEE-4318-ACCC-B29E30289F82}" destId="{59877B2C-8F68-498B-84FD-8CBBA4C0CB93}" srcOrd="16" destOrd="0" presId="urn:microsoft.com/office/officeart/2005/8/layout/hProcess11"/>
    <dgm:cxn modelId="{C26F58A7-51DD-4588-9A0D-0D9A5B51DF5D}" type="presParOf" srcId="{59877B2C-8F68-498B-84FD-8CBBA4C0CB93}" destId="{5277A7AC-CD3B-4B70-B0E3-9B5FD79C1D98}" srcOrd="0" destOrd="0" presId="urn:microsoft.com/office/officeart/2005/8/layout/hProcess11"/>
    <dgm:cxn modelId="{C00159C5-9703-4FAB-BF6E-9E6FB18D0C54}" type="presParOf" srcId="{59877B2C-8F68-498B-84FD-8CBBA4C0CB93}" destId="{D749A3E8-8E51-4D39-BB43-F3546B7F9C2F}" srcOrd="1" destOrd="0" presId="urn:microsoft.com/office/officeart/2005/8/layout/hProcess11"/>
    <dgm:cxn modelId="{CE19B647-F5AC-41F8-8CAC-2C0681F10544}" type="presParOf" srcId="{59877B2C-8F68-498B-84FD-8CBBA4C0CB93}" destId="{9A2ACBA4-36FE-4FA5-8AB8-401B86B88736}" srcOrd="2" destOrd="0" presId="urn:microsoft.com/office/officeart/2005/8/layout/hProcess11"/>
    <dgm:cxn modelId="{D1A997D3-9E7D-42B0-AD41-43AD1E3B0F05}" type="presParOf" srcId="{7F8D0C7E-3CEE-4318-ACCC-B29E30289F82}" destId="{25619FAD-BC0F-4C78-A678-30CA6AB35A80}" srcOrd="17" destOrd="0" presId="urn:microsoft.com/office/officeart/2005/8/layout/hProcess11"/>
    <dgm:cxn modelId="{94F047DA-B879-49D7-AF25-747AA9C5228F}" type="presParOf" srcId="{7F8D0C7E-3CEE-4318-ACCC-B29E30289F82}" destId="{41B131AC-DB67-471B-AA30-C174FAFFD908}" srcOrd="18" destOrd="0" presId="urn:microsoft.com/office/officeart/2005/8/layout/hProcess11"/>
    <dgm:cxn modelId="{CD4612EF-8EB0-44BA-8F9B-5726B64A241F}" type="presParOf" srcId="{41B131AC-DB67-471B-AA30-C174FAFFD908}" destId="{571B4EFA-54C6-49FA-BA37-85FAB6172E6D}" srcOrd="0" destOrd="0" presId="urn:microsoft.com/office/officeart/2005/8/layout/hProcess11"/>
    <dgm:cxn modelId="{864463B3-97B8-4CBC-9F3C-650D14F1ACBC}" type="presParOf" srcId="{41B131AC-DB67-471B-AA30-C174FAFFD908}" destId="{E6E76528-1D80-4F1B-875E-74A48C949F9D}" srcOrd="1" destOrd="0" presId="urn:microsoft.com/office/officeart/2005/8/layout/hProcess11"/>
    <dgm:cxn modelId="{23D0D8B6-34E5-4C52-BD50-E280592DD3E2}" type="presParOf" srcId="{41B131AC-DB67-471B-AA30-C174FAFFD908}" destId="{F7DD9E63-B016-49B3-930F-A87A2B1FE943}"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D240F-CF03-45FE-A5BC-A8AA81F0D5A2}">
      <dsp:nvSpPr>
        <dsp:cNvPr id="0" name=""/>
        <dsp:cNvSpPr/>
      </dsp:nvSpPr>
      <dsp:spPr>
        <a:xfrm>
          <a:off x="0" y="245661"/>
          <a:ext cx="8947783" cy="278302"/>
        </a:xfrm>
        <a:prstGeom prst="notchedRightArrow">
          <a:avLst/>
        </a:prstGeom>
        <a:solidFill>
          <a:schemeClr val="accent2">
            <a:tint val="40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B8B3EF28-461A-4BCF-9B90-3C289E90BF9E}">
      <dsp:nvSpPr>
        <dsp:cNvPr id="0" name=""/>
        <dsp:cNvSpPr/>
      </dsp:nvSpPr>
      <dsp:spPr>
        <a:xfrm>
          <a:off x="2472" y="0"/>
          <a:ext cx="1284188" cy="30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da-DK" sz="900" b="1" u="none" strike="noStrike" kern="1200" dirty="0">
              <a:effectLst/>
            </a:rPr>
            <a:t>Første nutidige mennesker (homo sapiens)</a:t>
          </a:r>
          <a:endParaRPr lang="da-DK" sz="900" b="1" kern="1200" dirty="0"/>
        </a:p>
      </dsp:txBody>
      <dsp:txXfrm>
        <a:off x="2472" y="0"/>
        <a:ext cx="1284188" cy="307850"/>
      </dsp:txXfrm>
    </dsp:sp>
    <dsp:sp modelId="{098BE20B-3C63-4FE8-BD4A-698D12DFD903}">
      <dsp:nvSpPr>
        <dsp:cNvPr id="0" name=""/>
        <dsp:cNvSpPr/>
      </dsp:nvSpPr>
      <dsp:spPr>
        <a:xfrm>
          <a:off x="606085" y="346331"/>
          <a:ext cx="76962" cy="7696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51CA4B-9614-47EC-84BF-D0B55A70B7A2}">
      <dsp:nvSpPr>
        <dsp:cNvPr id="0" name=""/>
        <dsp:cNvSpPr/>
      </dsp:nvSpPr>
      <dsp:spPr>
        <a:xfrm>
          <a:off x="1300595" y="461775"/>
          <a:ext cx="838594" cy="30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da-DK" sz="900" b="1" kern="1200" dirty="0"/>
            <a:t>Jæger/samler samfund opstår</a:t>
          </a:r>
        </a:p>
      </dsp:txBody>
      <dsp:txXfrm>
        <a:off x="1300595" y="461775"/>
        <a:ext cx="838594" cy="307850"/>
      </dsp:txXfrm>
    </dsp:sp>
    <dsp:sp modelId="{A3AEFFA8-ABB0-476D-92AB-7A1EB415098D}">
      <dsp:nvSpPr>
        <dsp:cNvPr id="0" name=""/>
        <dsp:cNvSpPr/>
      </dsp:nvSpPr>
      <dsp:spPr>
        <a:xfrm>
          <a:off x="1681411" y="346331"/>
          <a:ext cx="76962" cy="7696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0BAE3A-C818-4865-BFF8-19BDF7E6A80D}">
      <dsp:nvSpPr>
        <dsp:cNvPr id="0" name=""/>
        <dsp:cNvSpPr/>
      </dsp:nvSpPr>
      <dsp:spPr>
        <a:xfrm>
          <a:off x="2153124" y="0"/>
          <a:ext cx="896244" cy="30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da-DK" sz="900" b="1" u="none" strike="noStrike" kern="1200" dirty="0">
              <a:effectLst/>
            </a:rPr>
            <a:t>Neolitiske revolution</a:t>
          </a:r>
          <a:endParaRPr lang="da-DK" sz="900" b="1" kern="1200" dirty="0"/>
        </a:p>
      </dsp:txBody>
      <dsp:txXfrm>
        <a:off x="2153124" y="0"/>
        <a:ext cx="896244" cy="307850"/>
      </dsp:txXfrm>
    </dsp:sp>
    <dsp:sp modelId="{CE51A11E-E95A-4A3E-86FF-0CC661BB923F}">
      <dsp:nvSpPr>
        <dsp:cNvPr id="0" name=""/>
        <dsp:cNvSpPr/>
      </dsp:nvSpPr>
      <dsp:spPr>
        <a:xfrm>
          <a:off x="2562765" y="346331"/>
          <a:ext cx="76962" cy="7696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A584B0-2F96-4DA3-B344-37E73E4CF281}">
      <dsp:nvSpPr>
        <dsp:cNvPr id="0" name=""/>
        <dsp:cNvSpPr/>
      </dsp:nvSpPr>
      <dsp:spPr>
        <a:xfrm>
          <a:off x="3063303" y="461775"/>
          <a:ext cx="793156" cy="30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da-DK" sz="900" b="1" u="none" strike="noStrike" kern="1200" dirty="0">
              <a:effectLst/>
            </a:rPr>
            <a:t>Flodkulturer og andre højkulturer</a:t>
          </a:r>
          <a:endParaRPr lang="da-DK" sz="900" b="1" i="0" u="none" strike="noStrike" kern="1200" dirty="0">
            <a:effectLst/>
            <a:latin typeface="Arial" panose="020B0604020202020204" pitchFamily="34" charset="0"/>
          </a:endParaRPr>
        </a:p>
      </dsp:txBody>
      <dsp:txXfrm>
        <a:off x="3063303" y="461775"/>
        <a:ext cx="793156" cy="307850"/>
      </dsp:txXfrm>
    </dsp:sp>
    <dsp:sp modelId="{0FAE7E6C-3610-45AA-8B04-0E455215FB33}">
      <dsp:nvSpPr>
        <dsp:cNvPr id="0" name=""/>
        <dsp:cNvSpPr/>
      </dsp:nvSpPr>
      <dsp:spPr>
        <a:xfrm>
          <a:off x="3421400" y="346331"/>
          <a:ext cx="76962" cy="7696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8FF5AE-1D5D-44EC-A1AE-F64FAAC9019B}">
      <dsp:nvSpPr>
        <dsp:cNvPr id="0" name=""/>
        <dsp:cNvSpPr/>
      </dsp:nvSpPr>
      <dsp:spPr>
        <a:xfrm>
          <a:off x="3870394" y="0"/>
          <a:ext cx="743747" cy="30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da-DK" sz="900" b="1" u="none" strike="noStrike" kern="1200" dirty="0">
              <a:effectLst/>
            </a:rPr>
            <a:t>Folkevandringstiden i Europa</a:t>
          </a:r>
          <a:endParaRPr lang="da-DK" sz="900" b="1" i="0" u="none" strike="noStrike" kern="1200" dirty="0">
            <a:effectLst/>
            <a:latin typeface="Arial" panose="020B0604020202020204" pitchFamily="34" charset="0"/>
          </a:endParaRPr>
        </a:p>
      </dsp:txBody>
      <dsp:txXfrm>
        <a:off x="3870394" y="0"/>
        <a:ext cx="743747" cy="307850"/>
      </dsp:txXfrm>
    </dsp:sp>
    <dsp:sp modelId="{6B86BAAF-E28F-426F-B004-EB41E67598D2}">
      <dsp:nvSpPr>
        <dsp:cNvPr id="0" name=""/>
        <dsp:cNvSpPr/>
      </dsp:nvSpPr>
      <dsp:spPr>
        <a:xfrm>
          <a:off x="4203786" y="346331"/>
          <a:ext cx="76962" cy="7696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09982C-06B4-4A12-AA79-F1780C12A1F4}">
      <dsp:nvSpPr>
        <dsp:cNvPr id="0" name=""/>
        <dsp:cNvSpPr/>
      </dsp:nvSpPr>
      <dsp:spPr>
        <a:xfrm>
          <a:off x="4628076" y="461775"/>
          <a:ext cx="709062" cy="30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da-DK" sz="900" b="1" u="none" strike="noStrike" kern="1200" dirty="0">
              <a:effectLst/>
            </a:rPr>
            <a:t>Kolonitiden</a:t>
          </a:r>
          <a:endParaRPr lang="da-DK" sz="900" b="1" i="0" u="none" strike="noStrike" kern="1200" dirty="0">
            <a:effectLst/>
            <a:latin typeface="Arial" panose="020B0604020202020204" pitchFamily="34" charset="0"/>
          </a:endParaRPr>
        </a:p>
      </dsp:txBody>
      <dsp:txXfrm>
        <a:off x="4628076" y="461775"/>
        <a:ext cx="709062" cy="307850"/>
      </dsp:txXfrm>
    </dsp:sp>
    <dsp:sp modelId="{3C608C62-C901-4DE6-962E-7FFA7FE4E7EC}">
      <dsp:nvSpPr>
        <dsp:cNvPr id="0" name=""/>
        <dsp:cNvSpPr/>
      </dsp:nvSpPr>
      <dsp:spPr>
        <a:xfrm>
          <a:off x="4944126" y="346331"/>
          <a:ext cx="76962" cy="7696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BB6350-9DAF-44D0-BF1B-8557544C90BF}">
      <dsp:nvSpPr>
        <dsp:cNvPr id="0" name=""/>
        <dsp:cNvSpPr/>
      </dsp:nvSpPr>
      <dsp:spPr>
        <a:xfrm>
          <a:off x="5351073" y="0"/>
          <a:ext cx="1085170" cy="30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da-DK" sz="900" b="1" u="none" strike="noStrike" kern="1200" dirty="0">
              <a:effectLst/>
            </a:rPr>
            <a:t>Den industrielle revolution</a:t>
          </a:r>
          <a:endParaRPr lang="da-DK" sz="900" b="1" i="0" u="none" strike="noStrike" kern="1200" dirty="0">
            <a:effectLst/>
            <a:latin typeface="Arial" panose="020B0604020202020204" pitchFamily="34" charset="0"/>
          </a:endParaRPr>
        </a:p>
      </dsp:txBody>
      <dsp:txXfrm>
        <a:off x="5351073" y="0"/>
        <a:ext cx="1085170" cy="307850"/>
      </dsp:txXfrm>
    </dsp:sp>
    <dsp:sp modelId="{B832F852-CD07-46E4-9C0C-1875A9E97D68}">
      <dsp:nvSpPr>
        <dsp:cNvPr id="0" name=""/>
        <dsp:cNvSpPr/>
      </dsp:nvSpPr>
      <dsp:spPr>
        <a:xfrm>
          <a:off x="5855177" y="346331"/>
          <a:ext cx="76962" cy="7696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E3D4AC-9561-4720-9B8B-43C572971BFC}">
      <dsp:nvSpPr>
        <dsp:cNvPr id="0" name=""/>
        <dsp:cNvSpPr/>
      </dsp:nvSpPr>
      <dsp:spPr>
        <a:xfrm>
          <a:off x="6450178" y="461775"/>
          <a:ext cx="514854" cy="30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da-DK" sz="900" b="1" u="none" strike="noStrike" kern="1200" dirty="0">
              <a:effectLst/>
            </a:rPr>
            <a:t>To verdenskrige</a:t>
          </a:r>
          <a:endParaRPr lang="da-DK" sz="900" b="1" i="0" u="none" strike="noStrike" kern="1200" dirty="0">
            <a:effectLst/>
            <a:latin typeface="Arial" panose="020B0604020202020204" pitchFamily="34" charset="0"/>
          </a:endParaRPr>
        </a:p>
      </dsp:txBody>
      <dsp:txXfrm>
        <a:off x="6450178" y="461775"/>
        <a:ext cx="514854" cy="307850"/>
      </dsp:txXfrm>
    </dsp:sp>
    <dsp:sp modelId="{A9E78DDC-98DE-4E31-AE4D-54D7902B24E2}">
      <dsp:nvSpPr>
        <dsp:cNvPr id="0" name=""/>
        <dsp:cNvSpPr/>
      </dsp:nvSpPr>
      <dsp:spPr>
        <a:xfrm>
          <a:off x="6669124" y="346331"/>
          <a:ext cx="76962" cy="7696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77A7AC-CD3B-4B70-B0E3-9B5FD79C1D98}">
      <dsp:nvSpPr>
        <dsp:cNvPr id="0" name=""/>
        <dsp:cNvSpPr/>
      </dsp:nvSpPr>
      <dsp:spPr>
        <a:xfrm>
          <a:off x="6978967" y="0"/>
          <a:ext cx="449314" cy="30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da-DK" sz="900" b="1" u="none" strike="noStrike" kern="1200" dirty="0">
              <a:effectLst/>
            </a:rPr>
            <a:t>Den kolde krig</a:t>
          </a:r>
          <a:endParaRPr lang="da-DK" sz="900" b="1" i="0" u="none" strike="noStrike" kern="1200" dirty="0">
            <a:effectLst/>
            <a:latin typeface="Arial" panose="020B0604020202020204" pitchFamily="34" charset="0"/>
          </a:endParaRPr>
        </a:p>
      </dsp:txBody>
      <dsp:txXfrm>
        <a:off x="6978967" y="0"/>
        <a:ext cx="449314" cy="307850"/>
      </dsp:txXfrm>
    </dsp:sp>
    <dsp:sp modelId="{D749A3E8-8E51-4D39-BB43-F3546B7F9C2F}">
      <dsp:nvSpPr>
        <dsp:cNvPr id="0" name=""/>
        <dsp:cNvSpPr/>
      </dsp:nvSpPr>
      <dsp:spPr>
        <a:xfrm>
          <a:off x="7165143" y="346331"/>
          <a:ext cx="76962" cy="7696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1B4EFA-54C6-49FA-BA37-85FAB6172E6D}">
      <dsp:nvSpPr>
        <dsp:cNvPr id="0" name=""/>
        <dsp:cNvSpPr/>
      </dsp:nvSpPr>
      <dsp:spPr>
        <a:xfrm>
          <a:off x="7442216" y="461775"/>
          <a:ext cx="608315" cy="30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da-DK" sz="900" b="1" u="none" strike="noStrike" kern="1200" dirty="0">
              <a:effectLst/>
            </a:rPr>
            <a:t>Verden efter 1989</a:t>
          </a:r>
          <a:endParaRPr lang="da-DK" sz="900" b="1" i="0" u="none" strike="noStrike" kern="1200" dirty="0">
            <a:effectLst/>
            <a:latin typeface="Arial" panose="020B0604020202020204" pitchFamily="34" charset="0"/>
          </a:endParaRPr>
        </a:p>
      </dsp:txBody>
      <dsp:txXfrm>
        <a:off x="7442216" y="461775"/>
        <a:ext cx="608315" cy="307850"/>
      </dsp:txXfrm>
    </dsp:sp>
    <dsp:sp modelId="{E6E76528-1D80-4F1B-875E-74A48C949F9D}">
      <dsp:nvSpPr>
        <dsp:cNvPr id="0" name=""/>
        <dsp:cNvSpPr/>
      </dsp:nvSpPr>
      <dsp:spPr>
        <a:xfrm>
          <a:off x="7707893" y="346331"/>
          <a:ext cx="76962" cy="7696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6E84E-19FC-9F4F-A890-DC8810949C80}" type="datetimeFigureOut">
              <a:rPr lang="da-DK" smtClean="0"/>
              <a:t>21/07/2019</a:t>
            </a:fld>
            <a:endParaRPr lang="da-DK"/>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002575-8751-8A47-9C94-18BB146E1E46}" type="slidenum">
              <a:rPr lang="da-DK" smtClean="0"/>
              <a:t>‹#›</a:t>
            </a:fld>
            <a:endParaRPr lang="da-DK"/>
          </a:p>
        </p:txBody>
      </p:sp>
    </p:spTree>
    <p:extLst>
      <p:ext uri="{BB962C8B-B14F-4D97-AF65-F5344CB8AC3E}">
        <p14:creationId xmlns:p14="http://schemas.microsoft.com/office/powerpoint/2010/main" val="1770426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x-none">
              <a:ea typeface="ＭＳ Ｐゴシック" charset="-128"/>
            </a:endParaRPr>
          </a:p>
        </p:txBody>
      </p:sp>
      <p:sp>
        <p:nvSpPr>
          <p:cNvPr id="1638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EB07F070-DF2D-FC4B-B46B-82E56F7835DE}" type="slidenum">
              <a:rPr lang="en-US" altLang="x-none"/>
              <a:pPr/>
              <a:t>1</a:t>
            </a:fld>
            <a:endParaRPr lang="en-US" altLang="x-none"/>
          </a:p>
        </p:txBody>
      </p:sp>
    </p:spTree>
    <p:extLst>
      <p:ext uri="{BB962C8B-B14F-4D97-AF65-F5344CB8AC3E}">
        <p14:creationId xmlns:p14="http://schemas.microsoft.com/office/powerpoint/2010/main" val="1953211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371600" y="1143000"/>
            <a:ext cx="4114800" cy="30861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1E002575-8751-8A47-9C94-18BB146E1E46}" type="slidenum">
              <a:rPr lang="da-DK" smtClean="0"/>
              <a:t>2</a:t>
            </a:fld>
            <a:endParaRPr lang="da-DK"/>
          </a:p>
        </p:txBody>
      </p:sp>
    </p:spTree>
    <p:extLst>
      <p:ext uri="{BB962C8B-B14F-4D97-AF65-F5344CB8AC3E}">
        <p14:creationId xmlns:p14="http://schemas.microsoft.com/office/powerpoint/2010/main" val="1964150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4B6D5E-E80E-1C4E-8C43-C51FA2073133}" type="datetimeFigureOut">
              <a:rPr lang="da-DK" smtClean="0"/>
              <a:t>21/07/2019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4B6D5E-E80E-1C4E-8C43-C51FA2073133}" type="datetimeFigureOut">
              <a:rPr lang="da-DK" smtClean="0"/>
              <a:t>21/07/2019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4B6D5E-E80E-1C4E-8C43-C51FA2073133}" type="datetimeFigureOut">
              <a:rPr lang="da-DK" smtClean="0"/>
              <a:t>21/07/2019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4B6D5E-E80E-1C4E-8C43-C51FA2073133}" type="datetimeFigureOut">
              <a:rPr lang="da-DK" smtClean="0"/>
              <a:t>21/07/2019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4B6D5E-E80E-1C4E-8C43-C51FA2073133}" type="datetimeFigureOut">
              <a:rPr lang="da-DK" smtClean="0"/>
              <a:t>21/07/2019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4B6D5E-E80E-1C4E-8C43-C51FA2073133}" type="datetimeFigureOut">
              <a:rPr lang="da-DK" smtClean="0"/>
              <a:t>21/07/2019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6D5E-E80E-1C4E-8C43-C51FA2073133}" type="datetimeFigureOut">
              <a:rPr lang="da-DK" smtClean="0"/>
              <a:t>21/07/2019</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4B6D5E-E80E-1C4E-8C43-C51FA2073133}" type="datetimeFigureOut">
              <a:rPr lang="da-DK" smtClean="0"/>
              <a:t>21/07/2019</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4B6D5E-E80E-1C4E-8C43-C51FA2073133}" type="datetimeFigureOut">
              <a:rPr lang="da-DK" smtClean="0"/>
              <a:t>21/07/2019</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4B6D5E-E80E-1C4E-8C43-C51FA2073133}" type="datetimeFigureOut">
              <a:rPr lang="da-DK" smtClean="0"/>
              <a:t>21/07/2019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4B6D5E-E80E-1C4E-8C43-C51FA2073133}" type="datetimeFigureOut">
              <a:rPr lang="da-DK" smtClean="0"/>
              <a:t>21/07/2019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B6D5E-E80E-1C4E-8C43-C51FA2073133}" type="datetimeFigureOut">
              <a:rPr lang="da-DK" smtClean="0"/>
              <a:t>21/07/2019</a:t>
            </a:fld>
            <a:endParaRPr lang="da-DK"/>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32141-9650-AA44-A696-E043F7566E2C}" type="slidenum">
              <a:rPr lang="da-DK" smtClean="0"/>
              <a:t>‹#›</a:t>
            </a:fld>
            <a:endParaRPr lang="da-DK"/>
          </a:p>
        </p:txBody>
      </p:sp>
    </p:spTree>
    <p:extLst>
      <p:ext uri="{BB962C8B-B14F-4D97-AF65-F5344CB8AC3E}">
        <p14:creationId xmlns:p14="http://schemas.microsoft.com/office/powerpoint/2010/main" val="1058429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hyperlink" Target="https://white-album.s3.amazonaws.com/files/HI_DK_08_72_Overblik.pdf"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hyperlink" Target="https://www.ancient.eu/image/242/routes-of-the-barbarian-invaders/" TargetMode="External"/><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en.unesco.org/silkroad/about-silk-roa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brilliantmaps.com/colonialism-history/" TargetMode="External"/><Relationship Id="rId1" Type="http://schemas.openxmlformats.org/officeDocument/2006/relationships/slideLayout" Target="../slideLayouts/slideLayout2.xml"/><Relationship Id="rId4" Type="http://schemas.openxmlformats.org/officeDocument/2006/relationships/hyperlink" Target="https://commons.wikimedia.org/wiki/Atlas_of_colonialis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brilliantmaps.com/colonialism-history/"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commons.wikimedia.org/wiki/Atlas_of_colonialis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brilliantmaps.com/colonialism-history/" TargetMode="External"/><Relationship Id="rId1" Type="http://schemas.openxmlformats.org/officeDocument/2006/relationships/slideLayout" Target="../slideLayouts/slideLayout2.xml"/><Relationship Id="rId4" Type="http://schemas.openxmlformats.org/officeDocument/2006/relationships/hyperlink" Target="https://commons.wikimedia.org/wiki/Atlas_of_colonialis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hyperlink" Target="https://historie.gyldendal.dk/Indgange/Tidslinjer/Perioder%20i%20historien.aspx"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ourworldindata.org/grapher/total-agricultural-area-over-the-long-term" TargetMode="Externa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time_continue=644&amp;v=nh94kK05l-M" TargetMode="External"/><Relationship Id="rId2" Type="http://schemas.openxmlformats.org/officeDocument/2006/relationships/hyperlink" Target="https://www.gapminder.org/" TargetMode="External"/><Relationship Id="rId1" Type="http://schemas.openxmlformats.org/officeDocument/2006/relationships/slideLayout" Target="../slideLayouts/slideLayout2.xml"/><Relationship Id="rId5" Type="http://schemas.openxmlformats.org/officeDocument/2006/relationships/hyperlink" Target="https://www.washingtonpost.com/news/worldviews/wp/2014/01/13/40-more-maps-that-explain-the-world/?utm_term=.20236e11f93b" TargetMode="Externa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videnskab.dk/naturvidenskab/saadan-har-klimaet-forandret-sig-over-millioner-af-aar"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ipcc.ch/site/assets/uploads/2018/02/AR5_SYR_FINAL_SPM.pdf"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stockholmresilience.org/research/planetary-boundaries/planetary-boundaries/about-the-research/the-nine-planetary-boundaries.html" TargetMode="Externa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dmi.dk/laer-om/temaer/klima/ipcc-femte-hovedrapport/fremtidige-regionale-og-globale-klimaforandringer/"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videnskab.dk/miljo-naturvidenskab/menneskeracen-skaber-ny-geologisk-tidsalder"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youtube.com/watch?v=czgOWmtGVG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ancient.eu/image/6112/acheulean-handax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cdn.newspunch.com/wp-content/uploads/2015/05/Ancient-farmers.jp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hite-album.s3.amazonaws.com/files/HI_DK_08_72_Overblik.pdf"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612000" y="855406"/>
            <a:ext cx="7920000" cy="471948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a:r>
              <a:rPr lang="da-DK" sz="7200" dirty="0"/>
              <a:t>DET MODERNE MENNESKES SUCCES</a:t>
            </a:r>
          </a:p>
        </p:txBody>
      </p:sp>
      <p:sp>
        <p:nvSpPr>
          <p:cNvPr id="4" name="Content Placeholder 2"/>
          <p:cNvSpPr>
            <a:spLocks noGrp="1"/>
          </p:cNvSpPr>
          <p:nvPr>
            <p:ph idx="1"/>
          </p:nvPr>
        </p:nvSpPr>
        <p:spPr>
          <a:xfrm>
            <a:off x="0" y="5776912"/>
            <a:ext cx="9144000" cy="1081088"/>
          </a:xfrm>
        </p:spPr>
        <p:style>
          <a:lnRef idx="2">
            <a:schemeClr val="dk1"/>
          </a:lnRef>
          <a:fillRef idx="1">
            <a:schemeClr val="lt1"/>
          </a:fillRef>
          <a:effectRef idx="0">
            <a:schemeClr val="dk1"/>
          </a:effectRef>
          <a:fontRef idx="minor">
            <a:schemeClr val="dk1"/>
          </a:fontRef>
        </p:style>
        <p:txBody>
          <a:bodyPr rtlCol="0">
            <a:normAutofit fontScale="77500" lnSpcReduction="20000"/>
          </a:bodyPr>
          <a:lstStyle/>
          <a:p>
            <a:pPr marL="0" indent="0">
              <a:buNone/>
            </a:pPr>
            <a:r>
              <a:rPr lang="da-DK" sz="2900" dirty="0"/>
              <a:t>Vi er nået til den sidste del af vores fortælling, hvor vi fokusere på os selv: Det moderne menneske og hvad der har gjort os så succesfulde og talrige, så vi nu påvirker Jorden i langt højere grad end tidligere, og i disse år også tager de første spæde skridt mod at blive en interplanetarisk civilisation. </a:t>
            </a:r>
          </a:p>
        </p:txBody>
      </p:sp>
      <p:sp>
        <p:nvSpPr>
          <p:cNvPr id="5" name="Tekstfelt 7">
            <a:extLst>
              <a:ext uri="{FF2B5EF4-FFF2-40B4-BE49-F238E27FC236}">
                <a16:creationId xmlns:a16="http://schemas.microsoft.com/office/drawing/2014/main" id="{A4F9F1A7-DF72-8F46-9CAF-BB29036EA8FA}"/>
              </a:ext>
            </a:extLst>
          </p:cNvPr>
          <p:cNvSpPr txBox="1"/>
          <p:nvPr/>
        </p:nvSpPr>
        <p:spPr>
          <a:xfrm>
            <a:off x="13483" y="0"/>
            <a:ext cx="1197033" cy="246221"/>
          </a:xfrm>
          <a:prstGeom prst="rect">
            <a:avLst/>
          </a:prstGeom>
          <a:noFill/>
        </p:spPr>
        <p:txBody>
          <a:bodyPr wrap="square" rtlCol="0">
            <a:spAutoFit/>
          </a:bodyPr>
          <a:lstStyle/>
          <a:p>
            <a:r>
              <a:rPr lang="da-DK" sz="1000" dirty="0">
                <a:solidFill>
                  <a:schemeClr val="bg1">
                    <a:lumMod val="75000"/>
                  </a:schemeClr>
                </a:solidFill>
              </a:rPr>
              <a:t>Version 1.7  (2019)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693" y="190388"/>
            <a:ext cx="2660072" cy="1330036"/>
          </a:xfrm>
          <a:prstGeom prst="rect">
            <a:avLst/>
          </a:prstGeom>
        </p:spPr>
      </p:pic>
    </p:spTree>
    <p:extLst>
      <p:ext uri="{BB962C8B-B14F-4D97-AF65-F5344CB8AC3E}">
        <p14:creationId xmlns:p14="http://schemas.microsoft.com/office/powerpoint/2010/main" val="179839579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7C4C0EAC-B2BD-4739-A839-CD2C02918FB7}"/>
              </a:ext>
            </a:extLst>
          </p:cNvPr>
          <p:cNvGraphicFramePr>
            <a:graphicFrameLocks noGrp="1"/>
          </p:cNvGraphicFramePr>
          <p:nvPr>
            <p:extLst>
              <p:ext uri="{D42A27DB-BD31-4B8C-83A1-F6EECF244321}">
                <p14:modId xmlns:p14="http://schemas.microsoft.com/office/powerpoint/2010/main" val="1129024554"/>
              </p:ext>
            </p:extLst>
          </p:nvPr>
        </p:nvGraphicFramePr>
        <p:xfrm>
          <a:off x="563435" y="2951056"/>
          <a:ext cx="5982508" cy="3548830"/>
        </p:xfrm>
        <a:graphic>
          <a:graphicData uri="http://schemas.openxmlformats.org/drawingml/2006/table">
            <a:tbl>
              <a:tblPr firstRow="1" bandRow="1">
                <a:tableStyleId>{9D7B26C5-4107-4FEC-AEDC-1716B250A1EF}</a:tableStyleId>
              </a:tblPr>
              <a:tblGrid>
                <a:gridCol w="1547635">
                  <a:extLst>
                    <a:ext uri="{9D8B030D-6E8A-4147-A177-3AD203B41FA5}">
                      <a16:colId xmlns:a16="http://schemas.microsoft.com/office/drawing/2014/main" val="1007511404"/>
                    </a:ext>
                  </a:extLst>
                </a:gridCol>
                <a:gridCol w="4434873">
                  <a:extLst>
                    <a:ext uri="{9D8B030D-6E8A-4147-A177-3AD203B41FA5}">
                      <a16:colId xmlns:a16="http://schemas.microsoft.com/office/drawing/2014/main" val="2372891312"/>
                    </a:ext>
                  </a:extLst>
                </a:gridCol>
              </a:tblGrid>
              <a:tr h="251355">
                <a:tc>
                  <a:txBody>
                    <a:bodyPr/>
                    <a:lstStyle/>
                    <a:p>
                      <a:pPr algn="l"/>
                      <a:r>
                        <a:rPr lang="da-DK" dirty="0"/>
                        <a:t>Civilisation</a:t>
                      </a:r>
                    </a:p>
                  </a:txBody>
                  <a:tcPr/>
                </a:tc>
                <a:tc>
                  <a:txBody>
                    <a:bodyPr/>
                    <a:lstStyle/>
                    <a:p>
                      <a:pPr algn="l"/>
                      <a:r>
                        <a:rPr lang="da-DK" dirty="0"/>
                        <a:t>Opfindelser</a:t>
                      </a:r>
                    </a:p>
                  </a:txBody>
                  <a:tcPr/>
                </a:tc>
                <a:extLst>
                  <a:ext uri="{0D108BD9-81ED-4DB2-BD59-A6C34878D82A}">
                    <a16:rowId xmlns:a16="http://schemas.microsoft.com/office/drawing/2014/main" val="2188865361"/>
                  </a:ext>
                </a:extLst>
              </a:tr>
              <a:tr h="439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Sumer</a:t>
                      </a:r>
                      <a:endParaRPr lang="da-DK" dirty="0"/>
                    </a:p>
                  </a:txBody>
                  <a:tcPr/>
                </a:tc>
                <a:tc>
                  <a:txBody>
                    <a:bodyPr/>
                    <a:lstStyle/>
                    <a:p>
                      <a:r>
                        <a:rPr lang="da-DK" dirty="0"/>
                        <a:t>Skriftsproget og det første hjul</a:t>
                      </a:r>
                    </a:p>
                  </a:txBody>
                  <a:tcPr/>
                </a:tc>
                <a:extLst>
                  <a:ext uri="{0D108BD9-81ED-4DB2-BD59-A6C34878D82A}">
                    <a16:rowId xmlns:a16="http://schemas.microsoft.com/office/drawing/2014/main" val="3029862793"/>
                  </a:ext>
                </a:extLst>
              </a:tr>
              <a:tr h="340316">
                <a:tc>
                  <a:txBody>
                    <a:bodyPr/>
                    <a:lstStyle/>
                    <a:p>
                      <a:r>
                        <a:rPr lang="da-DK" dirty="0"/>
                        <a:t>Indus-kulturen</a:t>
                      </a:r>
                    </a:p>
                  </a:txBody>
                  <a:tcPr/>
                </a:tc>
                <a:tc>
                  <a:txBody>
                    <a:bodyPr/>
                    <a:lstStyle/>
                    <a:p>
                      <a:r>
                        <a:rPr lang="da-DK" dirty="0"/>
                        <a:t>Kloakker og et ensrettet målesystem</a:t>
                      </a:r>
                    </a:p>
                  </a:txBody>
                  <a:tcPr/>
                </a:tc>
                <a:extLst>
                  <a:ext uri="{0D108BD9-81ED-4DB2-BD59-A6C34878D82A}">
                    <a16:rowId xmlns:a16="http://schemas.microsoft.com/office/drawing/2014/main" val="1454662000"/>
                  </a:ext>
                </a:extLst>
              </a:tr>
              <a:tr h="251355">
                <a:tc>
                  <a:txBody>
                    <a:bodyPr/>
                    <a:lstStyle/>
                    <a:p>
                      <a:r>
                        <a:rPr lang="da-DK" dirty="0" err="1"/>
                        <a:t>Norte</a:t>
                      </a:r>
                      <a:r>
                        <a:rPr lang="da-DK" dirty="0"/>
                        <a:t> Chico</a:t>
                      </a:r>
                    </a:p>
                  </a:txBody>
                  <a:tcPr/>
                </a:tc>
                <a:tc>
                  <a:txBody>
                    <a:bodyPr/>
                    <a:lstStyle/>
                    <a:p>
                      <a:r>
                        <a:rPr lang="da-DK" dirty="0"/>
                        <a:t>Storstilet fiskeri og knudeskrift</a:t>
                      </a:r>
                    </a:p>
                  </a:txBody>
                  <a:tcPr/>
                </a:tc>
                <a:extLst>
                  <a:ext uri="{0D108BD9-81ED-4DB2-BD59-A6C34878D82A}">
                    <a16:rowId xmlns:a16="http://schemas.microsoft.com/office/drawing/2014/main" val="1615231561"/>
                  </a:ext>
                </a:extLst>
              </a:tr>
              <a:tr h="251355">
                <a:tc>
                  <a:txBody>
                    <a:bodyPr/>
                    <a:lstStyle/>
                    <a:p>
                      <a:r>
                        <a:rPr lang="da-DK" dirty="0"/>
                        <a:t>Egypten</a:t>
                      </a:r>
                    </a:p>
                  </a:txBody>
                  <a:tcPr/>
                </a:tc>
                <a:tc>
                  <a:txBody>
                    <a:bodyPr/>
                    <a:lstStyle/>
                    <a:p>
                      <a:r>
                        <a:rPr lang="da-DK" dirty="0"/>
                        <a:t>Pyramider og havgående skibe</a:t>
                      </a:r>
                    </a:p>
                  </a:txBody>
                  <a:tcPr/>
                </a:tc>
                <a:extLst>
                  <a:ext uri="{0D108BD9-81ED-4DB2-BD59-A6C34878D82A}">
                    <a16:rowId xmlns:a16="http://schemas.microsoft.com/office/drawing/2014/main" val="1965418351"/>
                  </a:ext>
                </a:extLst>
              </a:tr>
              <a:tr h="394393">
                <a:tc>
                  <a:txBody>
                    <a:bodyPr/>
                    <a:lstStyle/>
                    <a:p>
                      <a:r>
                        <a:rPr lang="da-DK" dirty="0"/>
                        <a:t>Den Minoiske kultur</a:t>
                      </a:r>
                    </a:p>
                  </a:txBody>
                  <a:tcPr/>
                </a:tc>
                <a:tc>
                  <a:txBody>
                    <a:bodyPr/>
                    <a:lstStyle/>
                    <a:p>
                      <a:r>
                        <a:rPr lang="da-DK" dirty="0"/>
                        <a:t>Et handelsimperium og monumental arkitektur</a:t>
                      </a:r>
                    </a:p>
                  </a:txBody>
                  <a:tcPr/>
                </a:tc>
                <a:extLst>
                  <a:ext uri="{0D108BD9-81ED-4DB2-BD59-A6C34878D82A}">
                    <a16:rowId xmlns:a16="http://schemas.microsoft.com/office/drawing/2014/main" val="1274906070"/>
                  </a:ext>
                </a:extLst>
              </a:tr>
              <a:tr h="394393">
                <a:tc>
                  <a:txBody>
                    <a:bodyPr/>
                    <a:lstStyle/>
                    <a:p>
                      <a:r>
                        <a:rPr lang="da-DK" dirty="0"/>
                        <a:t>Babylonien</a:t>
                      </a:r>
                    </a:p>
                  </a:txBody>
                  <a:tcPr/>
                </a:tc>
                <a:tc>
                  <a:txBody>
                    <a:bodyPr/>
                    <a:lstStyle/>
                    <a:p>
                      <a:r>
                        <a:rPr lang="da-DK" dirty="0"/>
                        <a:t>Komplet lovsamling og den moderne matematik</a:t>
                      </a:r>
                    </a:p>
                  </a:txBody>
                  <a:tcPr/>
                </a:tc>
                <a:extLst>
                  <a:ext uri="{0D108BD9-81ED-4DB2-BD59-A6C34878D82A}">
                    <a16:rowId xmlns:a16="http://schemas.microsoft.com/office/drawing/2014/main" val="670943523"/>
                  </a:ext>
                </a:extLst>
              </a:tr>
              <a:tr h="340316">
                <a:tc>
                  <a:txBody>
                    <a:bodyPr/>
                    <a:lstStyle/>
                    <a:p>
                      <a:r>
                        <a:rPr lang="da-DK" dirty="0" err="1"/>
                        <a:t>Shang</a:t>
                      </a:r>
                      <a:r>
                        <a:rPr lang="da-DK" dirty="0"/>
                        <a:t>-riget</a:t>
                      </a:r>
                    </a:p>
                  </a:txBody>
                  <a:tcPr/>
                </a:tc>
                <a:tc>
                  <a:txBody>
                    <a:bodyPr/>
                    <a:lstStyle/>
                    <a:p>
                      <a:r>
                        <a:rPr lang="da-DK" dirty="0"/>
                        <a:t>Stridsvogne og avanceret bronzekunst</a:t>
                      </a:r>
                    </a:p>
                  </a:txBody>
                  <a:tcPr/>
                </a:tc>
                <a:extLst>
                  <a:ext uri="{0D108BD9-81ED-4DB2-BD59-A6C34878D82A}">
                    <a16:rowId xmlns:a16="http://schemas.microsoft.com/office/drawing/2014/main" val="3026419687"/>
                  </a:ext>
                </a:extLst>
              </a:tr>
            </a:tbl>
          </a:graphicData>
        </a:graphic>
      </p:graphicFrame>
      <p:pic>
        <p:nvPicPr>
          <p:cNvPr id="2052" name="Picture 4" descr="Billedresultat for invention wheel">
            <a:extLst>
              <a:ext uri="{FF2B5EF4-FFF2-40B4-BE49-F238E27FC236}">
                <a16:creationId xmlns:a16="http://schemas.microsoft.com/office/drawing/2014/main" id="{658BD663-CBC3-4D07-8BCD-79EF42CD1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4383" y="3436138"/>
            <a:ext cx="1327139" cy="1323157"/>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ABCB25D8-FA54-4500-91C4-BD12640ED209}"/>
              </a:ext>
            </a:extLst>
          </p:cNvPr>
          <p:cNvPicPr>
            <a:picLocks noChangeAspect="1"/>
          </p:cNvPicPr>
          <p:nvPr/>
        </p:nvPicPr>
        <p:blipFill rotWithShape="1">
          <a:blip r:embed="rId3"/>
          <a:srcRect l="21329"/>
          <a:stretch/>
        </p:blipFill>
        <p:spPr>
          <a:xfrm>
            <a:off x="5495732" y="-1"/>
            <a:ext cx="3648268" cy="3497097"/>
          </a:xfrm>
          <a:prstGeom prst="teardrop">
            <a:avLst/>
          </a:prstGeom>
        </p:spPr>
      </p:pic>
      <p:sp>
        <p:nvSpPr>
          <p:cNvPr id="2" name="Title 1"/>
          <p:cNvSpPr>
            <a:spLocks noGrp="1"/>
          </p:cNvSpPr>
          <p:nvPr>
            <p:ph type="title"/>
          </p:nvPr>
        </p:nvSpPr>
        <p:spPr>
          <a:xfrm>
            <a:off x="413161" y="271822"/>
            <a:ext cx="4889066" cy="1325563"/>
          </a:xfrm>
        </p:spPr>
        <p:txBody>
          <a:bodyPr>
            <a:normAutofit/>
          </a:bodyPr>
          <a:lstStyle/>
          <a:p>
            <a:pPr algn="ctr"/>
            <a:r>
              <a:rPr lang="da-DK" dirty="0"/>
              <a:t>Civilisationer og tidlige opfindelser</a:t>
            </a:r>
          </a:p>
        </p:txBody>
      </p:sp>
      <p:sp>
        <p:nvSpPr>
          <p:cNvPr id="3" name="TextBox 2"/>
          <p:cNvSpPr txBox="1"/>
          <p:nvPr/>
        </p:nvSpPr>
        <p:spPr>
          <a:xfrm>
            <a:off x="1202501" y="2304789"/>
            <a:ext cx="184731" cy="369332"/>
          </a:xfrm>
          <a:prstGeom prst="rect">
            <a:avLst/>
          </a:prstGeom>
          <a:noFill/>
        </p:spPr>
        <p:txBody>
          <a:bodyPr wrap="none" rtlCol="0">
            <a:spAutoFit/>
          </a:bodyPr>
          <a:lstStyle/>
          <a:p>
            <a:endParaRPr lang="da-DK" dirty="0"/>
          </a:p>
        </p:txBody>
      </p:sp>
      <p:sp>
        <p:nvSpPr>
          <p:cNvPr id="6" name="TextBox 5">
            <a:extLst>
              <a:ext uri="{FF2B5EF4-FFF2-40B4-BE49-F238E27FC236}">
                <a16:creationId xmlns:a16="http://schemas.microsoft.com/office/drawing/2014/main" id="{8E544CB6-D349-4562-B002-0B2FF490894E}"/>
              </a:ext>
            </a:extLst>
          </p:cNvPr>
          <p:cNvSpPr txBox="1"/>
          <p:nvPr/>
        </p:nvSpPr>
        <p:spPr>
          <a:xfrm>
            <a:off x="563439" y="1748549"/>
            <a:ext cx="4062577" cy="1202509"/>
          </a:xfrm>
          <a:prstGeom prst="rect">
            <a:avLst/>
          </a:prstGeom>
          <a:noFill/>
        </p:spPr>
        <p:txBody>
          <a:bodyPr wrap="square" rtlCol="0">
            <a:spAutoFit/>
          </a:bodyPr>
          <a:lstStyle/>
          <a:p>
            <a:pPr>
              <a:lnSpc>
                <a:spcPct val="70000"/>
              </a:lnSpc>
              <a:spcBef>
                <a:spcPts val="1000"/>
              </a:spcBef>
            </a:pPr>
            <a:r>
              <a:rPr lang="da-DK" dirty="0"/>
              <a:t>Sammen med civilisationerne følger en række vigtige opfindelser, som har været essentielle for menneskets udvikling og succes.</a:t>
            </a:r>
          </a:p>
          <a:p>
            <a:pPr>
              <a:lnSpc>
                <a:spcPct val="70000"/>
              </a:lnSpc>
              <a:spcBef>
                <a:spcPts val="1000"/>
              </a:spcBef>
            </a:pPr>
            <a:endParaRPr lang="da-DK" dirty="0"/>
          </a:p>
        </p:txBody>
      </p:sp>
      <p:pic>
        <p:nvPicPr>
          <p:cNvPr id="2050" name="Picture 2" descr="kileskrift fra Urartu">
            <a:extLst>
              <a:ext uri="{FF2B5EF4-FFF2-40B4-BE49-F238E27FC236}">
                <a16:creationId xmlns:a16="http://schemas.microsoft.com/office/drawing/2014/main" id="{1A2BDACA-2315-4E74-9908-4A1D3B1E63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928"/>
          <a:stretch/>
        </p:blipFill>
        <p:spPr bwMode="auto">
          <a:xfrm rot="16200000">
            <a:off x="7943840" y="5526290"/>
            <a:ext cx="942897" cy="100429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1" name="Picture 6" descr="Billedresultat for mathematics sign">
            <a:extLst>
              <a:ext uri="{FF2B5EF4-FFF2-40B4-BE49-F238E27FC236}">
                <a16:creationId xmlns:a16="http://schemas.microsoft.com/office/drawing/2014/main" id="{70C4C06E-BCB9-446E-801B-18BC2E857B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43" t="9578" r="9438" b="8471"/>
          <a:stretch/>
        </p:blipFill>
        <p:spPr bwMode="auto">
          <a:xfrm>
            <a:off x="6808107" y="4551747"/>
            <a:ext cx="1004295" cy="1018365"/>
          </a:xfrm>
          <a:prstGeom prst="rect">
            <a:avLst/>
          </a:prstGeom>
          <a:noFill/>
          <a:extLst>
            <a:ext uri="{909E8E84-426E-40DD-AFC4-6F175D3DCCD1}">
              <a14:hiddenFill xmlns:a14="http://schemas.microsoft.com/office/drawing/2010/main">
                <a:solidFill>
                  <a:srgbClr val="FFFFFF"/>
                </a:solidFill>
              </a14:hiddenFill>
            </a:ext>
          </a:extLst>
        </p:spPr>
      </p:pic>
      <p:sp>
        <p:nvSpPr>
          <p:cNvPr id="10" name="Tekstfelt 7">
            <a:extLst>
              <a:ext uri="{FF2B5EF4-FFF2-40B4-BE49-F238E27FC236}">
                <a16:creationId xmlns:a16="http://schemas.microsoft.com/office/drawing/2014/main" id="{824BA73F-023F-4F3D-AEB0-5842811A90BA}"/>
              </a:ext>
            </a:extLst>
          </p:cNvPr>
          <p:cNvSpPr txBox="1"/>
          <p:nvPr/>
        </p:nvSpPr>
        <p:spPr>
          <a:xfrm>
            <a:off x="7074754" y="-1"/>
            <a:ext cx="2262751" cy="246221"/>
          </a:xfrm>
          <a:prstGeom prst="rect">
            <a:avLst/>
          </a:prstGeom>
          <a:noFill/>
        </p:spPr>
        <p:txBody>
          <a:bodyPr wrap="square" rtlCol="0">
            <a:spAutoFit/>
          </a:bodyPr>
          <a:lstStyle/>
          <a:p>
            <a:r>
              <a:rPr lang="da-DK" sz="1000" dirty="0">
                <a:solidFill>
                  <a:schemeClr val="tx1">
                    <a:lumMod val="50000"/>
                    <a:lumOff val="50000"/>
                  </a:schemeClr>
                </a:solidFill>
                <a:hlinkClick r:id="rId6"/>
              </a:rPr>
              <a:t>Historienet.dk</a:t>
            </a:r>
            <a:r>
              <a:rPr lang="da-DK" sz="1000" dirty="0">
                <a:solidFill>
                  <a:schemeClr val="tx1">
                    <a:lumMod val="50000"/>
                    <a:lumOff val="50000"/>
                  </a:schemeClr>
                </a:solidFill>
              </a:rPr>
              <a:t>, De første civilisationer</a:t>
            </a:r>
          </a:p>
        </p:txBody>
      </p:sp>
    </p:spTree>
    <p:extLst>
      <p:ext uri="{BB962C8B-B14F-4D97-AF65-F5344CB8AC3E}">
        <p14:creationId xmlns:p14="http://schemas.microsoft.com/office/powerpoint/2010/main" val="170411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CE0B2A-7876-428F-BD3E-9DD02D90DFF1}"/>
              </a:ext>
            </a:extLst>
          </p:cNvPr>
          <p:cNvSpPr>
            <a:spLocks noGrp="1"/>
          </p:cNvSpPr>
          <p:nvPr>
            <p:ph type="title"/>
          </p:nvPr>
        </p:nvSpPr>
        <p:spPr>
          <a:xfrm>
            <a:off x="2155371" y="354602"/>
            <a:ext cx="4833258" cy="705394"/>
          </a:xfrm>
        </p:spPr>
        <p:txBody>
          <a:bodyPr vert="horz" lIns="91440" tIns="45720" rIns="91440" bIns="45720" rtlCol="0" anchor="b">
            <a:normAutofit/>
          </a:bodyPr>
          <a:lstStyle/>
          <a:p>
            <a:r>
              <a:rPr lang="da-DK" sz="4000" dirty="0"/>
              <a:t>Mennesket migrerer</a:t>
            </a:r>
          </a:p>
        </p:txBody>
      </p:sp>
      <p:sp>
        <p:nvSpPr>
          <p:cNvPr id="4" name="Rektangel 3">
            <a:extLst>
              <a:ext uri="{FF2B5EF4-FFF2-40B4-BE49-F238E27FC236}">
                <a16:creationId xmlns:a16="http://schemas.microsoft.com/office/drawing/2014/main" id="{920E8F3D-7C18-442E-AC93-71C8CF8C4580}"/>
              </a:ext>
            </a:extLst>
          </p:cNvPr>
          <p:cNvSpPr/>
          <p:nvPr/>
        </p:nvSpPr>
        <p:spPr>
          <a:xfrm>
            <a:off x="338953" y="1257581"/>
            <a:ext cx="3017520" cy="5165004"/>
          </a:xfrm>
          <a:prstGeom prst="rect">
            <a:avLst/>
          </a:prstGeom>
        </p:spPr>
        <p:txBody>
          <a:bodyPr wrap="square">
            <a:spAutoFit/>
          </a:bodyPr>
          <a:lstStyle/>
          <a:p>
            <a:pPr>
              <a:lnSpc>
                <a:spcPct val="90000"/>
              </a:lnSpc>
              <a:spcBef>
                <a:spcPts val="1000"/>
              </a:spcBef>
            </a:pPr>
            <a:r>
              <a:rPr lang="da-DK" sz="1700" dirty="0"/>
              <a:t>Mennesket har migreret i mange tusinder år. Det startede for lang tid siden, da homo sapiens udvandrede fra Afrika (ca. 100.000 år tilbage, mere i materialet om ”Forfædre”) og siden da har mennesket flyttet sig rundt på jorden af forskellige årsager, herunder på grund af ændringer i klimaet, landskabet, samt tilgængeligheden for føde.</a:t>
            </a:r>
          </a:p>
          <a:p>
            <a:pPr>
              <a:lnSpc>
                <a:spcPct val="90000"/>
              </a:lnSpc>
              <a:spcBef>
                <a:spcPts val="1000"/>
              </a:spcBef>
            </a:pPr>
            <a:r>
              <a:rPr lang="da-DK" sz="1700" dirty="0"/>
              <a:t>I Europa fandt en stor folkevandring sted mellem 300-700 e.Kr. Denne periode beskriver en tid med store migrationer af fremmede folkeslag, herunder Hunner, Goter, Vandaler m.fl.  der bevægede sig ind i Romerriget, som på dette tidspunkt var under fald. </a:t>
            </a:r>
          </a:p>
        </p:txBody>
      </p:sp>
      <p:pic>
        <p:nvPicPr>
          <p:cNvPr id="3" name="Picture 2" descr="https://www.ancient.eu/img/r/p/750x750/242.gif?v=1485680631">
            <a:extLst>
              <a:ext uri="{FF2B5EF4-FFF2-40B4-BE49-F238E27FC236}">
                <a16:creationId xmlns:a16="http://schemas.microsoft.com/office/drawing/2014/main" id="{77719941-52AF-48BE-86D0-9410AE00B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9223" y="1417073"/>
            <a:ext cx="5225824" cy="4846020"/>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A5BBA804-F4B4-47CC-BB06-07FB7A486867}"/>
              </a:ext>
            </a:extLst>
          </p:cNvPr>
          <p:cNvSpPr txBox="1"/>
          <p:nvPr/>
        </p:nvSpPr>
        <p:spPr>
          <a:xfrm>
            <a:off x="3566160" y="6263093"/>
            <a:ext cx="1362635" cy="246221"/>
          </a:xfrm>
          <a:prstGeom prst="rect">
            <a:avLst/>
          </a:prstGeom>
          <a:noFill/>
        </p:spPr>
        <p:txBody>
          <a:bodyPr wrap="square" rtlCol="0">
            <a:spAutoFit/>
          </a:bodyPr>
          <a:lstStyle/>
          <a:p>
            <a:r>
              <a:rPr lang="da-DK" sz="1000" dirty="0">
                <a:solidFill>
                  <a:schemeClr val="tx1">
                    <a:lumMod val="50000"/>
                    <a:lumOff val="50000"/>
                  </a:schemeClr>
                </a:solidFill>
                <a:hlinkClick r:id="rId3"/>
              </a:rPr>
              <a:t>Ancient.eu</a:t>
            </a:r>
            <a:endParaRPr lang="da-DK" sz="1000" dirty="0">
              <a:solidFill>
                <a:schemeClr val="tx1">
                  <a:lumMod val="50000"/>
                  <a:lumOff val="50000"/>
                </a:schemeClr>
              </a:solidFill>
            </a:endParaRPr>
          </a:p>
        </p:txBody>
      </p:sp>
    </p:spTree>
    <p:extLst>
      <p:ext uri="{BB962C8B-B14F-4D97-AF65-F5344CB8AC3E}">
        <p14:creationId xmlns:p14="http://schemas.microsoft.com/office/powerpoint/2010/main" val="1723567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s://en.unesco.org/silkroad/sites/silkroad/files/SilkRoadMapOKS_big.jpg">
            <a:extLst>
              <a:ext uri="{FF2B5EF4-FFF2-40B4-BE49-F238E27FC236}">
                <a16:creationId xmlns:a16="http://schemas.microsoft.com/office/drawing/2014/main" id="{299D16B8-97FD-40F1-B7C1-FAD17AACD7B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t="1" r="10833" b="-308"/>
          <a:stretch/>
        </p:blipFill>
        <p:spPr bwMode="auto">
          <a:xfrm>
            <a:off x="0" y="2"/>
            <a:ext cx="9144000" cy="6879145"/>
          </a:xfrm>
          <a:prstGeom prst="rect">
            <a:avLst/>
          </a:prstGeom>
          <a:noFill/>
          <a:extLst>
            <a:ext uri="{909E8E84-426E-40DD-AFC4-6F175D3DCCD1}">
              <a14:hiddenFill xmlns:a14="http://schemas.microsoft.com/office/drawing/2010/main">
                <a:solidFill>
                  <a:srgbClr val="FFFFFF"/>
                </a:solidFill>
              </a14:hiddenFill>
            </a:ext>
          </a:extLst>
        </p:spPr>
      </p:pic>
      <p:sp>
        <p:nvSpPr>
          <p:cNvPr id="8" name="Tåre 7">
            <a:extLst>
              <a:ext uri="{FF2B5EF4-FFF2-40B4-BE49-F238E27FC236}">
                <a16:creationId xmlns:a16="http://schemas.microsoft.com/office/drawing/2014/main" id="{1B2CBAEE-35B5-4DD5-962F-B84F083EDCEB}"/>
              </a:ext>
            </a:extLst>
          </p:cNvPr>
          <p:cNvSpPr/>
          <p:nvPr/>
        </p:nvSpPr>
        <p:spPr>
          <a:xfrm rot="5400000">
            <a:off x="5210032" y="2924036"/>
            <a:ext cx="3910082" cy="3957848"/>
          </a:xfrm>
          <a:prstGeom prst="teardrop">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le 1">
            <a:extLst>
              <a:ext uri="{FF2B5EF4-FFF2-40B4-BE49-F238E27FC236}">
                <a16:creationId xmlns:a16="http://schemas.microsoft.com/office/drawing/2014/main" id="{FC046249-FFEB-47A8-A303-E2CA7CB355DB}"/>
              </a:ext>
            </a:extLst>
          </p:cNvPr>
          <p:cNvSpPr>
            <a:spLocks noGrp="1"/>
          </p:cNvSpPr>
          <p:nvPr>
            <p:ph type="title"/>
          </p:nvPr>
        </p:nvSpPr>
        <p:spPr>
          <a:xfrm>
            <a:off x="5588758" y="3759244"/>
            <a:ext cx="3179928" cy="772985"/>
          </a:xfrm>
          <a:noFill/>
        </p:spPr>
        <p:txBody>
          <a:bodyPr>
            <a:normAutofit/>
          </a:bodyPr>
          <a:lstStyle/>
          <a:p>
            <a:pPr algn="ctr"/>
            <a:r>
              <a:rPr lang="da-DK" dirty="0"/>
              <a:t>Handelsruter</a:t>
            </a:r>
          </a:p>
        </p:txBody>
      </p:sp>
      <p:sp>
        <p:nvSpPr>
          <p:cNvPr id="7" name="Content Placeholder 2">
            <a:extLst>
              <a:ext uri="{FF2B5EF4-FFF2-40B4-BE49-F238E27FC236}">
                <a16:creationId xmlns:a16="http://schemas.microsoft.com/office/drawing/2014/main" id="{B4242A0B-54F2-4584-BE5A-55D3E2967A1B}"/>
              </a:ext>
            </a:extLst>
          </p:cNvPr>
          <p:cNvSpPr txBox="1">
            <a:spLocks/>
          </p:cNvSpPr>
          <p:nvPr/>
        </p:nvSpPr>
        <p:spPr>
          <a:xfrm>
            <a:off x="5674056" y="4586687"/>
            <a:ext cx="3009331" cy="126807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dirty="0"/>
              <a:t>Billedet illustrerer en række ældre handelsruter som forbandt Asien, Østafrika, og Europa, herunder Silkevejen, som var en af de vigtigste handelsruter i gamle dage.</a:t>
            </a:r>
          </a:p>
        </p:txBody>
      </p:sp>
      <p:sp>
        <p:nvSpPr>
          <p:cNvPr id="9" name="Tekstfelt 8">
            <a:extLst>
              <a:ext uri="{FF2B5EF4-FFF2-40B4-BE49-F238E27FC236}">
                <a16:creationId xmlns:a16="http://schemas.microsoft.com/office/drawing/2014/main" id="{67273883-50D0-44FD-8D50-C456BB1CB934}"/>
              </a:ext>
            </a:extLst>
          </p:cNvPr>
          <p:cNvSpPr txBox="1"/>
          <p:nvPr/>
        </p:nvSpPr>
        <p:spPr>
          <a:xfrm>
            <a:off x="8296375" y="6517922"/>
            <a:ext cx="944622" cy="246221"/>
          </a:xfrm>
          <a:prstGeom prst="rect">
            <a:avLst/>
          </a:prstGeom>
          <a:noFill/>
        </p:spPr>
        <p:txBody>
          <a:bodyPr wrap="square" rtlCol="0">
            <a:spAutoFit/>
          </a:bodyPr>
          <a:lstStyle/>
          <a:p>
            <a:r>
              <a:rPr lang="da-DK" sz="1000" dirty="0">
                <a:solidFill>
                  <a:schemeClr val="tx1">
                    <a:lumMod val="50000"/>
                    <a:lumOff val="50000"/>
                  </a:schemeClr>
                </a:solidFill>
                <a:hlinkClick r:id="rId4"/>
              </a:rPr>
              <a:t>Unesco.org</a:t>
            </a:r>
            <a:endParaRPr lang="da-DK" sz="1000" dirty="0">
              <a:solidFill>
                <a:schemeClr val="tx1">
                  <a:lumMod val="50000"/>
                  <a:lumOff val="50000"/>
                </a:schemeClr>
              </a:solidFill>
            </a:endParaRPr>
          </a:p>
        </p:txBody>
      </p:sp>
    </p:spTree>
    <p:extLst>
      <p:ext uri="{BB962C8B-B14F-4D97-AF65-F5344CB8AC3E}">
        <p14:creationId xmlns:p14="http://schemas.microsoft.com/office/powerpoint/2010/main" val="1085251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486F5A-C91F-4B84-AFFC-8076016C4FBA}"/>
              </a:ext>
            </a:extLst>
          </p:cNvPr>
          <p:cNvSpPr>
            <a:spLocks noGrp="1"/>
          </p:cNvSpPr>
          <p:nvPr>
            <p:ph type="title"/>
          </p:nvPr>
        </p:nvSpPr>
        <p:spPr>
          <a:xfrm>
            <a:off x="6971" y="623688"/>
            <a:ext cx="4402167" cy="1692792"/>
          </a:xfrm>
        </p:spPr>
        <p:txBody>
          <a:bodyPr>
            <a:normAutofit/>
          </a:bodyPr>
          <a:lstStyle/>
          <a:p>
            <a:pPr algn="ctr"/>
            <a:r>
              <a:rPr lang="da-DK" dirty="0"/>
              <a:t>Globalisering, en mindre verden</a:t>
            </a:r>
          </a:p>
        </p:txBody>
      </p:sp>
      <p:cxnSp>
        <p:nvCxnSpPr>
          <p:cNvPr id="135" name="Straight Arrow Connector 13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050" name="Picture 2" descr="Billedresultat for columbus">
            <a:extLst>
              <a:ext uri="{FF2B5EF4-FFF2-40B4-BE49-F238E27FC236}">
                <a16:creationId xmlns:a16="http://schemas.microsoft.com/office/drawing/2014/main" id="{85065079-21E7-4E73-947B-4081C3B0C4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64" r="3903"/>
          <a:stretch/>
        </p:blipFill>
        <p:spPr bwMode="auto">
          <a:xfrm>
            <a:off x="4409138" y="12"/>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9" name="TextBox 5">
            <a:extLst>
              <a:ext uri="{FF2B5EF4-FFF2-40B4-BE49-F238E27FC236}">
                <a16:creationId xmlns:a16="http://schemas.microsoft.com/office/drawing/2014/main" id="{50C38337-D5E2-4559-8763-464969968067}"/>
              </a:ext>
            </a:extLst>
          </p:cNvPr>
          <p:cNvSpPr txBox="1"/>
          <p:nvPr/>
        </p:nvSpPr>
        <p:spPr>
          <a:xfrm>
            <a:off x="346561" y="2575863"/>
            <a:ext cx="4062577" cy="4023153"/>
          </a:xfrm>
          <a:prstGeom prst="rect">
            <a:avLst/>
          </a:prstGeom>
          <a:noFill/>
        </p:spPr>
        <p:txBody>
          <a:bodyPr wrap="square" rtlCol="0">
            <a:spAutoFit/>
          </a:bodyPr>
          <a:lstStyle/>
          <a:p>
            <a:pPr>
              <a:lnSpc>
                <a:spcPct val="70000"/>
              </a:lnSpc>
              <a:spcBef>
                <a:spcPts val="1000"/>
              </a:spcBef>
            </a:pPr>
            <a:r>
              <a:rPr lang="da-DK" sz="1700" dirty="0"/>
              <a:t>Globalisering er et velkendt fænomen, som ofte forbindes til det moderne samfund og industrialisering, men i virkeligheden har det rødder langt tilbage i historien. </a:t>
            </a:r>
          </a:p>
          <a:p>
            <a:pPr>
              <a:lnSpc>
                <a:spcPct val="70000"/>
              </a:lnSpc>
              <a:spcBef>
                <a:spcPts val="1000"/>
              </a:spcBef>
            </a:pPr>
            <a:r>
              <a:rPr lang="da-DK" sz="1700" dirty="0"/>
              <a:t>Ifølge nogle eksperter kan globaliseringen spores tilbage til de græske og romerske riger, mens andre mener at den begynder efter 1492, da Christopher Columbus (sejlede over Atlanterhavet og opdagede Amerika) og andre opdagelsesrejsende sejlede verden rundt for at finde nye landområder.</a:t>
            </a:r>
          </a:p>
          <a:p>
            <a:pPr>
              <a:lnSpc>
                <a:spcPct val="70000"/>
              </a:lnSpc>
              <a:spcBef>
                <a:spcPts val="1000"/>
              </a:spcBef>
            </a:pPr>
            <a:r>
              <a:rPr lang="da-DK" sz="1700" dirty="0"/>
              <a:t>Silkevejen er også et godt eksempel på den tidlige globalisering. Denne handelsvej gav forbindelse mellem Kina, Indien og Europa, hvor der blev udvekslet både varer og ideer, herunder silke, krydderier, smykker og porcelæn. Silkevejen havde stor betydning indtil 1500 tallet, hvorefter man begyndte at sejle varer syd om Afrika.</a:t>
            </a:r>
          </a:p>
        </p:txBody>
      </p:sp>
    </p:spTree>
    <p:extLst>
      <p:ext uri="{BB962C8B-B14F-4D97-AF65-F5344CB8AC3E}">
        <p14:creationId xmlns:p14="http://schemas.microsoft.com/office/powerpoint/2010/main" val="357273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Relateret billede">
            <a:extLst>
              <a:ext uri="{FF2B5EF4-FFF2-40B4-BE49-F238E27FC236}">
                <a16:creationId xmlns:a16="http://schemas.microsoft.com/office/drawing/2014/main" id="{63A46FCB-D900-4593-ADAB-519C18482F17}"/>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3121" r="-1" b="-1"/>
          <a:stretch/>
        </p:blipFill>
        <p:spPr bwMode="auto">
          <a:xfrm>
            <a:off x="4562839" y="-168318"/>
            <a:ext cx="4695998"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4100" name="Picture 4" descr="Billedresultat for colonialism pictures">
            <a:extLst>
              <a:ext uri="{FF2B5EF4-FFF2-40B4-BE49-F238E27FC236}">
                <a16:creationId xmlns:a16="http://schemas.microsoft.com/office/drawing/2014/main" id="{60F35FF4-9C1E-4BE5-8945-1F309F3E7D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96" r="9381" b="3"/>
          <a:stretch/>
        </p:blipFill>
        <p:spPr bwMode="auto">
          <a:xfrm>
            <a:off x="4567428" y="2487168"/>
            <a:ext cx="469773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2DB81068-20AD-45AC-BF40-35F23FC4281F}"/>
              </a:ext>
            </a:extLst>
          </p:cNvPr>
          <p:cNvSpPr>
            <a:spLocks noGrp="1"/>
          </p:cNvSpPr>
          <p:nvPr>
            <p:ph type="title"/>
          </p:nvPr>
        </p:nvSpPr>
        <p:spPr>
          <a:xfrm>
            <a:off x="603749" y="455725"/>
            <a:ext cx="3602727" cy="1311664"/>
          </a:xfrm>
        </p:spPr>
        <p:txBody>
          <a:bodyPr vert="horz" lIns="91440" tIns="45720" rIns="91440" bIns="45720" rtlCol="0" anchor="ctr">
            <a:normAutofit/>
          </a:bodyPr>
          <a:lstStyle/>
          <a:p>
            <a:r>
              <a:rPr lang="da-DK" sz="3500" dirty="0">
                <a:solidFill>
                  <a:srgbClr val="000000"/>
                </a:solidFill>
              </a:rPr>
              <a:t>Kolonitiden</a:t>
            </a:r>
          </a:p>
        </p:txBody>
      </p:sp>
      <p:sp>
        <p:nvSpPr>
          <p:cNvPr id="8" name="TextBox 5">
            <a:extLst>
              <a:ext uri="{FF2B5EF4-FFF2-40B4-BE49-F238E27FC236}">
                <a16:creationId xmlns:a16="http://schemas.microsoft.com/office/drawing/2014/main" id="{B2ABBAC7-8B5F-4CE8-BBD8-FA21995AFC7C}"/>
              </a:ext>
            </a:extLst>
          </p:cNvPr>
          <p:cNvSpPr txBox="1"/>
          <p:nvPr/>
        </p:nvSpPr>
        <p:spPr>
          <a:xfrm>
            <a:off x="603748" y="1653623"/>
            <a:ext cx="3963681" cy="4597540"/>
          </a:xfrm>
          <a:prstGeom prst="rect">
            <a:avLst/>
          </a:prstGeom>
        </p:spPr>
        <p:txBody>
          <a:bodyPr vert="horz" lIns="91440" tIns="45720" rIns="91440" bIns="45720" rtlCol="0" anchor="ctr">
            <a:normAutofit/>
          </a:bodyPr>
          <a:lstStyle/>
          <a:p>
            <a:pPr>
              <a:lnSpc>
                <a:spcPct val="90000"/>
              </a:lnSpc>
              <a:spcBef>
                <a:spcPts val="1000"/>
              </a:spcBef>
            </a:pPr>
            <a:r>
              <a:rPr lang="da-DK" sz="1700" dirty="0">
                <a:solidFill>
                  <a:srgbClr val="000000"/>
                </a:solidFill>
              </a:rPr>
              <a:t>I slutningen af 1400 tallet indleder flere europæiske lande store ekspeditioner ud i verden i jagten på nye handelsmuligheder. Opdagelsen af guld, andre eksotiske varer, samt mødet med nye kulturer skulle dog vise sig at have stor interesse for de europæiske stormagter, som i de efterfølgende århundreder koloniserede store landområder verden over.</a:t>
            </a:r>
          </a:p>
          <a:p>
            <a:pPr>
              <a:lnSpc>
                <a:spcPct val="90000"/>
              </a:lnSpc>
              <a:spcBef>
                <a:spcPts val="1000"/>
              </a:spcBef>
            </a:pPr>
            <a:r>
              <a:rPr lang="da-DK" sz="1700" dirty="0">
                <a:solidFill>
                  <a:srgbClr val="000000"/>
                </a:solidFill>
              </a:rPr>
              <a:t>Spanien og Portugal gik i spidsen for opdagelsesrejserne, og anses derfor som de to første oversøiske kolonimagter, men flere nationer fulgte hastigt efter, herunder Frankrig, England, Holland, Danmark </a:t>
            </a:r>
            <a:r>
              <a:rPr lang="da-DK" sz="1700" dirty="0" err="1">
                <a:solidFill>
                  <a:srgbClr val="000000"/>
                </a:solidFill>
              </a:rPr>
              <a:t>m.f</a:t>
            </a:r>
            <a:r>
              <a:rPr lang="da-DK" sz="1700" dirty="0">
                <a:solidFill>
                  <a:srgbClr val="000000"/>
                </a:solidFill>
              </a:rPr>
              <a:t>. </a:t>
            </a:r>
          </a:p>
          <a:p>
            <a:pPr>
              <a:lnSpc>
                <a:spcPct val="90000"/>
              </a:lnSpc>
              <a:spcBef>
                <a:spcPts val="1000"/>
              </a:spcBef>
            </a:pPr>
            <a:r>
              <a:rPr lang="da-DK" sz="1700" dirty="0">
                <a:solidFill>
                  <a:srgbClr val="000000"/>
                </a:solidFill>
              </a:rPr>
              <a:t>Koloniseringen har været med til at sætte skub i globaliseringsprocessen og gøre verden endnu tættere forbundet.</a:t>
            </a:r>
          </a:p>
        </p:txBody>
      </p:sp>
      <p:sp>
        <p:nvSpPr>
          <p:cNvPr id="7" name="TextBox 5">
            <a:extLst>
              <a:ext uri="{FF2B5EF4-FFF2-40B4-BE49-F238E27FC236}">
                <a16:creationId xmlns:a16="http://schemas.microsoft.com/office/drawing/2014/main" id="{F365224A-0C21-48EE-9147-036FD607C873}"/>
              </a:ext>
            </a:extLst>
          </p:cNvPr>
          <p:cNvSpPr txBox="1"/>
          <p:nvPr/>
        </p:nvSpPr>
        <p:spPr>
          <a:xfrm>
            <a:off x="603747" y="2272143"/>
            <a:ext cx="3602728" cy="3788830"/>
          </a:xfrm>
          <a:prstGeom prst="rect">
            <a:avLst/>
          </a:prstGeom>
        </p:spPr>
        <p:txBody>
          <a:bodyPr vert="horz" lIns="91440" tIns="45720" rIns="91440" bIns="45720" rtlCol="0" anchor="ctr">
            <a:normAutofit/>
          </a:bodyPr>
          <a:lstStyle/>
          <a:p>
            <a:pPr>
              <a:lnSpc>
                <a:spcPct val="90000"/>
              </a:lnSpc>
              <a:spcBef>
                <a:spcPts val="1000"/>
              </a:spcBef>
            </a:pPr>
            <a:endParaRPr lang="en-US" sz="1300" dirty="0">
              <a:solidFill>
                <a:srgbClr val="000000"/>
              </a:solidFill>
            </a:endParaRPr>
          </a:p>
        </p:txBody>
      </p:sp>
      <p:sp>
        <p:nvSpPr>
          <p:cNvPr id="9" name="Tekstfelt 7">
            <a:extLst>
              <a:ext uri="{FF2B5EF4-FFF2-40B4-BE49-F238E27FC236}">
                <a16:creationId xmlns:a16="http://schemas.microsoft.com/office/drawing/2014/main" id="{C0FD4A36-3DBB-4AD0-A603-3CBE8E3DBCDE}"/>
              </a:ext>
            </a:extLst>
          </p:cNvPr>
          <p:cNvSpPr txBox="1"/>
          <p:nvPr/>
        </p:nvSpPr>
        <p:spPr>
          <a:xfrm>
            <a:off x="8014525" y="6566393"/>
            <a:ext cx="1186893" cy="246221"/>
          </a:xfrm>
          <a:prstGeom prst="rect">
            <a:avLst/>
          </a:prstGeom>
          <a:noFill/>
        </p:spPr>
        <p:txBody>
          <a:bodyPr wrap="square" rtlCol="0">
            <a:spAutoFit/>
          </a:bodyPr>
          <a:lstStyle/>
          <a:p>
            <a:r>
              <a:rPr lang="da-DK" sz="1000" dirty="0">
                <a:solidFill>
                  <a:schemeClr val="tx1">
                    <a:lumMod val="50000"/>
                    <a:lumOff val="50000"/>
                  </a:schemeClr>
                </a:solidFill>
              </a:rPr>
              <a:t>Ophavsret ukendt</a:t>
            </a:r>
          </a:p>
        </p:txBody>
      </p:sp>
    </p:spTree>
    <p:extLst>
      <p:ext uri="{BB962C8B-B14F-4D97-AF65-F5344CB8AC3E}">
        <p14:creationId xmlns:p14="http://schemas.microsoft.com/office/powerpoint/2010/main" val="3429368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5889561"/>
            <a:ext cx="9144000" cy="96035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I midten af 1500-tallet var Spanien og Portugal de primære kolonimagter i verden. De startede med at kolonisere dele af Mellem- og Sydamerika.</a:t>
            </a:r>
          </a:p>
          <a:p>
            <a:pPr marL="0" indent="0">
              <a:buNone/>
            </a:pPr>
            <a:r>
              <a:rPr lang="da-DK" dirty="0"/>
              <a:t>Interaktivt kort over kolonier i verden </a:t>
            </a:r>
            <a:r>
              <a:rPr lang="da-DK" dirty="0">
                <a:hlinkClick r:id="rId2"/>
              </a:rPr>
              <a:t>https://brilliantmaps.com/colonialism-history/</a:t>
            </a:r>
            <a:r>
              <a:rPr lang="da-DK" dirty="0"/>
              <a:t>. </a:t>
            </a:r>
          </a:p>
        </p:txBody>
      </p:sp>
      <p:pic>
        <p:nvPicPr>
          <p:cNvPr id="3074" name="Picture 2" descr="Colonisation 1550.png">
            <a:extLst>
              <a:ext uri="{FF2B5EF4-FFF2-40B4-BE49-F238E27FC236}">
                <a16:creationId xmlns:a16="http://schemas.microsoft.com/office/drawing/2014/main" id="{064DB2F0-E5FF-42C1-A6F7-9350F9D63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98" y="1486696"/>
            <a:ext cx="8517600" cy="373532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052112CE-61E3-4640-8DA6-A2388C997704}"/>
              </a:ext>
            </a:extLst>
          </p:cNvPr>
          <p:cNvSpPr>
            <a:spLocks noGrp="1"/>
          </p:cNvSpPr>
          <p:nvPr>
            <p:ph type="title"/>
          </p:nvPr>
        </p:nvSpPr>
        <p:spPr>
          <a:xfrm>
            <a:off x="265916" y="365128"/>
            <a:ext cx="8612169" cy="1325563"/>
          </a:xfrm>
        </p:spPr>
        <p:txBody>
          <a:bodyPr>
            <a:normAutofit/>
          </a:bodyPr>
          <a:lstStyle/>
          <a:p>
            <a:pPr algn="ctr"/>
            <a:r>
              <a:rPr lang="da-DK" dirty="0"/>
              <a:t>Kolonisering af verden</a:t>
            </a:r>
          </a:p>
        </p:txBody>
      </p:sp>
      <p:sp>
        <p:nvSpPr>
          <p:cNvPr id="6" name="Tekstfelt 7">
            <a:extLst>
              <a:ext uri="{FF2B5EF4-FFF2-40B4-BE49-F238E27FC236}">
                <a16:creationId xmlns:a16="http://schemas.microsoft.com/office/drawing/2014/main" id="{241ECEB7-5727-4458-BBA6-6922F2EB0F1E}"/>
              </a:ext>
            </a:extLst>
          </p:cNvPr>
          <p:cNvSpPr txBox="1"/>
          <p:nvPr/>
        </p:nvSpPr>
        <p:spPr>
          <a:xfrm rot="5400000">
            <a:off x="7869240" y="2168188"/>
            <a:ext cx="1609203" cy="246221"/>
          </a:xfrm>
          <a:prstGeom prst="rect">
            <a:avLst/>
          </a:prstGeom>
          <a:noFill/>
        </p:spPr>
        <p:txBody>
          <a:bodyPr wrap="square" rtlCol="0">
            <a:spAutoFit/>
          </a:bodyPr>
          <a:lstStyle/>
          <a:p>
            <a:r>
              <a:rPr lang="da-DK" sz="1000" dirty="0">
                <a:solidFill>
                  <a:schemeClr val="tx1">
                    <a:lumMod val="50000"/>
                    <a:lumOff val="50000"/>
                  </a:schemeClr>
                </a:solidFill>
                <a:hlinkClick r:id="rId4"/>
              </a:rPr>
              <a:t>Wikimedia Commons</a:t>
            </a:r>
            <a:endParaRPr lang="da-DK" sz="1000" dirty="0">
              <a:solidFill>
                <a:schemeClr val="tx1">
                  <a:lumMod val="50000"/>
                  <a:lumOff val="50000"/>
                </a:schemeClr>
              </a:solidFill>
            </a:endParaRPr>
          </a:p>
        </p:txBody>
      </p:sp>
    </p:spTree>
    <p:extLst>
      <p:ext uri="{BB962C8B-B14F-4D97-AF65-F5344CB8AC3E}">
        <p14:creationId xmlns:p14="http://schemas.microsoft.com/office/powerpoint/2010/main" val="4097999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lonisation 1754.png">
            <a:extLst>
              <a:ext uri="{FF2B5EF4-FFF2-40B4-BE49-F238E27FC236}">
                <a16:creationId xmlns:a16="http://schemas.microsoft.com/office/drawing/2014/main" id="{9CD6E885-61CE-4884-BA23-60A240795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801" y="1472356"/>
            <a:ext cx="8506401" cy="373041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6FDE33AA-7ADE-4363-91C5-F8C1B2FDFE92}"/>
              </a:ext>
            </a:extLst>
          </p:cNvPr>
          <p:cNvSpPr>
            <a:spLocks noGrp="1"/>
          </p:cNvSpPr>
          <p:nvPr>
            <p:ph type="title"/>
          </p:nvPr>
        </p:nvSpPr>
        <p:spPr>
          <a:xfrm>
            <a:off x="265916" y="365128"/>
            <a:ext cx="8612169" cy="1325563"/>
          </a:xfrm>
        </p:spPr>
        <p:txBody>
          <a:bodyPr>
            <a:normAutofit/>
          </a:bodyPr>
          <a:lstStyle/>
          <a:p>
            <a:pPr algn="ctr"/>
            <a:r>
              <a:rPr lang="da-DK" dirty="0"/>
              <a:t>Kolonisering af verden</a:t>
            </a:r>
          </a:p>
        </p:txBody>
      </p:sp>
      <p:sp>
        <p:nvSpPr>
          <p:cNvPr id="8" name="Content Placeholder 2">
            <a:extLst>
              <a:ext uri="{FF2B5EF4-FFF2-40B4-BE49-F238E27FC236}">
                <a16:creationId xmlns:a16="http://schemas.microsoft.com/office/drawing/2014/main" id="{805E9F5C-15AB-41B4-9CA1-722A669131D5}"/>
              </a:ext>
            </a:extLst>
          </p:cNvPr>
          <p:cNvSpPr txBox="1">
            <a:spLocks/>
          </p:cNvSpPr>
          <p:nvPr/>
        </p:nvSpPr>
        <p:spPr>
          <a:xfrm>
            <a:off x="0" y="5889561"/>
            <a:ext cx="9144000" cy="96035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dirty="0"/>
              <a:t>I løbet af de næste par hundrede år begynder især Frankrig og England også at komme på banen, og udvider deres territorielle områder i Nordamerika. Holland har på dette tidspunkt også etableret kolonier i Sydamerika.</a:t>
            </a:r>
          </a:p>
          <a:p>
            <a:pPr marL="0" indent="0">
              <a:buNone/>
            </a:pPr>
            <a:r>
              <a:rPr lang="da-DK" sz="1600" dirty="0"/>
              <a:t>Interaktivt kort over kolonier i verden </a:t>
            </a:r>
            <a:r>
              <a:rPr lang="da-DK" sz="1600" dirty="0">
                <a:hlinkClick r:id="rId3"/>
              </a:rPr>
              <a:t>https://brilliantmaps.com/colonialism-history/</a:t>
            </a:r>
            <a:r>
              <a:rPr lang="da-DK" sz="1600" dirty="0"/>
              <a:t>. </a:t>
            </a:r>
          </a:p>
        </p:txBody>
      </p:sp>
      <p:sp>
        <p:nvSpPr>
          <p:cNvPr id="5" name="Tekstfelt 7">
            <a:extLst>
              <a:ext uri="{FF2B5EF4-FFF2-40B4-BE49-F238E27FC236}">
                <a16:creationId xmlns:a16="http://schemas.microsoft.com/office/drawing/2014/main" id="{DFC12A59-A6D0-469C-AE53-8EC44808362F}"/>
              </a:ext>
            </a:extLst>
          </p:cNvPr>
          <p:cNvSpPr txBox="1"/>
          <p:nvPr/>
        </p:nvSpPr>
        <p:spPr>
          <a:xfrm rot="5400000">
            <a:off x="7869240" y="2168188"/>
            <a:ext cx="1609203" cy="246221"/>
          </a:xfrm>
          <a:prstGeom prst="rect">
            <a:avLst/>
          </a:prstGeom>
          <a:noFill/>
        </p:spPr>
        <p:txBody>
          <a:bodyPr wrap="square" rtlCol="0">
            <a:spAutoFit/>
          </a:bodyPr>
          <a:lstStyle/>
          <a:p>
            <a:r>
              <a:rPr lang="da-DK" sz="1000" dirty="0">
                <a:solidFill>
                  <a:schemeClr val="tx1">
                    <a:lumMod val="50000"/>
                    <a:lumOff val="50000"/>
                  </a:schemeClr>
                </a:solidFill>
                <a:hlinkClick r:id="rId4"/>
              </a:rPr>
              <a:t>Wikimedia Commons</a:t>
            </a:r>
            <a:endParaRPr lang="da-DK" sz="1000" dirty="0">
              <a:solidFill>
                <a:schemeClr val="tx1">
                  <a:lumMod val="50000"/>
                  <a:lumOff val="50000"/>
                </a:schemeClr>
              </a:solidFill>
            </a:endParaRPr>
          </a:p>
        </p:txBody>
      </p:sp>
    </p:spTree>
    <p:extLst>
      <p:ext uri="{BB962C8B-B14F-4D97-AF65-F5344CB8AC3E}">
        <p14:creationId xmlns:p14="http://schemas.microsoft.com/office/powerpoint/2010/main" val="4209474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916" y="365128"/>
            <a:ext cx="8612169" cy="1325563"/>
          </a:xfrm>
        </p:spPr>
        <p:txBody>
          <a:bodyPr>
            <a:normAutofit/>
          </a:bodyPr>
          <a:lstStyle/>
          <a:p>
            <a:pPr algn="ctr"/>
            <a:r>
              <a:rPr lang="da-DK" dirty="0"/>
              <a:t>Kolonisering af verden</a:t>
            </a:r>
          </a:p>
        </p:txBody>
      </p:sp>
      <p:sp>
        <p:nvSpPr>
          <p:cNvPr id="5" name="Content Placeholder 2"/>
          <p:cNvSpPr txBox="1">
            <a:spLocks/>
          </p:cNvSpPr>
          <p:nvPr/>
        </p:nvSpPr>
        <p:spPr>
          <a:xfrm>
            <a:off x="0" y="5876498"/>
            <a:ext cx="9144000" cy="96035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I slutningen af 1800-tallet skiftede kolonialismen karakter. Nationerne blev mere bevidste om koloniernes vigtighed i forbindelse med international politik, og nye nationer kom på banen, herunder Tyskland, Belgien, Italien og USA. Kampen om nye territorier blev indskærpet, og et kapløb var således indledt de næste årtier. Flere områder i verden, nævneværdigt Afrika blev herefter fordelt mellem stormagterne. </a:t>
            </a:r>
          </a:p>
          <a:p>
            <a:pPr marL="0" indent="0">
              <a:buNone/>
            </a:pPr>
            <a:r>
              <a:rPr lang="da-DK" dirty="0"/>
              <a:t>Interaktivt kort over kolonier i verden </a:t>
            </a:r>
            <a:r>
              <a:rPr lang="da-DK" dirty="0">
                <a:hlinkClick r:id="rId2"/>
              </a:rPr>
              <a:t>https://brilliantmaps.com/colonialism-history/</a:t>
            </a:r>
            <a:r>
              <a:rPr lang="da-DK" dirty="0"/>
              <a:t>. </a:t>
            </a:r>
          </a:p>
          <a:p>
            <a:pPr marL="0" indent="0">
              <a:buNone/>
            </a:pPr>
            <a:endParaRPr lang="da-DK" dirty="0"/>
          </a:p>
        </p:txBody>
      </p:sp>
      <p:pic>
        <p:nvPicPr>
          <p:cNvPr id="1026" name="Picture 2" descr="1914_colonialism">
            <a:extLst>
              <a:ext uri="{FF2B5EF4-FFF2-40B4-BE49-F238E27FC236}">
                <a16:creationId xmlns:a16="http://schemas.microsoft.com/office/drawing/2014/main" id="{28535735-7D75-47C1-8ED2-938DFA29D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34" y="1481585"/>
            <a:ext cx="8518851" cy="4268299"/>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7">
            <a:extLst>
              <a:ext uri="{FF2B5EF4-FFF2-40B4-BE49-F238E27FC236}">
                <a16:creationId xmlns:a16="http://schemas.microsoft.com/office/drawing/2014/main" id="{C95C8067-2D86-4642-9F05-215C6686AA3B}"/>
              </a:ext>
            </a:extLst>
          </p:cNvPr>
          <p:cNvSpPr txBox="1"/>
          <p:nvPr/>
        </p:nvSpPr>
        <p:spPr>
          <a:xfrm rot="5400000">
            <a:off x="7869240" y="2168188"/>
            <a:ext cx="1609203" cy="246221"/>
          </a:xfrm>
          <a:prstGeom prst="rect">
            <a:avLst/>
          </a:prstGeom>
          <a:noFill/>
        </p:spPr>
        <p:txBody>
          <a:bodyPr wrap="square" rtlCol="0">
            <a:spAutoFit/>
          </a:bodyPr>
          <a:lstStyle/>
          <a:p>
            <a:r>
              <a:rPr lang="da-DK" sz="1000" dirty="0">
                <a:solidFill>
                  <a:schemeClr val="tx1">
                    <a:lumMod val="50000"/>
                    <a:lumOff val="50000"/>
                  </a:schemeClr>
                </a:solidFill>
                <a:hlinkClick r:id="rId4"/>
              </a:rPr>
              <a:t>Wikimedia Commons</a:t>
            </a:r>
            <a:endParaRPr lang="da-DK" sz="1000" dirty="0">
              <a:solidFill>
                <a:schemeClr val="tx1">
                  <a:lumMod val="50000"/>
                  <a:lumOff val="50000"/>
                </a:schemeClr>
              </a:solidFill>
            </a:endParaRPr>
          </a:p>
        </p:txBody>
      </p:sp>
    </p:spTree>
    <p:extLst>
      <p:ext uri="{BB962C8B-B14F-4D97-AF65-F5344CB8AC3E}">
        <p14:creationId xmlns:p14="http://schemas.microsoft.com/office/powerpoint/2010/main" val="499508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illedresultat for industrialization">
            <a:extLst>
              <a:ext uri="{FF2B5EF4-FFF2-40B4-BE49-F238E27FC236}">
                <a16:creationId xmlns:a16="http://schemas.microsoft.com/office/drawing/2014/main" id="{F3D18652-A047-4662-ADCE-B5D8D24D130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8655" r="15793" b="-3"/>
          <a:stretch/>
        </p:blipFill>
        <p:spPr bwMode="auto">
          <a:xfrm>
            <a:off x="3658580" y="2247530"/>
            <a:ext cx="5485420" cy="4610470"/>
          </a:xfrm>
          <a:custGeom>
            <a:avLst/>
            <a:gdLst>
              <a:gd name="connsiteX0" fmla="*/ 3140343 w 5485419"/>
              <a:gd name="connsiteY0" fmla="*/ 0 h 4610469"/>
              <a:gd name="connsiteX1" fmla="*/ 5360901 w 5485419"/>
              <a:gd name="connsiteY1" fmla="*/ 919786 h 4610469"/>
              <a:gd name="connsiteX2" fmla="*/ 5485419 w 5485419"/>
              <a:gd name="connsiteY2" fmla="*/ 1056789 h 4610469"/>
              <a:gd name="connsiteX3" fmla="*/ 5485419 w 5485419"/>
              <a:gd name="connsiteY3" fmla="*/ 4610469 h 4610469"/>
              <a:gd name="connsiteX4" fmla="*/ 366137 w 5485419"/>
              <a:gd name="connsiteY4" fmla="*/ 4610469 h 4610469"/>
              <a:gd name="connsiteX5" fmla="*/ 246784 w 5485419"/>
              <a:gd name="connsiteY5" fmla="*/ 4362707 h 4610469"/>
              <a:gd name="connsiteX6" fmla="*/ 0 w 5485419"/>
              <a:gd name="connsiteY6" fmla="*/ 3140344 h 4610469"/>
              <a:gd name="connsiteX7" fmla="*/ 3140343 w 5485419"/>
              <a:gd name="connsiteY7" fmla="*/ 0 h 461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419" h="4610469">
                <a:moveTo>
                  <a:pt x="3140343" y="0"/>
                </a:moveTo>
                <a:cubicBezTo>
                  <a:pt x="4007525" y="0"/>
                  <a:pt x="4792611" y="351495"/>
                  <a:pt x="5360901" y="919786"/>
                </a:cubicBezTo>
                <a:lnTo>
                  <a:pt x="5485419" y="1056789"/>
                </a:lnTo>
                <a:lnTo>
                  <a:pt x="5485419" y="4610469"/>
                </a:lnTo>
                <a:lnTo>
                  <a:pt x="366137" y="4610469"/>
                </a:lnTo>
                <a:lnTo>
                  <a:pt x="246784" y="4362707"/>
                </a:lnTo>
                <a:cubicBezTo>
                  <a:pt x="87874" y="3987002"/>
                  <a:pt x="0" y="3573935"/>
                  <a:pt x="0" y="3140344"/>
                </a:cubicBezTo>
                <a:cubicBezTo>
                  <a:pt x="0" y="1405980"/>
                  <a:pt x="1405980" y="0"/>
                  <a:pt x="3140343"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1028" name="Picture 4" descr="Billedresultat for steam train industrial revolution">
            <a:extLst>
              <a:ext uri="{FF2B5EF4-FFF2-40B4-BE49-F238E27FC236}">
                <a16:creationId xmlns:a16="http://schemas.microsoft.com/office/drawing/2014/main" id="{CF42E3A3-9A37-4275-B244-2B479A5E20B1}"/>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6208" r="5922" b="-3"/>
          <a:stretch/>
        </p:blipFill>
        <p:spPr bwMode="auto">
          <a:xfrm>
            <a:off x="3146364" y="-2609"/>
            <a:ext cx="4548868" cy="2614367"/>
          </a:xfrm>
          <a:custGeom>
            <a:avLst/>
            <a:gdLst>
              <a:gd name="connsiteX0" fmla="*/ 28132 w 4548867"/>
              <a:gd name="connsiteY0" fmla="*/ 0 h 2614366"/>
              <a:gd name="connsiteX1" fmla="*/ 4520736 w 4548867"/>
              <a:gd name="connsiteY1" fmla="*/ 0 h 2614366"/>
              <a:gd name="connsiteX2" fmla="*/ 4537124 w 4548867"/>
              <a:gd name="connsiteY2" fmla="*/ 107385 h 2614366"/>
              <a:gd name="connsiteX3" fmla="*/ 4548867 w 4548867"/>
              <a:gd name="connsiteY3" fmla="*/ 339933 h 2614366"/>
              <a:gd name="connsiteX4" fmla="*/ 2274434 w 4548867"/>
              <a:gd name="connsiteY4" fmla="*/ 2614366 h 2614366"/>
              <a:gd name="connsiteX5" fmla="*/ 0 w 4548867"/>
              <a:gd name="connsiteY5" fmla="*/ 339933 h 2614366"/>
              <a:gd name="connsiteX6" fmla="*/ 11743 w 4548867"/>
              <a:gd name="connsiteY6" fmla="*/ 107385 h 261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137" name="Picture 136">
            <a:extLst>
              <a:ext uri="{FF2B5EF4-FFF2-40B4-BE49-F238E27FC236}">
                <a16:creationId xmlns:a16="http://schemas.microsoft.com/office/drawing/2014/main" id="{3B37BAF8-EA97-496B-9DF6-3D53B6A199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25000"/>
          <a:stretch/>
        </p:blipFill>
        <p:spPr>
          <a:xfrm flipH="1">
            <a:off x="0" y="0"/>
            <a:ext cx="9144000" cy="6858000"/>
          </a:xfrm>
          <a:prstGeom prst="rect">
            <a:avLst/>
          </a:prstGeom>
        </p:spPr>
      </p:pic>
      <p:sp>
        <p:nvSpPr>
          <p:cNvPr id="2" name="Titel 1">
            <a:extLst>
              <a:ext uri="{FF2B5EF4-FFF2-40B4-BE49-F238E27FC236}">
                <a16:creationId xmlns:a16="http://schemas.microsoft.com/office/drawing/2014/main" id="{AACB25E1-BCB1-4CFD-827B-4E7633580065}"/>
              </a:ext>
            </a:extLst>
          </p:cNvPr>
          <p:cNvSpPr>
            <a:spLocks noGrp="1"/>
          </p:cNvSpPr>
          <p:nvPr>
            <p:ph type="title"/>
          </p:nvPr>
        </p:nvSpPr>
        <p:spPr>
          <a:xfrm>
            <a:off x="401048" y="957678"/>
            <a:ext cx="3967946" cy="1090538"/>
          </a:xfrm>
        </p:spPr>
        <p:txBody>
          <a:bodyPr vert="horz" lIns="91440" tIns="45720" rIns="91440" bIns="45720" rtlCol="0" anchor="ctr">
            <a:normAutofit/>
          </a:bodyPr>
          <a:lstStyle/>
          <a:p>
            <a:pPr defTabSz="685800"/>
            <a:r>
              <a:rPr lang="da-DK" sz="3300" dirty="0">
                <a:solidFill>
                  <a:srgbClr val="000000"/>
                </a:solidFill>
              </a:rPr>
              <a:t>Industrialiseringen</a:t>
            </a:r>
          </a:p>
        </p:txBody>
      </p:sp>
      <p:sp>
        <p:nvSpPr>
          <p:cNvPr id="4" name="TextBox 5">
            <a:extLst>
              <a:ext uri="{FF2B5EF4-FFF2-40B4-BE49-F238E27FC236}">
                <a16:creationId xmlns:a16="http://schemas.microsoft.com/office/drawing/2014/main" id="{1900D05B-FA60-4F92-B388-AF7C246F71AE}"/>
              </a:ext>
            </a:extLst>
          </p:cNvPr>
          <p:cNvSpPr txBox="1"/>
          <p:nvPr/>
        </p:nvSpPr>
        <p:spPr>
          <a:xfrm>
            <a:off x="401048" y="1705971"/>
            <a:ext cx="3635376" cy="4885897"/>
          </a:xfrm>
          <a:prstGeom prst="rect">
            <a:avLst/>
          </a:prstGeom>
        </p:spPr>
        <p:txBody>
          <a:bodyPr vert="horz" lIns="91440" tIns="45720" rIns="91440" bIns="45720" rtlCol="0" anchor="ctr">
            <a:normAutofit lnSpcReduction="10000"/>
          </a:bodyPr>
          <a:lstStyle/>
          <a:p>
            <a:pPr defTabSz="685800">
              <a:lnSpc>
                <a:spcPct val="90000"/>
              </a:lnSpc>
              <a:spcBef>
                <a:spcPts val="1000"/>
              </a:spcBef>
            </a:pPr>
            <a:r>
              <a:rPr lang="da-DK" sz="1600" dirty="0">
                <a:solidFill>
                  <a:srgbClr val="000000"/>
                </a:solidFill>
              </a:rPr>
              <a:t>Den industrielle revolution er en forholdsvis ny periode i det moderne menneskes udvikling, hvor store teknologiske fremskridt fandt sted. Perioden, som starter i slutningen af 1700-tallet, er kendetegnet ved en lang række nye teknologiske opfindelser, samt store samfundsændringer, der har ændret det moderne samfund markant. </a:t>
            </a:r>
          </a:p>
          <a:p>
            <a:pPr defTabSz="685800">
              <a:lnSpc>
                <a:spcPct val="90000"/>
              </a:lnSpc>
              <a:spcBef>
                <a:spcPts val="1000"/>
              </a:spcBef>
            </a:pPr>
            <a:r>
              <a:rPr lang="da-DK" sz="1600" dirty="0">
                <a:solidFill>
                  <a:srgbClr val="000000"/>
                </a:solidFill>
              </a:rPr>
              <a:t>Opfindelser, såsom dampmaskinen, elektriciteten og jernbanen medførte en stor effektivisering af både transport, produktion, samt forarbejdning af varer og ændrede således industrisamfundet markant.</a:t>
            </a:r>
          </a:p>
          <a:p>
            <a:pPr defTabSz="685800">
              <a:lnSpc>
                <a:spcPct val="90000"/>
              </a:lnSpc>
              <a:spcBef>
                <a:spcPts val="1000"/>
              </a:spcBef>
            </a:pPr>
            <a:r>
              <a:rPr lang="da-DK" sz="1600" dirty="0">
                <a:solidFill>
                  <a:srgbClr val="000000"/>
                </a:solidFill>
              </a:rPr>
              <a:t>Udover ændringer i industrisamfundet havde industrialiseringen også store samfundsmæssige eftervirkninger i form af nye økonomiske og politiske strukturer, samt en stor urbaniseringsproces, hvor en stor del af befolkningen flyttede fra landbrugsområder ind til byerne.</a:t>
            </a:r>
          </a:p>
        </p:txBody>
      </p:sp>
      <p:sp>
        <p:nvSpPr>
          <p:cNvPr id="7" name="Tekstfelt 7">
            <a:extLst>
              <a:ext uri="{FF2B5EF4-FFF2-40B4-BE49-F238E27FC236}">
                <a16:creationId xmlns:a16="http://schemas.microsoft.com/office/drawing/2014/main" id="{6C0DF237-B882-46AE-A10D-32B8D8D1D3C3}"/>
              </a:ext>
            </a:extLst>
          </p:cNvPr>
          <p:cNvSpPr txBox="1"/>
          <p:nvPr/>
        </p:nvSpPr>
        <p:spPr>
          <a:xfrm>
            <a:off x="7557325" y="8839"/>
            <a:ext cx="1186893" cy="246221"/>
          </a:xfrm>
          <a:prstGeom prst="rect">
            <a:avLst/>
          </a:prstGeom>
          <a:noFill/>
        </p:spPr>
        <p:txBody>
          <a:bodyPr wrap="square" rtlCol="0">
            <a:spAutoFit/>
          </a:bodyPr>
          <a:lstStyle/>
          <a:p>
            <a:r>
              <a:rPr lang="da-DK" sz="1000" dirty="0">
                <a:solidFill>
                  <a:schemeClr val="tx1">
                    <a:lumMod val="50000"/>
                    <a:lumOff val="50000"/>
                  </a:schemeClr>
                </a:solidFill>
              </a:rPr>
              <a:t>Ophavsret ukendt</a:t>
            </a:r>
          </a:p>
        </p:txBody>
      </p:sp>
      <p:sp>
        <p:nvSpPr>
          <p:cNvPr id="8" name="Tekstfelt 7">
            <a:extLst>
              <a:ext uri="{FF2B5EF4-FFF2-40B4-BE49-F238E27FC236}">
                <a16:creationId xmlns:a16="http://schemas.microsoft.com/office/drawing/2014/main" id="{39DCABDC-7D60-44D6-A48C-A8DE2975E285}"/>
              </a:ext>
            </a:extLst>
          </p:cNvPr>
          <p:cNvSpPr txBox="1"/>
          <p:nvPr/>
        </p:nvSpPr>
        <p:spPr>
          <a:xfrm>
            <a:off x="8014525" y="2502590"/>
            <a:ext cx="1186893" cy="246221"/>
          </a:xfrm>
          <a:prstGeom prst="rect">
            <a:avLst/>
          </a:prstGeom>
          <a:noFill/>
        </p:spPr>
        <p:txBody>
          <a:bodyPr wrap="square" rtlCol="0">
            <a:spAutoFit/>
          </a:bodyPr>
          <a:lstStyle/>
          <a:p>
            <a:r>
              <a:rPr lang="da-DK" sz="1000" dirty="0">
                <a:solidFill>
                  <a:schemeClr val="tx1">
                    <a:lumMod val="50000"/>
                    <a:lumOff val="50000"/>
                  </a:schemeClr>
                </a:solidFill>
              </a:rPr>
              <a:t>Ophavsret ukendt</a:t>
            </a:r>
          </a:p>
        </p:txBody>
      </p:sp>
    </p:spTree>
    <p:extLst>
      <p:ext uri="{BB962C8B-B14F-4D97-AF65-F5344CB8AC3E}">
        <p14:creationId xmlns:p14="http://schemas.microsoft.com/office/powerpoint/2010/main" val="2332340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60EC26-E493-424F-AFEB-7A5F7FEA42F8}"/>
              </a:ext>
            </a:extLst>
          </p:cNvPr>
          <p:cNvSpPr>
            <a:spLocks noGrp="1"/>
          </p:cNvSpPr>
          <p:nvPr>
            <p:ph type="title"/>
          </p:nvPr>
        </p:nvSpPr>
        <p:spPr>
          <a:xfrm>
            <a:off x="628650" y="365128"/>
            <a:ext cx="7886700" cy="1325563"/>
          </a:xfrm>
        </p:spPr>
        <p:txBody>
          <a:bodyPr/>
          <a:lstStyle/>
          <a:p>
            <a:r>
              <a:rPr lang="da-DK" dirty="0"/>
              <a:t>Industrialiseringens vigtige opfindelser</a:t>
            </a:r>
          </a:p>
        </p:txBody>
      </p:sp>
      <p:sp>
        <p:nvSpPr>
          <p:cNvPr id="3" name="Pladsholder til indhold 2">
            <a:extLst>
              <a:ext uri="{FF2B5EF4-FFF2-40B4-BE49-F238E27FC236}">
                <a16:creationId xmlns:a16="http://schemas.microsoft.com/office/drawing/2014/main" id="{21B25B90-C660-4D49-A8D0-921555FE3C84}"/>
              </a:ext>
            </a:extLst>
          </p:cNvPr>
          <p:cNvSpPr>
            <a:spLocks noGrp="1"/>
          </p:cNvSpPr>
          <p:nvPr>
            <p:ph idx="1"/>
          </p:nvPr>
        </p:nvSpPr>
        <p:spPr>
          <a:xfrm>
            <a:off x="628650" y="1825624"/>
            <a:ext cx="3695156" cy="4667250"/>
          </a:xfrm>
        </p:spPr>
        <p:txBody>
          <a:bodyPr>
            <a:normAutofit fontScale="92500" lnSpcReduction="20000"/>
          </a:bodyPr>
          <a:lstStyle/>
          <a:p>
            <a:pPr marL="0" indent="0">
              <a:buNone/>
            </a:pPr>
            <a:r>
              <a:rPr lang="da-DK" sz="2000" dirty="0"/>
              <a:t>Den industrielle revolution skubbes i gang af nogle afgørende opfindelser indenfor især tre af datidens vigtige sektorer. </a:t>
            </a:r>
          </a:p>
          <a:p>
            <a:r>
              <a:rPr lang="da-DK" sz="2000" b="1" dirty="0"/>
              <a:t>Tekstilindustrien</a:t>
            </a:r>
            <a:r>
              <a:rPr lang="da-DK" sz="2000" dirty="0"/>
              <a:t>: opfindelsen af ”spinning Jenny” medfører en stor fremgang i tekstilfremstillingen.</a:t>
            </a:r>
          </a:p>
          <a:p>
            <a:r>
              <a:rPr lang="da-DK" sz="2000" b="1" dirty="0"/>
              <a:t>Dampkraft</a:t>
            </a:r>
            <a:r>
              <a:rPr lang="da-DK" sz="2000" dirty="0"/>
              <a:t>: James Watts effektivisering af dampmaskine gav nye muligheder for industrien og har været med til at bane vejen for det moderne samfund, som vi kender det i dag.</a:t>
            </a:r>
          </a:p>
          <a:p>
            <a:r>
              <a:rPr lang="da-DK" sz="2000" b="1" dirty="0"/>
              <a:t>Jernindustrien</a:t>
            </a:r>
            <a:r>
              <a:rPr lang="da-DK" sz="2000" dirty="0"/>
              <a:t>: Indførelsen af koks i forbindelse med jernstøbning gav mulighed for fremstilling af nye, forbedrede maskiner. </a:t>
            </a:r>
          </a:p>
        </p:txBody>
      </p:sp>
      <p:pic>
        <p:nvPicPr>
          <p:cNvPr id="2050" name="Picture 2" descr="Billedresultat for spinning jenny">
            <a:extLst>
              <a:ext uri="{FF2B5EF4-FFF2-40B4-BE49-F238E27FC236}">
                <a16:creationId xmlns:a16="http://schemas.microsoft.com/office/drawing/2014/main" id="{65570E50-9641-4E29-B241-36558568B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1690689"/>
            <a:ext cx="3952244" cy="22258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lledresultat for koks">
            <a:extLst>
              <a:ext uri="{FF2B5EF4-FFF2-40B4-BE49-F238E27FC236}">
                <a16:creationId xmlns:a16="http://schemas.microsoft.com/office/drawing/2014/main" id="{D1CF2819-0F33-482C-9D3F-405ED2A58C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429"/>
          <a:stretch/>
        </p:blipFill>
        <p:spPr bwMode="auto">
          <a:xfrm>
            <a:off x="4572002" y="3916574"/>
            <a:ext cx="2055483" cy="195671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lledresultat for dampmaskine">
            <a:extLst>
              <a:ext uri="{FF2B5EF4-FFF2-40B4-BE49-F238E27FC236}">
                <a16:creationId xmlns:a16="http://schemas.microsoft.com/office/drawing/2014/main" id="{E425A671-AF2C-4D1C-BD53-19042EB9C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485" y="3916574"/>
            <a:ext cx="1913495" cy="1965931"/>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a:extLst>
              <a:ext uri="{FF2B5EF4-FFF2-40B4-BE49-F238E27FC236}">
                <a16:creationId xmlns:a16="http://schemas.microsoft.com/office/drawing/2014/main" id="{64F464D1-7167-4D9C-A0D0-6B17057D628A}"/>
              </a:ext>
            </a:extLst>
          </p:cNvPr>
          <p:cNvSpPr/>
          <p:nvPr/>
        </p:nvSpPr>
        <p:spPr>
          <a:xfrm>
            <a:off x="4452800" y="1590406"/>
            <a:ext cx="4191545" cy="44096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7">
            <a:extLst>
              <a:ext uri="{FF2B5EF4-FFF2-40B4-BE49-F238E27FC236}">
                <a16:creationId xmlns:a16="http://schemas.microsoft.com/office/drawing/2014/main" id="{6C469154-DAC8-4903-8A82-02EE3E52A23E}"/>
              </a:ext>
            </a:extLst>
          </p:cNvPr>
          <p:cNvSpPr txBox="1"/>
          <p:nvPr/>
        </p:nvSpPr>
        <p:spPr>
          <a:xfrm rot="5400000">
            <a:off x="8192166" y="2060742"/>
            <a:ext cx="1186893" cy="246221"/>
          </a:xfrm>
          <a:prstGeom prst="rect">
            <a:avLst/>
          </a:prstGeom>
          <a:noFill/>
        </p:spPr>
        <p:txBody>
          <a:bodyPr wrap="square" rtlCol="0">
            <a:spAutoFit/>
          </a:bodyPr>
          <a:lstStyle/>
          <a:p>
            <a:r>
              <a:rPr lang="da-DK" sz="1000" dirty="0">
                <a:solidFill>
                  <a:schemeClr val="tx1">
                    <a:lumMod val="50000"/>
                    <a:lumOff val="50000"/>
                  </a:schemeClr>
                </a:solidFill>
              </a:rPr>
              <a:t>Ophavsret ukendt</a:t>
            </a:r>
          </a:p>
        </p:txBody>
      </p:sp>
    </p:spTree>
    <p:extLst>
      <p:ext uri="{BB962C8B-B14F-4D97-AF65-F5344CB8AC3E}">
        <p14:creationId xmlns:p14="http://schemas.microsoft.com/office/powerpoint/2010/main" val="877050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968" y="395787"/>
            <a:ext cx="8192008" cy="1774209"/>
          </a:xfrm>
        </p:spPr>
        <p:txBody>
          <a:bodyPr>
            <a:normAutofit/>
          </a:bodyPr>
          <a:lstStyle/>
          <a:p>
            <a:pPr algn="ctr"/>
            <a:r>
              <a:rPr lang="da-DK" dirty="0"/>
              <a:t>Overblik over menneskets historie</a:t>
            </a:r>
            <a:br>
              <a:rPr lang="da-DK" dirty="0"/>
            </a:br>
            <a:endParaRPr lang="da-DK" dirty="0"/>
          </a:p>
        </p:txBody>
      </p:sp>
      <p:sp>
        <p:nvSpPr>
          <p:cNvPr id="3" name="Tekstfelt 2">
            <a:extLst>
              <a:ext uri="{FF2B5EF4-FFF2-40B4-BE49-F238E27FC236}">
                <a16:creationId xmlns:a16="http://schemas.microsoft.com/office/drawing/2014/main" id="{8F4E5D5D-4042-4C22-A7F7-C4976E4A3AAF}"/>
              </a:ext>
            </a:extLst>
          </p:cNvPr>
          <p:cNvSpPr txBox="1"/>
          <p:nvPr/>
        </p:nvSpPr>
        <p:spPr>
          <a:xfrm>
            <a:off x="612474" y="1603110"/>
            <a:ext cx="7919053" cy="2893100"/>
          </a:xfrm>
          <a:prstGeom prst="rect">
            <a:avLst/>
          </a:prstGeom>
          <a:noFill/>
        </p:spPr>
        <p:txBody>
          <a:bodyPr wrap="square" rtlCol="0">
            <a:spAutoFit/>
          </a:bodyPr>
          <a:lstStyle/>
          <a:p>
            <a:r>
              <a:rPr lang="da-DK" sz="1400" dirty="0"/>
              <a:t>Det anatomisk moderne menneske (også kendt som Homo Sapiens, dvs. os!) udvikledes for omkring 200.000 år siden et sted midt i Afrika (både tidspunktet og stedet er stadig ret usikkert og kilde til meget forskning). Det moderne menneske har siden erobret jorden og langsomt gjort alle steder på jorden til deres (Sydamerika for 10.000 år siden).</a:t>
            </a:r>
          </a:p>
          <a:p>
            <a:endParaRPr lang="da-DK" sz="1400" dirty="0"/>
          </a:p>
          <a:p>
            <a:r>
              <a:rPr lang="da-DK" sz="1400" dirty="0"/>
              <a:t>Men for 10.000 år siden var der kun 4-5 millioner mennesker i alt på hele jorden. Menneskets udvikling kan ses gennem en række forskellige perioder, men især to opfindelser skulle give det moderne menneske utrolig succes:</a:t>
            </a:r>
          </a:p>
          <a:p>
            <a:pPr marL="285750" indent="-285750">
              <a:buFont typeface="Arial" panose="020B0604020202020204" pitchFamily="34" charset="0"/>
              <a:buChar char="•"/>
            </a:pPr>
            <a:r>
              <a:rPr lang="da-DK" sz="1400" dirty="0"/>
              <a:t>Den neolitiske revolution: Jordbrug og husdyr og dermed produktionen af mad (skiftet fra at være jæger/samler) for omkring 10.000 år siden i Mellemøsten.</a:t>
            </a:r>
          </a:p>
          <a:p>
            <a:pPr marL="285750" indent="-285750">
              <a:buFont typeface="Arial" panose="020B0604020202020204" pitchFamily="34" charset="0"/>
              <a:buChar char="•"/>
            </a:pPr>
            <a:r>
              <a:rPr lang="da-DK" sz="1400" dirty="0"/>
              <a:t>Den industrielle revolution: En voldsom forøgelse i produktionsevnen ved hjælp af maskiner, som startede i slutningen af 1700-tallet i England og varede til starten af 1900-tallet.</a:t>
            </a:r>
          </a:p>
          <a:p>
            <a:endParaRPr lang="da-DK" sz="1400" dirty="0"/>
          </a:p>
        </p:txBody>
      </p:sp>
      <p:graphicFrame>
        <p:nvGraphicFramePr>
          <p:cNvPr id="28" name="Diagram 27">
            <a:extLst>
              <a:ext uri="{FF2B5EF4-FFF2-40B4-BE49-F238E27FC236}">
                <a16:creationId xmlns:a16="http://schemas.microsoft.com/office/drawing/2014/main" id="{435ECB06-534D-42CB-B7CE-BFE7BD4DBA35}"/>
              </a:ext>
            </a:extLst>
          </p:cNvPr>
          <p:cNvGraphicFramePr/>
          <p:nvPr>
            <p:extLst>
              <p:ext uri="{D42A27DB-BD31-4B8C-83A1-F6EECF244321}">
                <p14:modId xmlns:p14="http://schemas.microsoft.com/office/powerpoint/2010/main" val="3027626261"/>
              </p:ext>
            </p:extLst>
          </p:nvPr>
        </p:nvGraphicFramePr>
        <p:xfrm>
          <a:off x="122054" y="5123172"/>
          <a:ext cx="8947783" cy="76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Rektangel 29">
            <a:extLst>
              <a:ext uri="{FF2B5EF4-FFF2-40B4-BE49-F238E27FC236}">
                <a16:creationId xmlns:a16="http://schemas.microsoft.com/office/drawing/2014/main" id="{63B7E41C-9C1B-4D15-9D7F-75862386C7C1}"/>
              </a:ext>
            </a:extLst>
          </p:cNvPr>
          <p:cNvSpPr/>
          <p:nvPr/>
        </p:nvSpPr>
        <p:spPr>
          <a:xfrm>
            <a:off x="270987" y="4582096"/>
            <a:ext cx="927463" cy="224036"/>
          </a:xfrm>
          <a:prstGeom prst="rect">
            <a:avLst/>
          </a:prstGeom>
        </p:spPr>
        <p:txBody>
          <a:bodyPr wrap="square">
            <a:spAutoFit/>
          </a:bodyPr>
          <a:lstStyle/>
          <a:p>
            <a:pPr fontAlgn="t">
              <a:lnSpc>
                <a:spcPct val="107000"/>
              </a:lnSpc>
            </a:pPr>
            <a:r>
              <a:rPr lang="da-DK" sz="800" dirty="0"/>
              <a:t>&gt; 100.000 år f.v.t.</a:t>
            </a:r>
            <a:endParaRPr lang="da-DK" sz="1100" dirty="0">
              <a:latin typeface="Arial" panose="020B0604020202020204" pitchFamily="34" charset="0"/>
            </a:endParaRPr>
          </a:p>
        </p:txBody>
      </p:sp>
      <p:sp>
        <p:nvSpPr>
          <p:cNvPr id="33" name="Rektangel 32">
            <a:extLst>
              <a:ext uri="{FF2B5EF4-FFF2-40B4-BE49-F238E27FC236}">
                <a16:creationId xmlns:a16="http://schemas.microsoft.com/office/drawing/2014/main" id="{8BF6FDDA-3885-4A01-B05D-4033B7274B42}"/>
              </a:ext>
            </a:extLst>
          </p:cNvPr>
          <p:cNvSpPr/>
          <p:nvPr/>
        </p:nvSpPr>
        <p:spPr>
          <a:xfrm>
            <a:off x="1474715" y="6065531"/>
            <a:ext cx="1062006" cy="224036"/>
          </a:xfrm>
          <a:prstGeom prst="rect">
            <a:avLst/>
          </a:prstGeom>
        </p:spPr>
        <p:txBody>
          <a:bodyPr wrap="square">
            <a:spAutoFit/>
          </a:bodyPr>
          <a:lstStyle/>
          <a:p>
            <a:pPr fontAlgn="t">
              <a:lnSpc>
                <a:spcPct val="107000"/>
              </a:lnSpc>
            </a:pPr>
            <a:r>
              <a:rPr lang="da-DK" sz="800" dirty="0"/>
              <a:t>&gt; 10.000 år f.v.t.</a:t>
            </a:r>
          </a:p>
        </p:txBody>
      </p:sp>
      <p:sp>
        <p:nvSpPr>
          <p:cNvPr id="34" name="Rektangel 33">
            <a:extLst>
              <a:ext uri="{FF2B5EF4-FFF2-40B4-BE49-F238E27FC236}">
                <a16:creationId xmlns:a16="http://schemas.microsoft.com/office/drawing/2014/main" id="{6A9E8793-D1C5-4489-BC99-2A0A6F0BE413}"/>
              </a:ext>
            </a:extLst>
          </p:cNvPr>
          <p:cNvSpPr/>
          <p:nvPr/>
        </p:nvSpPr>
        <p:spPr>
          <a:xfrm>
            <a:off x="2354278" y="4587548"/>
            <a:ext cx="927463" cy="224036"/>
          </a:xfrm>
          <a:prstGeom prst="rect">
            <a:avLst/>
          </a:prstGeom>
        </p:spPr>
        <p:txBody>
          <a:bodyPr wrap="square">
            <a:spAutoFit/>
          </a:bodyPr>
          <a:lstStyle/>
          <a:p>
            <a:pPr fontAlgn="t">
              <a:lnSpc>
                <a:spcPct val="107000"/>
              </a:lnSpc>
            </a:pPr>
            <a:r>
              <a:rPr lang="da-DK" sz="800" dirty="0"/>
              <a:t>Ca. 10.000 f.v.t</a:t>
            </a:r>
          </a:p>
        </p:txBody>
      </p:sp>
      <p:sp>
        <p:nvSpPr>
          <p:cNvPr id="35" name="Rektangel 34">
            <a:extLst>
              <a:ext uri="{FF2B5EF4-FFF2-40B4-BE49-F238E27FC236}">
                <a16:creationId xmlns:a16="http://schemas.microsoft.com/office/drawing/2014/main" id="{2D07E185-00D8-4CEC-8762-C2F873808071}"/>
              </a:ext>
            </a:extLst>
          </p:cNvPr>
          <p:cNvSpPr/>
          <p:nvPr/>
        </p:nvSpPr>
        <p:spPr>
          <a:xfrm>
            <a:off x="3192723" y="6061490"/>
            <a:ext cx="996121" cy="224036"/>
          </a:xfrm>
          <a:prstGeom prst="rect">
            <a:avLst/>
          </a:prstGeom>
        </p:spPr>
        <p:txBody>
          <a:bodyPr wrap="square">
            <a:spAutoFit/>
          </a:bodyPr>
          <a:lstStyle/>
          <a:p>
            <a:pPr fontAlgn="t">
              <a:lnSpc>
                <a:spcPct val="107000"/>
              </a:lnSpc>
            </a:pPr>
            <a:r>
              <a:rPr lang="da-DK" sz="800" dirty="0"/>
              <a:t>3500 – 1000 f.v.t.</a:t>
            </a:r>
          </a:p>
        </p:txBody>
      </p:sp>
      <p:sp>
        <p:nvSpPr>
          <p:cNvPr id="36" name="Rektangel 35">
            <a:extLst>
              <a:ext uri="{FF2B5EF4-FFF2-40B4-BE49-F238E27FC236}">
                <a16:creationId xmlns:a16="http://schemas.microsoft.com/office/drawing/2014/main" id="{DC6A912F-5215-4CBD-887F-361FA55BF49E}"/>
              </a:ext>
            </a:extLst>
          </p:cNvPr>
          <p:cNvSpPr/>
          <p:nvPr/>
        </p:nvSpPr>
        <p:spPr>
          <a:xfrm>
            <a:off x="4082927" y="4589214"/>
            <a:ext cx="719480" cy="224036"/>
          </a:xfrm>
          <a:prstGeom prst="rect">
            <a:avLst/>
          </a:prstGeom>
        </p:spPr>
        <p:txBody>
          <a:bodyPr wrap="square">
            <a:spAutoFit/>
          </a:bodyPr>
          <a:lstStyle/>
          <a:p>
            <a:pPr fontAlgn="t">
              <a:lnSpc>
                <a:spcPct val="107000"/>
              </a:lnSpc>
            </a:pPr>
            <a:r>
              <a:rPr lang="da-DK" sz="800" dirty="0"/>
              <a:t>300 – 700</a:t>
            </a:r>
          </a:p>
        </p:txBody>
      </p:sp>
      <p:sp>
        <p:nvSpPr>
          <p:cNvPr id="39" name="Rektangel 38">
            <a:extLst>
              <a:ext uri="{FF2B5EF4-FFF2-40B4-BE49-F238E27FC236}">
                <a16:creationId xmlns:a16="http://schemas.microsoft.com/office/drawing/2014/main" id="{E74C75E8-F001-475B-89C6-E98E6C00FA30}"/>
              </a:ext>
            </a:extLst>
          </p:cNvPr>
          <p:cNvSpPr/>
          <p:nvPr/>
        </p:nvSpPr>
        <p:spPr>
          <a:xfrm>
            <a:off x="4802407" y="6065531"/>
            <a:ext cx="719480" cy="224036"/>
          </a:xfrm>
          <a:prstGeom prst="rect">
            <a:avLst/>
          </a:prstGeom>
        </p:spPr>
        <p:txBody>
          <a:bodyPr wrap="square">
            <a:spAutoFit/>
          </a:bodyPr>
          <a:lstStyle/>
          <a:p>
            <a:pPr fontAlgn="t">
              <a:lnSpc>
                <a:spcPct val="107000"/>
              </a:lnSpc>
            </a:pPr>
            <a:r>
              <a:rPr lang="da-DK" sz="800" dirty="0"/>
              <a:t>1400 - 1945 </a:t>
            </a:r>
          </a:p>
        </p:txBody>
      </p:sp>
      <p:sp>
        <p:nvSpPr>
          <p:cNvPr id="41" name="Rektangel 40">
            <a:extLst>
              <a:ext uri="{FF2B5EF4-FFF2-40B4-BE49-F238E27FC236}">
                <a16:creationId xmlns:a16="http://schemas.microsoft.com/office/drawing/2014/main" id="{64E8B08D-107B-4BBD-A48C-B9E60B29B7F4}"/>
              </a:ext>
            </a:extLst>
          </p:cNvPr>
          <p:cNvSpPr/>
          <p:nvPr/>
        </p:nvSpPr>
        <p:spPr>
          <a:xfrm>
            <a:off x="5603593" y="4576104"/>
            <a:ext cx="719480" cy="224036"/>
          </a:xfrm>
          <a:prstGeom prst="rect">
            <a:avLst/>
          </a:prstGeom>
        </p:spPr>
        <p:txBody>
          <a:bodyPr wrap="square">
            <a:spAutoFit/>
          </a:bodyPr>
          <a:lstStyle/>
          <a:p>
            <a:pPr fontAlgn="t">
              <a:lnSpc>
                <a:spcPct val="107000"/>
              </a:lnSpc>
            </a:pPr>
            <a:r>
              <a:rPr lang="da-DK" sz="800" dirty="0"/>
              <a:t>1800 – 1914</a:t>
            </a:r>
          </a:p>
        </p:txBody>
      </p:sp>
      <p:sp>
        <p:nvSpPr>
          <p:cNvPr id="42" name="Rektangel 41">
            <a:extLst>
              <a:ext uri="{FF2B5EF4-FFF2-40B4-BE49-F238E27FC236}">
                <a16:creationId xmlns:a16="http://schemas.microsoft.com/office/drawing/2014/main" id="{E43EA9A1-A0A0-434D-AB1A-1F946E87C00A}"/>
              </a:ext>
            </a:extLst>
          </p:cNvPr>
          <p:cNvSpPr/>
          <p:nvPr/>
        </p:nvSpPr>
        <p:spPr>
          <a:xfrm>
            <a:off x="6482413" y="6065531"/>
            <a:ext cx="693924" cy="224036"/>
          </a:xfrm>
          <a:prstGeom prst="rect">
            <a:avLst/>
          </a:prstGeom>
        </p:spPr>
        <p:txBody>
          <a:bodyPr wrap="square">
            <a:spAutoFit/>
          </a:bodyPr>
          <a:lstStyle/>
          <a:p>
            <a:pPr fontAlgn="t">
              <a:lnSpc>
                <a:spcPct val="107000"/>
              </a:lnSpc>
            </a:pPr>
            <a:r>
              <a:rPr lang="da-DK" sz="800" dirty="0"/>
              <a:t>1914 – 1945</a:t>
            </a:r>
          </a:p>
        </p:txBody>
      </p:sp>
      <p:sp>
        <p:nvSpPr>
          <p:cNvPr id="43" name="Rektangel 42">
            <a:extLst>
              <a:ext uri="{FF2B5EF4-FFF2-40B4-BE49-F238E27FC236}">
                <a16:creationId xmlns:a16="http://schemas.microsoft.com/office/drawing/2014/main" id="{2263A1DC-7C3C-4466-BD88-88A2029CE1AB}"/>
              </a:ext>
            </a:extLst>
          </p:cNvPr>
          <p:cNvSpPr/>
          <p:nvPr/>
        </p:nvSpPr>
        <p:spPr>
          <a:xfrm>
            <a:off x="6967404" y="4582096"/>
            <a:ext cx="719480" cy="224036"/>
          </a:xfrm>
          <a:prstGeom prst="rect">
            <a:avLst/>
          </a:prstGeom>
        </p:spPr>
        <p:txBody>
          <a:bodyPr wrap="square">
            <a:spAutoFit/>
          </a:bodyPr>
          <a:lstStyle/>
          <a:p>
            <a:pPr fontAlgn="t">
              <a:lnSpc>
                <a:spcPct val="107000"/>
              </a:lnSpc>
            </a:pPr>
            <a:r>
              <a:rPr lang="da-DK" sz="800" dirty="0"/>
              <a:t>1945 – 1989</a:t>
            </a:r>
          </a:p>
        </p:txBody>
      </p:sp>
      <p:sp>
        <p:nvSpPr>
          <p:cNvPr id="44" name="Rektangel 43">
            <a:extLst>
              <a:ext uri="{FF2B5EF4-FFF2-40B4-BE49-F238E27FC236}">
                <a16:creationId xmlns:a16="http://schemas.microsoft.com/office/drawing/2014/main" id="{CC806160-4EFF-41C0-99C7-A08C002472CC}"/>
              </a:ext>
            </a:extLst>
          </p:cNvPr>
          <p:cNvSpPr/>
          <p:nvPr/>
        </p:nvSpPr>
        <p:spPr>
          <a:xfrm>
            <a:off x="7599194" y="6067678"/>
            <a:ext cx="693924" cy="224036"/>
          </a:xfrm>
          <a:prstGeom prst="rect">
            <a:avLst/>
          </a:prstGeom>
        </p:spPr>
        <p:txBody>
          <a:bodyPr wrap="square">
            <a:spAutoFit/>
          </a:bodyPr>
          <a:lstStyle/>
          <a:p>
            <a:pPr fontAlgn="t">
              <a:lnSpc>
                <a:spcPct val="107000"/>
              </a:lnSpc>
            </a:pPr>
            <a:r>
              <a:rPr lang="da-DK" sz="800" dirty="0"/>
              <a:t>1989 – nu</a:t>
            </a:r>
            <a:endParaRPr lang="da-DK" sz="1100" dirty="0">
              <a:latin typeface="Arial" panose="020B0604020202020204" pitchFamily="34" charset="0"/>
            </a:endParaRPr>
          </a:p>
        </p:txBody>
      </p:sp>
      <p:sp>
        <p:nvSpPr>
          <p:cNvPr id="4" name="Rektangel 3">
            <a:extLst>
              <a:ext uri="{FF2B5EF4-FFF2-40B4-BE49-F238E27FC236}">
                <a16:creationId xmlns:a16="http://schemas.microsoft.com/office/drawing/2014/main" id="{91214BEE-E856-44D3-A3DC-EF2308B1C383}"/>
              </a:ext>
            </a:extLst>
          </p:cNvPr>
          <p:cNvSpPr/>
          <p:nvPr/>
        </p:nvSpPr>
        <p:spPr>
          <a:xfrm>
            <a:off x="-3" y="4546161"/>
            <a:ext cx="9137504" cy="17908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F90805DF-1627-418E-BDBB-E293FA181B5D}"/>
              </a:ext>
            </a:extLst>
          </p:cNvPr>
          <p:cNvSpPr txBox="1"/>
          <p:nvPr/>
        </p:nvSpPr>
        <p:spPr>
          <a:xfrm>
            <a:off x="2398507" y="6337034"/>
            <a:ext cx="4346983" cy="307777"/>
          </a:xfrm>
          <a:prstGeom prst="rect">
            <a:avLst/>
          </a:prstGeom>
          <a:noFill/>
        </p:spPr>
        <p:txBody>
          <a:bodyPr wrap="square" rtlCol="0">
            <a:spAutoFit/>
          </a:bodyPr>
          <a:lstStyle/>
          <a:p>
            <a:r>
              <a:rPr lang="da-DK" sz="1400" i="1" dirty="0"/>
              <a:t>Tidslinje over mennesket historie: &gt; 100.000 år f.v.t. til nu.</a:t>
            </a:r>
          </a:p>
        </p:txBody>
      </p:sp>
      <p:sp>
        <p:nvSpPr>
          <p:cNvPr id="20" name="Tekstfelt 7">
            <a:extLst>
              <a:ext uri="{FF2B5EF4-FFF2-40B4-BE49-F238E27FC236}">
                <a16:creationId xmlns:a16="http://schemas.microsoft.com/office/drawing/2014/main" id="{10460B05-8378-4FB2-A724-6FF9B3F3BEB0}"/>
              </a:ext>
            </a:extLst>
          </p:cNvPr>
          <p:cNvSpPr txBox="1"/>
          <p:nvPr/>
        </p:nvSpPr>
        <p:spPr>
          <a:xfrm>
            <a:off x="8080304" y="4603120"/>
            <a:ext cx="1057197" cy="707886"/>
          </a:xfrm>
          <a:prstGeom prst="rect">
            <a:avLst/>
          </a:prstGeom>
          <a:noFill/>
        </p:spPr>
        <p:txBody>
          <a:bodyPr wrap="square" rtlCol="0">
            <a:spAutoFit/>
          </a:bodyPr>
          <a:lstStyle/>
          <a:p>
            <a:r>
              <a:rPr lang="da-DK" sz="1000" dirty="0">
                <a:solidFill>
                  <a:schemeClr val="tx1">
                    <a:lumMod val="50000"/>
                    <a:lumOff val="50000"/>
                  </a:schemeClr>
                </a:solidFill>
              </a:rPr>
              <a:t>Inspiration fra tidslinje på  </a:t>
            </a:r>
            <a:r>
              <a:rPr lang="da-DK" sz="1000" dirty="0">
                <a:solidFill>
                  <a:schemeClr val="tx1">
                    <a:lumMod val="50000"/>
                    <a:lumOff val="50000"/>
                  </a:schemeClr>
                </a:solidFill>
                <a:hlinkClick r:id="rId8" invalidUrl="https://historie.gyldendal.dk/Indgange/Tidslinjer/Perioder i historien.aspx"/>
              </a:rPr>
              <a:t>https://historie.gyldendal.dk/ </a:t>
            </a:r>
            <a:endParaRPr lang="da-DK" sz="1000" dirty="0">
              <a:solidFill>
                <a:schemeClr val="tx1">
                  <a:lumMod val="50000"/>
                  <a:lumOff val="50000"/>
                </a:schemeClr>
              </a:solidFill>
            </a:endParaRPr>
          </a:p>
        </p:txBody>
      </p:sp>
    </p:spTree>
    <p:extLst>
      <p:ext uri="{BB962C8B-B14F-4D97-AF65-F5344CB8AC3E}">
        <p14:creationId xmlns:p14="http://schemas.microsoft.com/office/powerpoint/2010/main" val="3460105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C579E-EE9D-469E-ABA7-3AB31C26D20E}"/>
              </a:ext>
            </a:extLst>
          </p:cNvPr>
          <p:cNvSpPr>
            <a:spLocks noGrp="1"/>
          </p:cNvSpPr>
          <p:nvPr>
            <p:ph type="title"/>
          </p:nvPr>
        </p:nvSpPr>
        <p:spPr>
          <a:xfrm>
            <a:off x="1855742" y="338370"/>
            <a:ext cx="5432515" cy="1306918"/>
          </a:xfrm>
        </p:spPr>
        <p:txBody>
          <a:bodyPr>
            <a:normAutofit fontScale="90000"/>
          </a:bodyPr>
          <a:lstStyle/>
          <a:p>
            <a:pPr algn="ctr"/>
            <a:r>
              <a:rPr lang="da-DK" dirty="0"/>
              <a:t>Hvor mange mennesker er vi på jorden?</a:t>
            </a:r>
            <a:br>
              <a:rPr lang="da-DK" dirty="0"/>
            </a:br>
            <a:endParaRPr lang="da-DK" dirty="0"/>
          </a:p>
        </p:txBody>
      </p:sp>
      <p:pic>
        <p:nvPicPr>
          <p:cNvPr id="2052" name="Picture 4" descr="https://ourworldindata.org/wp-content/uploads/2013/05/updated-World-Population-Growth-1750-2100.png">
            <a:extLst>
              <a:ext uri="{FF2B5EF4-FFF2-40B4-BE49-F238E27FC236}">
                <a16:creationId xmlns:a16="http://schemas.microsoft.com/office/drawing/2014/main" id="{604EEA7D-23E0-4FF6-9131-40B126672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984" y="1518709"/>
            <a:ext cx="5804548" cy="406318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95929534-E85B-4868-A783-9CCD81E44786}"/>
              </a:ext>
            </a:extLst>
          </p:cNvPr>
          <p:cNvSpPr txBox="1">
            <a:spLocks/>
          </p:cNvSpPr>
          <p:nvPr/>
        </p:nvSpPr>
        <p:spPr>
          <a:xfrm>
            <a:off x="0" y="5876498"/>
            <a:ext cx="9144000" cy="96035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dirty="0"/>
              <a:t>Figuren viser befolkningsudviklingen på jorden siden 1750. Befolkningen på jorden er steget markant siden industrialiseringen. Den årlige vækstrate tog især fart i starten af 1900-tallet, men har siden 1960’erne/1970’erne været denne været faldende (dog stadig positiv). Det forventes, at befolkningen på jorden forsat vil stige frem mod det 2100 århundrede, hvor man regner med, at vi har rundet 10-11 milliarder mennesker på jorden.</a:t>
            </a:r>
          </a:p>
        </p:txBody>
      </p:sp>
      <p:sp>
        <p:nvSpPr>
          <p:cNvPr id="6" name="Rektangel 5">
            <a:extLst>
              <a:ext uri="{FF2B5EF4-FFF2-40B4-BE49-F238E27FC236}">
                <a16:creationId xmlns:a16="http://schemas.microsoft.com/office/drawing/2014/main" id="{EC9B324B-E7D5-4855-83FF-A4385412DEEE}"/>
              </a:ext>
            </a:extLst>
          </p:cNvPr>
          <p:cNvSpPr/>
          <p:nvPr/>
        </p:nvSpPr>
        <p:spPr>
          <a:xfrm>
            <a:off x="361121" y="1490204"/>
            <a:ext cx="2853303" cy="3970318"/>
          </a:xfrm>
          <a:prstGeom prst="rect">
            <a:avLst/>
          </a:prstGeom>
        </p:spPr>
        <p:txBody>
          <a:bodyPr wrap="square">
            <a:spAutoFit/>
          </a:bodyPr>
          <a:lstStyle/>
          <a:p>
            <a:r>
              <a:rPr lang="da-DK" dirty="0"/>
              <a:t>I takt med den industrielle revolutions indtog rundt omkring i verden begynder befolkningsvæksten samtidig at tage fart.  </a:t>
            </a:r>
          </a:p>
          <a:p>
            <a:endParaRPr lang="da-DK" dirty="0"/>
          </a:p>
          <a:p>
            <a:r>
              <a:rPr lang="da-DK" dirty="0"/>
              <a:t>I starten af 1800-tallet var der knap 1 milliard mennesker på jorden, men dette tal steg hastigt i løbet af de efterfølgende 200 år, og i dag er der således på den anden side af 7 milliarder mennesker.</a:t>
            </a:r>
          </a:p>
        </p:txBody>
      </p:sp>
    </p:spTree>
    <p:extLst>
      <p:ext uri="{BB962C8B-B14F-4D97-AF65-F5344CB8AC3E}">
        <p14:creationId xmlns:p14="http://schemas.microsoft.com/office/powerpoint/2010/main" val="3282773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966247-540A-4997-817A-4F1410369091}"/>
              </a:ext>
            </a:extLst>
          </p:cNvPr>
          <p:cNvSpPr>
            <a:spLocks noGrp="1"/>
          </p:cNvSpPr>
          <p:nvPr>
            <p:ph type="title"/>
          </p:nvPr>
        </p:nvSpPr>
        <p:spPr>
          <a:xfrm>
            <a:off x="805644" y="409635"/>
            <a:ext cx="7532711" cy="1325563"/>
          </a:xfrm>
        </p:spPr>
        <p:txBody>
          <a:bodyPr>
            <a:normAutofit/>
          </a:bodyPr>
          <a:lstStyle/>
          <a:p>
            <a:pPr algn="ctr"/>
            <a:r>
              <a:rPr lang="da-DK" dirty="0"/>
              <a:t>Fødevareproduktionen følger industrialiseringen </a:t>
            </a:r>
          </a:p>
        </p:txBody>
      </p:sp>
      <p:sp>
        <p:nvSpPr>
          <p:cNvPr id="9" name="Rektangel 8">
            <a:extLst>
              <a:ext uri="{FF2B5EF4-FFF2-40B4-BE49-F238E27FC236}">
                <a16:creationId xmlns:a16="http://schemas.microsoft.com/office/drawing/2014/main" id="{29D64562-BD4A-41EF-931F-525669883983}"/>
              </a:ext>
            </a:extLst>
          </p:cNvPr>
          <p:cNvSpPr/>
          <p:nvPr/>
        </p:nvSpPr>
        <p:spPr>
          <a:xfrm>
            <a:off x="279235" y="1819594"/>
            <a:ext cx="3160001" cy="4801314"/>
          </a:xfrm>
          <a:prstGeom prst="rect">
            <a:avLst/>
          </a:prstGeom>
        </p:spPr>
        <p:txBody>
          <a:bodyPr wrap="square">
            <a:spAutoFit/>
          </a:bodyPr>
          <a:lstStyle/>
          <a:p>
            <a:r>
              <a:rPr lang="da-DK" dirty="0"/>
              <a:t>Med den industrielle revolution, fulgte som sagt en øget befolkningsvækst, som videre førte til et større behov for mad. Dette indledte en ny landbrugsrevolution og henholdsvis Landbrugs- produktionen og landbrugs- arealerne steg markant i denne periode. Dette skyldtes bl.a. indførelsen af nye metoder herunder sædskifte med majroer og kløver, nye intensive landbrugssystemer (bl.a. et resultat af landvinding), nye afgrøder med højere høstudbytte.</a:t>
            </a:r>
          </a:p>
        </p:txBody>
      </p:sp>
      <p:graphicFrame>
        <p:nvGraphicFramePr>
          <p:cNvPr id="10" name="Diagram 9">
            <a:extLst>
              <a:ext uri="{FF2B5EF4-FFF2-40B4-BE49-F238E27FC236}">
                <a16:creationId xmlns:a16="http://schemas.microsoft.com/office/drawing/2014/main" id="{15CD3D8D-43B9-4C78-A7B7-FFAC80F0F822}"/>
              </a:ext>
            </a:extLst>
          </p:cNvPr>
          <p:cNvGraphicFramePr>
            <a:graphicFrameLocks/>
          </p:cNvGraphicFramePr>
          <p:nvPr>
            <p:extLst>
              <p:ext uri="{D42A27DB-BD31-4B8C-83A1-F6EECF244321}">
                <p14:modId xmlns:p14="http://schemas.microsoft.com/office/powerpoint/2010/main" val="3848567666"/>
              </p:ext>
            </p:extLst>
          </p:nvPr>
        </p:nvGraphicFramePr>
        <p:xfrm>
          <a:off x="3214593" y="1844957"/>
          <a:ext cx="5786651" cy="4186127"/>
        </p:xfrm>
        <a:graphic>
          <a:graphicData uri="http://schemas.openxmlformats.org/drawingml/2006/chart">
            <c:chart xmlns:c="http://schemas.openxmlformats.org/drawingml/2006/chart" xmlns:r="http://schemas.openxmlformats.org/officeDocument/2006/relationships" r:id="rId2"/>
          </a:graphicData>
        </a:graphic>
      </p:graphicFrame>
      <p:sp>
        <p:nvSpPr>
          <p:cNvPr id="11" name="Shape 267">
            <a:extLst>
              <a:ext uri="{FF2B5EF4-FFF2-40B4-BE49-F238E27FC236}">
                <a16:creationId xmlns:a16="http://schemas.microsoft.com/office/drawing/2014/main" id="{DC3AB42F-1992-40DF-AB97-6DEF244A5D52}"/>
              </a:ext>
            </a:extLst>
          </p:cNvPr>
          <p:cNvSpPr/>
          <p:nvPr/>
        </p:nvSpPr>
        <p:spPr>
          <a:xfrm rot="5400000">
            <a:off x="7871871" y="3829999"/>
            <a:ext cx="2258743" cy="216044"/>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a:t>Data til figur hentet fra </a:t>
            </a:r>
            <a:r>
              <a:rPr lang="da-DK" sz="1000" dirty="0">
                <a:solidFill>
                  <a:schemeClr val="bg1">
                    <a:lumMod val="50000"/>
                  </a:schemeClr>
                </a:solidFill>
                <a:hlinkClick r:id="rId3"/>
              </a:rPr>
              <a:t>ourworldindata.org </a:t>
            </a:r>
            <a:endParaRPr sz="1000" dirty="0">
              <a:solidFill>
                <a:schemeClr val="bg1">
                  <a:lumMod val="50000"/>
                </a:schemeClr>
              </a:solidFill>
            </a:endParaRPr>
          </a:p>
        </p:txBody>
      </p:sp>
    </p:spTree>
    <p:extLst>
      <p:ext uri="{BB962C8B-B14F-4D97-AF65-F5344CB8AC3E}">
        <p14:creationId xmlns:p14="http://schemas.microsoft.com/office/powerpoint/2010/main" val="1095503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966247-540A-4997-817A-4F1410369091}"/>
              </a:ext>
            </a:extLst>
          </p:cNvPr>
          <p:cNvSpPr>
            <a:spLocks noGrp="1"/>
          </p:cNvSpPr>
          <p:nvPr>
            <p:ph type="title"/>
          </p:nvPr>
        </p:nvSpPr>
        <p:spPr>
          <a:xfrm>
            <a:off x="241048" y="137673"/>
            <a:ext cx="8654759" cy="1077173"/>
          </a:xfrm>
        </p:spPr>
        <p:txBody>
          <a:bodyPr>
            <a:normAutofit/>
          </a:bodyPr>
          <a:lstStyle/>
          <a:p>
            <a:pPr algn="ctr"/>
            <a:r>
              <a:rPr lang="da-DK" dirty="0"/>
              <a:t>Økonomisk vækst og urbanisering</a:t>
            </a:r>
          </a:p>
        </p:txBody>
      </p:sp>
      <p:sp>
        <p:nvSpPr>
          <p:cNvPr id="6" name="Content Placeholder 2">
            <a:extLst>
              <a:ext uri="{FF2B5EF4-FFF2-40B4-BE49-F238E27FC236}">
                <a16:creationId xmlns:a16="http://schemas.microsoft.com/office/drawing/2014/main" id="{FF09F6D6-5855-4059-AE09-8E72027F4E1A}"/>
              </a:ext>
            </a:extLst>
          </p:cNvPr>
          <p:cNvSpPr txBox="1">
            <a:spLocks/>
          </p:cNvSpPr>
          <p:nvPr/>
        </p:nvSpPr>
        <p:spPr>
          <a:xfrm>
            <a:off x="0" y="5876498"/>
            <a:ext cx="9144000" cy="96035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dirty="0"/>
              <a:t>Figurerne viser den økonomiske udvikling, samt urbaniseringen i en række forskellige lande i verden, herunder Danmark, USA, England og Tyskland. I forbindelse med den industrielle revolution der sker både en stor økonomisk vækst, samt en stor urbanisering, hvor befolkningen bevæger sig fra landet ind til byerne. Denne udvikling forsatte i de efterfølgende årtier op gennem 1900-tallet og industrialiseringen kan derfor i høj grad anses for springbrættet til det moderne samfund, som vi kender det i dag. Mange lande i verden har ikke oplevet denne udvikling endnu, disse lande kendes i dag som udviklingslande.</a:t>
            </a:r>
            <a:endParaRPr lang="da-DK" sz="1400" dirty="0">
              <a:highlight>
                <a:srgbClr val="FFFF00"/>
              </a:highlight>
            </a:endParaRPr>
          </a:p>
          <a:p>
            <a:endParaRPr lang="da-DK" sz="800" dirty="0">
              <a:highlight>
                <a:srgbClr val="FFFF00"/>
              </a:highlight>
            </a:endParaRPr>
          </a:p>
        </p:txBody>
      </p:sp>
      <p:pic>
        <p:nvPicPr>
          <p:cNvPr id="4" name="Billede 3" descr="Et billede, der indeholder kort, tekst&#10;&#10;Automatisk oprettet beskrivelse">
            <a:extLst>
              <a:ext uri="{FF2B5EF4-FFF2-40B4-BE49-F238E27FC236}">
                <a16:creationId xmlns:a16="http://schemas.microsoft.com/office/drawing/2014/main" id="{33BE0D9C-0929-4320-9928-DBED06B07FA0}"/>
              </a:ext>
            </a:extLst>
          </p:cNvPr>
          <p:cNvPicPr>
            <a:picLocks noChangeAspect="1"/>
          </p:cNvPicPr>
          <p:nvPr/>
        </p:nvPicPr>
        <p:blipFill>
          <a:blip r:embed="rId2"/>
          <a:stretch>
            <a:fillRect/>
          </a:stretch>
        </p:blipFill>
        <p:spPr>
          <a:xfrm>
            <a:off x="1175657" y="1031581"/>
            <a:ext cx="6792686" cy="4794837"/>
          </a:xfrm>
          <a:prstGeom prst="rect">
            <a:avLst/>
          </a:prstGeom>
        </p:spPr>
      </p:pic>
    </p:spTree>
    <p:extLst>
      <p:ext uri="{BB962C8B-B14F-4D97-AF65-F5344CB8AC3E}">
        <p14:creationId xmlns:p14="http://schemas.microsoft.com/office/powerpoint/2010/main" val="455145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966247-540A-4997-817A-4F1410369091}"/>
              </a:ext>
            </a:extLst>
          </p:cNvPr>
          <p:cNvSpPr>
            <a:spLocks noGrp="1"/>
          </p:cNvSpPr>
          <p:nvPr>
            <p:ph type="title"/>
          </p:nvPr>
        </p:nvSpPr>
        <p:spPr>
          <a:xfrm>
            <a:off x="241048" y="137673"/>
            <a:ext cx="8654759" cy="1077173"/>
          </a:xfrm>
        </p:spPr>
        <p:txBody>
          <a:bodyPr>
            <a:normAutofit/>
          </a:bodyPr>
          <a:lstStyle/>
          <a:p>
            <a:pPr algn="ctr"/>
            <a:r>
              <a:rPr lang="da-DK" dirty="0"/>
              <a:t>Økonomisk vækst og urbanisering</a:t>
            </a:r>
          </a:p>
        </p:txBody>
      </p:sp>
      <p:sp>
        <p:nvSpPr>
          <p:cNvPr id="6" name="Content Placeholder 2">
            <a:extLst>
              <a:ext uri="{FF2B5EF4-FFF2-40B4-BE49-F238E27FC236}">
                <a16:creationId xmlns:a16="http://schemas.microsoft.com/office/drawing/2014/main" id="{FF09F6D6-5855-4059-AE09-8E72027F4E1A}"/>
              </a:ext>
            </a:extLst>
          </p:cNvPr>
          <p:cNvSpPr txBox="1">
            <a:spLocks/>
          </p:cNvSpPr>
          <p:nvPr/>
        </p:nvSpPr>
        <p:spPr>
          <a:xfrm>
            <a:off x="0" y="5876498"/>
            <a:ext cx="9144000" cy="96035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dirty="0"/>
              <a:t>Figurerne viser den økonomiske udvikling, samt urbaniseringen i en række forskellige lande i verden, herunder Danmark, USA, England og Tyskland. I forbindelse med den industrielle revolution der sker både en stor økonomisk vækst, samt en stor urbanisering, hvor befolkningen bevæger sig fra landet ind til byerne. Denne udvikling forsatte i de efterfølgende årtier op gennem 1900-tallet og industrialiseringen kan derfor i høj grad anses for springbrættet til det moderne samfund, som vi kender det i dag. Mange lande i verden har ikke oplevet denne udvikling endnu, disse lande kendes i dag som udviklingslande.</a:t>
            </a:r>
            <a:endParaRPr lang="da-DK" sz="1400" dirty="0">
              <a:highlight>
                <a:srgbClr val="FFFF00"/>
              </a:highlight>
            </a:endParaRPr>
          </a:p>
          <a:p>
            <a:endParaRPr lang="da-DK" sz="800" dirty="0">
              <a:highlight>
                <a:srgbClr val="FFFF00"/>
              </a:highlight>
            </a:endParaRPr>
          </a:p>
        </p:txBody>
      </p:sp>
      <p:pic>
        <p:nvPicPr>
          <p:cNvPr id="8" name="Billede 7" descr="Et billede, der indeholder kort, tekst&#10;&#10;Automatisk oprettet beskrivelse">
            <a:extLst>
              <a:ext uri="{FF2B5EF4-FFF2-40B4-BE49-F238E27FC236}">
                <a16:creationId xmlns:a16="http://schemas.microsoft.com/office/drawing/2014/main" id="{C7FF6D1A-B51E-4AED-B46D-6055E7A80053}"/>
              </a:ext>
            </a:extLst>
          </p:cNvPr>
          <p:cNvPicPr>
            <a:picLocks noChangeAspect="1"/>
          </p:cNvPicPr>
          <p:nvPr/>
        </p:nvPicPr>
        <p:blipFill>
          <a:blip r:embed="rId2"/>
          <a:stretch>
            <a:fillRect/>
          </a:stretch>
        </p:blipFill>
        <p:spPr>
          <a:xfrm>
            <a:off x="1197534" y="1049547"/>
            <a:ext cx="6741785" cy="4758906"/>
          </a:xfrm>
          <a:prstGeom prst="rect">
            <a:avLst/>
          </a:prstGeom>
        </p:spPr>
      </p:pic>
    </p:spTree>
    <p:extLst>
      <p:ext uri="{BB962C8B-B14F-4D97-AF65-F5344CB8AC3E}">
        <p14:creationId xmlns:p14="http://schemas.microsoft.com/office/powerpoint/2010/main" val="2564857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5EF6B-8E6A-493D-B8C1-E5E33439CE23}"/>
              </a:ext>
            </a:extLst>
          </p:cNvPr>
          <p:cNvSpPr>
            <a:spLocks noGrp="1"/>
          </p:cNvSpPr>
          <p:nvPr>
            <p:ph type="title"/>
          </p:nvPr>
        </p:nvSpPr>
        <p:spPr>
          <a:xfrm>
            <a:off x="811530" y="365128"/>
            <a:ext cx="3407774" cy="1325563"/>
          </a:xfrm>
        </p:spPr>
        <p:txBody>
          <a:bodyPr/>
          <a:lstStyle/>
          <a:p>
            <a:r>
              <a:rPr lang="da-DK" dirty="0"/>
              <a:t>Befolkningen bliver ældre</a:t>
            </a:r>
          </a:p>
        </p:txBody>
      </p:sp>
      <p:pic>
        <p:nvPicPr>
          <p:cNvPr id="2050" name="Picture 2" descr=" ">
            <a:extLst>
              <a:ext uri="{FF2B5EF4-FFF2-40B4-BE49-F238E27FC236}">
                <a16:creationId xmlns:a16="http://schemas.microsoft.com/office/drawing/2014/main" id="{0E60D7E7-C308-4DEE-9D12-F745EA56F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9677" y="0"/>
            <a:ext cx="4124325"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5">
            <a:extLst>
              <a:ext uri="{FF2B5EF4-FFF2-40B4-BE49-F238E27FC236}">
                <a16:creationId xmlns:a16="http://schemas.microsoft.com/office/drawing/2014/main" id="{62B4CA4B-0E06-4E42-9C20-0577DDF2DD9C}"/>
              </a:ext>
            </a:extLst>
          </p:cNvPr>
          <p:cNvSpPr txBox="1"/>
          <p:nvPr/>
        </p:nvSpPr>
        <p:spPr>
          <a:xfrm>
            <a:off x="401048" y="1827004"/>
            <a:ext cx="3635376" cy="4073318"/>
          </a:xfrm>
          <a:prstGeom prst="rect">
            <a:avLst/>
          </a:prstGeom>
        </p:spPr>
        <p:txBody>
          <a:bodyPr vert="horz" lIns="91440" tIns="45720" rIns="91440" bIns="45720" rtlCol="0" anchor="ctr">
            <a:normAutofit/>
          </a:bodyPr>
          <a:lstStyle/>
          <a:p>
            <a:pPr defTabSz="685800">
              <a:lnSpc>
                <a:spcPct val="90000"/>
              </a:lnSpc>
              <a:spcBef>
                <a:spcPts val="1000"/>
              </a:spcBef>
            </a:pPr>
            <a:endParaRPr lang="da-DK" sz="1400" dirty="0">
              <a:solidFill>
                <a:srgbClr val="000000"/>
              </a:solidFill>
            </a:endParaRPr>
          </a:p>
        </p:txBody>
      </p:sp>
      <p:sp>
        <p:nvSpPr>
          <p:cNvPr id="6" name="Pladsholder til indhold 2">
            <a:extLst>
              <a:ext uri="{FF2B5EF4-FFF2-40B4-BE49-F238E27FC236}">
                <a16:creationId xmlns:a16="http://schemas.microsoft.com/office/drawing/2014/main" id="{3BDFAC43-8CDE-4076-96B7-2ACFC474DE03}"/>
              </a:ext>
            </a:extLst>
          </p:cNvPr>
          <p:cNvSpPr>
            <a:spLocks noGrp="1"/>
          </p:cNvSpPr>
          <p:nvPr>
            <p:ph idx="1"/>
          </p:nvPr>
        </p:nvSpPr>
        <p:spPr>
          <a:xfrm>
            <a:off x="667839" y="1827004"/>
            <a:ext cx="3695156" cy="4667250"/>
          </a:xfrm>
        </p:spPr>
        <p:txBody>
          <a:bodyPr>
            <a:normAutofit lnSpcReduction="10000"/>
          </a:bodyPr>
          <a:lstStyle/>
          <a:p>
            <a:pPr marL="0" indent="0">
              <a:buNone/>
            </a:pPr>
            <a:r>
              <a:rPr lang="da-DK" sz="2000" dirty="0"/>
              <a:t>Siden midten af 1800-tallet er den gennemsnitlige levealder i Danmark steget markant.</a:t>
            </a:r>
          </a:p>
          <a:p>
            <a:pPr marL="0" indent="0">
              <a:buNone/>
            </a:pPr>
            <a:r>
              <a:rPr lang="da-DK" sz="2000" dirty="0"/>
              <a:t>I 1850 var den gennemsnitlige levealder for mænd og kvinder henholdsvis 43 og 45 år. I dag er den gennemsnitlige levealder steget til 79 og 83 år for henholdsvis mænd og kvinder.</a:t>
            </a:r>
          </a:p>
          <a:p>
            <a:pPr marL="0" indent="0">
              <a:buNone/>
            </a:pPr>
            <a:r>
              <a:rPr lang="da-DK" sz="2000" dirty="0"/>
              <a:t>Dette skyldes bl.a. at der er en væsentlig lavere børnedødelighed en tidligere. Samtidig har voksende velstand og den teknologiske udvikling betydet at befolkningen lever sundere og længere end tidligere.</a:t>
            </a:r>
          </a:p>
          <a:p>
            <a:pPr marL="0" indent="0">
              <a:buNone/>
            </a:pPr>
            <a:endParaRPr lang="da-DK" sz="2000" dirty="0"/>
          </a:p>
        </p:txBody>
      </p:sp>
    </p:spTree>
    <p:extLst>
      <p:ext uri="{BB962C8B-B14F-4D97-AF65-F5344CB8AC3E}">
        <p14:creationId xmlns:p14="http://schemas.microsoft.com/office/powerpoint/2010/main" val="1611631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763A59-DF51-45CF-A8BE-2232ED6FCF17}"/>
              </a:ext>
            </a:extLst>
          </p:cNvPr>
          <p:cNvSpPr>
            <a:spLocks noGrp="1"/>
          </p:cNvSpPr>
          <p:nvPr>
            <p:ph type="title"/>
          </p:nvPr>
        </p:nvSpPr>
        <p:spPr/>
        <p:txBody>
          <a:bodyPr/>
          <a:lstStyle/>
          <a:p>
            <a:r>
              <a:rPr lang="da-DK" dirty="0"/>
              <a:t>Fremtidig befolkning på Jorden</a:t>
            </a:r>
          </a:p>
        </p:txBody>
      </p:sp>
      <p:sp>
        <p:nvSpPr>
          <p:cNvPr id="5"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dirty="0"/>
              <a:t>Vi bliver fortsat flere mennesker på Jorden, men i nogle dele af verden er befolkningstilvæksten faldet (som man kan se på kortet ovenfor), og de fleste steder i verden får familier 2 børn, det er kun enkelte steder (og stadig særligt i Afrika) at familier får flere børn, men antallet falder i disse år, og man forventer at niveauet vil nå det vi kender fra fx Europa inden for det næste årti. (se eksempelvis online værktøjet </a:t>
            </a:r>
            <a:r>
              <a:rPr lang="da-DK" dirty="0">
                <a:hlinkClick r:id="rId2"/>
              </a:rPr>
              <a:t>Gapminder</a:t>
            </a:r>
            <a:r>
              <a:rPr lang="da-DK" dirty="0"/>
              <a:t>, og et af flere </a:t>
            </a:r>
            <a:r>
              <a:rPr lang="da-DK" dirty="0">
                <a:hlinkClick r:id="rId3"/>
              </a:rPr>
              <a:t>tilhørende foredrag</a:t>
            </a:r>
            <a:r>
              <a:rPr lang="da-DK" dirty="0"/>
              <a:t> af Hans </a:t>
            </a:r>
            <a:r>
              <a:rPr lang="da-DK" dirty="0" err="1"/>
              <a:t>Rosling</a:t>
            </a:r>
            <a:r>
              <a:rPr lang="da-DK" dirty="0"/>
              <a:t>).</a:t>
            </a:r>
          </a:p>
        </p:txBody>
      </p:sp>
      <p:pic>
        <p:nvPicPr>
          <p:cNvPr id="1026" name="Picture 2" descr="https://img.washingtonpost.com/wp-apps/imrs.php?src=https://img.washingtonpost.com/blogs/worldviews/files/2014/01/birth-rates.jpg&amp;w=14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773" y="1372295"/>
            <a:ext cx="8684453" cy="4289558"/>
          </a:xfrm>
          <a:prstGeom prst="rect">
            <a:avLst/>
          </a:prstGeom>
          <a:noFill/>
          <a:extLst>
            <a:ext uri="{909E8E84-426E-40DD-AFC4-6F175D3DCCD1}">
              <a14:hiddenFill xmlns:a14="http://schemas.microsoft.com/office/drawing/2010/main">
                <a:solidFill>
                  <a:srgbClr val="FFFFFF"/>
                </a:solidFill>
              </a14:hiddenFill>
            </a:ext>
          </a:extLst>
        </p:spPr>
      </p:pic>
      <p:sp>
        <p:nvSpPr>
          <p:cNvPr id="7" name="Shape 267"/>
          <p:cNvSpPr/>
          <p:nvPr/>
        </p:nvSpPr>
        <p:spPr>
          <a:xfrm rot="5400000">
            <a:off x="8289357" y="1875306"/>
            <a:ext cx="1493242" cy="216044"/>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r>
              <a:rPr lang="da-DK" sz="1000" dirty="0">
                <a:solidFill>
                  <a:schemeClr val="bg1">
                    <a:lumMod val="50000"/>
                  </a:schemeClr>
                </a:solidFill>
                <a:hlinkClick r:id="rId5"/>
              </a:rPr>
              <a:t>Washington Post</a:t>
            </a:r>
            <a:endParaRPr sz="1000" dirty="0">
              <a:solidFill>
                <a:schemeClr val="bg1">
                  <a:lumMod val="50000"/>
                </a:schemeClr>
              </a:solidFill>
            </a:endParaRPr>
          </a:p>
        </p:txBody>
      </p:sp>
      <p:sp>
        <p:nvSpPr>
          <p:cNvPr id="6" name="TextBox 5"/>
          <p:cNvSpPr txBox="1"/>
          <p:nvPr/>
        </p:nvSpPr>
        <p:spPr>
          <a:xfrm>
            <a:off x="6519553" y="5142016"/>
            <a:ext cx="712520" cy="369332"/>
          </a:xfrm>
          <a:prstGeom prst="rect">
            <a:avLst/>
          </a:prstGeom>
          <a:noFill/>
        </p:spPr>
        <p:txBody>
          <a:bodyPr wrap="square" rtlCol="0">
            <a:spAutoFit/>
          </a:bodyPr>
          <a:lstStyle/>
          <a:p>
            <a:r>
              <a:rPr lang="da-DK" dirty="0"/>
              <a:t>2014</a:t>
            </a:r>
          </a:p>
        </p:txBody>
      </p:sp>
    </p:spTree>
    <p:extLst>
      <p:ext uri="{BB962C8B-B14F-4D97-AF65-F5344CB8AC3E}">
        <p14:creationId xmlns:p14="http://schemas.microsoft.com/office/powerpoint/2010/main" val="1721189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lateret billede">
            <a:extLst>
              <a:ext uri="{FF2B5EF4-FFF2-40B4-BE49-F238E27FC236}">
                <a16:creationId xmlns:a16="http://schemas.microsoft.com/office/drawing/2014/main" id="{719EECE3-B56B-4757-883B-AD43EA091A6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1668" b="3332"/>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162EDA3-C8F1-49A6-B1A7-67A951D4700F}"/>
              </a:ext>
            </a:extLst>
          </p:cNvPr>
          <p:cNvSpPr>
            <a:spLocks noGrp="1"/>
          </p:cNvSpPr>
          <p:nvPr>
            <p:ph type="title"/>
          </p:nvPr>
        </p:nvSpPr>
        <p:spPr>
          <a:xfrm>
            <a:off x="1143000" y="1122362"/>
            <a:ext cx="6858000" cy="2900518"/>
          </a:xfrm>
        </p:spPr>
        <p:txBody>
          <a:bodyPr vert="horz" lIns="91440" tIns="45720" rIns="91440" bIns="45720" rtlCol="0" anchor="b">
            <a:normAutofit/>
          </a:bodyPr>
          <a:lstStyle/>
          <a:p>
            <a:pPr algn="ctr"/>
            <a:r>
              <a:rPr lang="en-US" sz="6000">
                <a:solidFill>
                  <a:srgbClr val="FFFFFF"/>
                </a:solidFill>
              </a:rPr>
              <a:t>Mennesket</a:t>
            </a:r>
            <a:r>
              <a:rPr lang="en-US" sz="6000" dirty="0">
                <a:solidFill>
                  <a:srgbClr val="FFFFFF"/>
                </a:solidFill>
              </a:rPr>
              <a:t> vs. </a:t>
            </a:r>
            <a:r>
              <a:rPr lang="en-US" sz="6000">
                <a:solidFill>
                  <a:srgbClr val="FFFFFF"/>
                </a:solidFill>
              </a:rPr>
              <a:t>naturen</a:t>
            </a:r>
            <a:endParaRPr lang="en-US" sz="6000" dirty="0">
              <a:solidFill>
                <a:srgbClr val="FFFFFF"/>
              </a:solidFill>
            </a:endParaRPr>
          </a:p>
        </p:txBody>
      </p:sp>
      <p:sp>
        <p:nvSpPr>
          <p:cNvPr id="7" name="Tekstfelt 7">
            <a:extLst>
              <a:ext uri="{FF2B5EF4-FFF2-40B4-BE49-F238E27FC236}">
                <a16:creationId xmlns:a16="http://schemas.microsoft.com/office/drawing/2014/main" id="{CE2D6B57-EDE8-4F98-8AA8-8AA3983578F0}"/>
              </a:ext>
            </a:extLst>
          </p:cNvPr>
          <p:cNvSpPr txBox="1"/>
          <p:nvPr/>
        </p:nvSpPr>
        <p:spPr>
          <a:xfrm>
            <a:off x="8001000" y="6584559"/>
            <a:ext cx="1186893" cy="246221"/>
          </a:xfrm>
          <a:prstGeom prst="rect">
            <a:avLst/>
          </a:prstGeom>
          <a:noFill/>
        </p:spPr>
        <p:txBody>
          <a:bodyPr wrap="square" rtlCol="0">
            <a:spAutoFit/>
          </a:bodyPr>
          <a:lstStyle/>
          <a:p>
            <a:r>
              <a:rPr lang="da-DK" sz="1000" dirty="0">
                <a:solidFill>
                  <a:schemeClr val="tx1">
                    <a:lumMod val="50000"/>
                    <a:lumOff val="50000"/>
                  </a:schemeClr>
                </a:solidFill>
              </a:rPr>
              <a:t>Ophavsret ukendt</a:t>
            </a:r>
          </a:p>
        </p:txBody>
      </p:sp>
    </p:spTree>
    <p:extLst>
      <p:ext uri="{BB962C8B-B14F-4D97-AF65-F5344CB8AC3E}">
        <p14:creationId xmlns:p14="http://schemas.microsoft.com/office/powerpoint/2010/main" val="2587080151"/>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9CAB078-4CAF-4F07-BE22-44D66DFF71BF}"/>
              </a:ext>
            </a:extLst>
          </p:cNvPr>
          <p:cNvPicPr>
            <a:picLocks noChangeAspect="1"/>
          </p:cNvPicPr>
          <p:nvPr/>
        </p:nvPicPr>
        <p:blipFill>
          <a:blip r:embed="rId2"/>
          <a:stretch>
            <a:fillRect/>
          </a:stretch>
        </p:blipFill>
        <p:spPr>
          <a:xfrm>
            <a:off x="1100106" y="1315043"/>
            <a:ext cx="6943788" cy="4385963"/>
          </a:xfrm>
          <a:prstGeom prst="rect">
            <a:avLst/>
          </a:prstGeom>
        </p:spPr>
      </p:pic>
      <p:sp>
        <p:nvSpPr>
          <p:cNvPr id="2" name="Title 1"/>
          <p:cNvSpPr>
            <a:spLocks noGrp="1"/>
          </p:cNvSpPr>
          <p:nvPr>
            <p:ph type="title"/>
          </p:nvPr>
        </p:nvSpPr>
        <p:spPr>
          <a:xfrm>
            <a:off x="265916" y="374578"/>
            <a:ext cx="8612169" cy="960359"/>
          </a:xfrm>
        </p:spPr>
        <p:txBody>
          <a:bodyPr>
            <a:normAutofit/>
          </a:bodyPr>
          <a:lstStyle/>
          <a:p>
            <a:pPr algn="ctr"/>
            <a:r>
              <a:rPr lang="da-DK" dirty="0"/>
              <a:t>Menneskets påvirkning på pattedyr</a:t>
            </a:r>
          </a:p>
        </p:txBody>
      </p:sp>
      <p:sp>
        <p:nvSpPr>
          <p:cNvPr id="5" name="Content Placeholder 2"/>
          <p:cNvSpPr txBox="1">
            <a:spLocks/>
          </p:cNvSpPr>
          <p:nvPr/>
        </p:nvSpPr>
        <p:spPr>
          <a:xfrm>
            <a:off x="0" y="5876498"/>
            <a:ext cx="9144000" cy="96035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dirty="0"/>
              <a:t>Figuren viser udviklingen i størrelsen af pattedyr. Pattedyr voksede generelt indtil for ca. 125.000 år siden. herefter de er kun blevet mindre, primært som følge af menneskets udvikling og udbredelse. Jæger/samlernes udvikling af stenværktøj og senere våben muliggjorde en systematisk og succesfuld jagt af pattedyr, som i dag derfor er væsentlig mindre en tidligere. </a:t>
            </a:r>
          </a:p>
        </p:txBody>
      </p:sp>
      <p:sp>
        <p:nvSpPr>
          <p:cNvPr id="6" name="Tekstfelt 7">
            <a:extLst>
              <a:ext uri="{FF2B5EF4-FFF2-40B4-BE49-F238E27FC236}">
                <a16:creationId xmlns:a16="http://schemas.microsoft.com/office/drawing/2014/main" id="{7D621F0A-BF8C-4490-AD76-F1CBDAF5E4B9}"/>
              </a:ext>
            </a:extLst>
          </p:cNvPr>
          <p:cNvSpPr txBox="1"/>
          <p:nvPr/>
        </p:nvSpPr>
        <p:spPr>
          <a:xfrm rot="5400000">
            <a:off x="6368237" y="3325457"/>
            <a:ext cx="3843744" cy="553998"/>
          </a:xfrm>
          <a:prstGeom prst="rect">
            <a:avLst/>
          </a:prstGeom>
          <a:noFill/>
        </p:spPr>
        <p:txBody>
          <a:bodyPr wrap="square" rtlCol="0">
            <a:spAutoFit/>
          </a:bodyPr>
          <a:lstStyle/>
          <a:p>
            <a:r>
              <a:rPr lang="en-US" sz="1000" dirty="0">
                <a:solidFill>
                  <a:schemeClr val="tx1">
                    <a:lumMod val="50000"/>
                    <a:lumOff val="50000"/>
                  </a:schemeClr>
                </a:solidFill>
              </a:rPr>
              <a:t>Smith, F. A., Smith, R. E. E., Lyons, S. K., &amp; Payne, J. L. (2018). Body size downgrading of mammals over the late Quaternary. Science, 360(6386), 310-313.</a:t>
            </a:r>
            <a:endParaRPr lang="da-DK" sz="1000" dirty="0">
              <a:solidFill>
                <a:schemeClr val="tx1">
                  <a:lumMod val="50000"/>
                  <a:lumOff val="50000"/>
                </a:schemeClr>
              </a:solidFill>
            </a:endParaRPr>
          </a:p>
        </p:txBody>
      </p:sp>
    </p:spTree>
    <p:extLst>
      <p:ext uri="{BB962C8B-B14F-4D97-AF65-F5344CB8AC3E}">
        <p14:creationId xmlns:p14="http://schemas.microsoft.com/office/powerpoint/2010/main" val="2129215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916" y="208374"/>
            <a:ext cx="8612169" cy="1325563"/>
          </a:xfrm>
        </p:spPr>
        <p:txBody>
          <a:bodyPr>
            <a:normAutofit/>
          </a:bodyPr>
          <a:lstStyle/>
          <a:p>
            <a:pPr algn="ctr"/>
            <a:r>
              <a:rPr lang="da-DK" dirty="0"/>
              <a:t>Klimaets betydning for mennesket</a:t>
            </a:r>
          </a:p>
        </p:txBody>
      </p:sp>
      <p:sp>
        <p:nvSpPr>
          <p:cNvPr id="5" name="Content Placeholder 2"/>
          <p:cNvSpPr txBox="1">
            <a:spLocks/>
          </p:cNvSpPr>
          <p:nvPr/>
        </p:nvSpPr>
        <p:spPr>
          <a:xfrm>
            <a:off x="0" y="5876498"/>
            <a:ext cx="9144000" cy="96035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dirty="0"/>
              <a:t>Klimaet har haft en afgørende betydning for menneskets udvikling og tilstedeværelse på jorden. Siden den sidste istids ophør, for ca. 12000 år siden, har skiftende varme- og kuldeperioder påvirket vores måde at leve på (tilstanden af agerbrug og husdyrbrug), samt de områder vi har bosat os i. Figuren illustrerer klimaudviklingen på jorden med en række forskellige klimaperioder, herunder ”Klimatisk optimum”, </a:t>
            </a:r>
            <a:r>
              <a:rPr lang="da-DK" sz="1200" dirty="0" err="1"/>
              <a:t>RoV</a:t>
            </a:r>
            <a:r>
              <a:rPr lang="da-DK" sz="1200" dirty="0"/>
              <a:t> (Romerske varmeperiode), MMK (Mørke middelalderlige kuldeperiode), </a:t>
            </a:r>
            <a:r>
              <a:rPr lang="da-DK" sz="1200" dirty="0" err="1"/>
              <a:t>MiV</a:t>
            </a:r>
            <a:r>
              <a:rPr lang="da-DK" sz="1200" dirty="0"/>
              <a:t> (Middelalderlige varmeperiode) og LIT (Den lille istid). Disse perioder har haft betydning for menneskets historie, eksempelvis koloniserede vikingerne Grønland under den middelalderlige varmeperiode, mens kolde vintre med bl.a. voksende gletsjere gav udfordringer for landsbyer i alperne under den lille istid.</a:t>
            </a:r>
            <a:endParaRPr lang="da-DK" sz="1200" b="1" dirty="0"/>
          </a:p>
        </p:txBody>
      </p:sp>
      <p:pic>
        <p:nvPicPr>
          <p:cNvPr id="3076" name="Picture 4" descr="klima miljÃ¸ udvikling istid mÃ¥ling">
            <a:extLst>
              <a:ext uri="{FF2B5EF4-FFF2-40B4-BE49-F238E27FC236}">
                <a16:creationId xmlns:a16="http://schemas.microsoft.com/office/drawing/2014/main" id="{332E2840-B898-40B8-9EB3-623D2E16A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588" y="1389227"/>
            <a:ext cx="6606827" cy="4378781"/>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7">
            <a:extLst>
              <a:ext uri="{FF2B5EF4-FFF2-40B4-BE49-F238E27FC236}">
                <a16:creationId xmlns:a16="http://schemas.microsoft.com/office/drawing/2014/main" id="{E8624EBB-90D7-4C6B-AF33-DE0A7A908FAD}"/>
              </a:ext>
            </a:extLst>
          </p:cNvPr>
          <p:cNvSpPr txBox="1"/>
          <p:nvPr/>
        </p:nvSpPr>
        <p:spPr>
          <a:xfrm rot="5400000">
            <a:off x="7518345" y="1746297"/>
            <a:ext cx="960361" cy="246221"/>
          </a:xfrm>
          <a:prstGeom prst="rect">
            <a:avLst/>
          </a:prstGeom>
          <a:noFill/>
        </p:spPr>
        <p:txBody>
          <a:bodyPr wrap="square" rtlCol="0">
            <a:spAutoFit/>
          </a:bodyPr>
          <a:lstStyle/>
          <a:p>
            <a:r>
              <a:rPr lang="en-US" sz="1000" dirty="0">
                <a:solidFill>
                  <a:schemeClr val="tx1">
                    <a:lumMod val="50000"/>
                    <a:lumOff val="50000"/>
                  </a:schemeClr>
                </a:solidFill>
                <a:hlinkClick r:id="rId3"/>
              </a:rPr>
              <a:t>Videnskab.dk</a:t>
            </a:r>
            <a:endParaRPr lang="da-DK" sz="1000" dirty="0">
              <a:solidFill>
                <a:schemeClr val="tx1">
                  <a:lumMod val="50000"/>
                  <a:lumOff val="50000"/>
                </a:schemeClr>
              </a:solidFill>
            </a:endParaRPr>
          </a:p>
        </p:txBody>
      </p:sp>
    </p:spTree>
    <p:extLst>
      <p:ext uri="{BB962C8B-B14F-4D97-AF65-F5344CB8AC3E}">
        <p14:creationId xmlns:p14="http://schemas.microsoft.com/office/powerpoint/2010/main" val="827076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CB25E1-BCB1-4CFD-827B-4E7633580065}"/>
              </a:ext>
            </a:extLst>
          </p:cNvPr>
          <p:cNvSpPr>
            <a:spLocks noGrp="1"/>
          </p:cNvSpPr>
          <p:nvPr>
            <p:ph type="title"/>
          </p:nvPr>
        </p:nvSpPr>
        <p:spPr>
          <a:xfrm>
            <a:off x="628650" y="403683"/>
            <a:ext cx="7886700" cy="1325563"/>
          </a:xfrm>
        </p:spPr>
        <p:txBody>
          <a:bodyPr/>
          <a:lstStyle/>
          <a:p>
            <a:pPr algn="ctr"/>
            <a:r>
              <a:rPr lang="da-DK" dirty="0"/>
              <a:t>Industrialiserings betydning for klimaet </a:t>
            </a:r>
          </a:p>
        </p:txBody>
      </p:sp>
      <p:pic>
        <p:nvPicPr>
          <p:cNvPr id="2050" name="Picture 2">
            <a:extLst>
              <a:ext uri="{FF2B5EF4-FFF2-40B4-BE49-F238E27FC236}">
                <a16:creationId xmlns:a16="http://schemas.microsoft.com/office/drawing/2014/main" id="{5C289D0B-09DA-4200-97C6-9F1B8F588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75" y="1819275"/>
            <a:ext cx="7029450" cy="321945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956CD69-4F28-4AD0-B639-D64D12356ED7}"/>
              </a:ext>
            </a:extLst>
          </p:cNvPr>
          <p:cNvSpPr txBox="1">
            <a:spLocks/>
          </p:cNvSpPr>
          <p:nvPr/>
        </p:nvSpPr>
        <p:spPr>
          <a:xfrm>
            <a:off x="0" y="5511294"/>
            <a:ext cx="9144000" cy="132556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Med industrialiseringen fulgt også et enormt forbrug af fossile brændstoffer, i form af kul, olie og gas. Udnyttelsen af disse energiressourcer var afgørende for industrialiseringen, og skabte nogle helt nye muligheder for mennesker i lande som gennemgik denne udvikling, hvis velfærd og levevilkår steg markant. Til gengæld har dette enorme forbrug betydet, at store mængder af drivhusgasser i dag er blevet frigivet til atmosfæren, og nutidens klimaudfordringer tager derfor sit udspring i industrialiseringen.</a:t>
            </a:r>
          </a:p>
        </p:txBody>
      </p:sp>
      <p:sp>
        <p:nvSpPr>
          <p:cNvPr id="5" name="Tekstfelt 7">
            <a:extLst>
              <a:ext uri="{FF2B5EF4-FFF2-40B4-BE49-F238E27FC236}">
                <a16:creationId xmlns:a16="http://schemas.microsoft.com/office/drawing/2014/main" id="{F238430D-DEB8-4464-9D93-0D5DD50C9D42}"/>
              </a:ext>
            </a:extLst>
          </p:cNvPr>
          <p:cNvSpPr txBox="1"/>
          <p:nvPr/>
        </p:nvSpPr>
        <p:spPr>
          <a:xfrm rot="5400000">
            <a:off x="7455785" y="3025822"/>
            <a:ext cx="1754321" cy="246221"/>
          </a:xfrm>
          <a:prstGeom prst="rect">
            <a:avLst/>
          </a:prstGeom>
          <a:noFill/>
        </p:spPr>
        <p:txBody>
          <a:bodyPr wrap="square" rtlCol="0">
            <a:spAutoFit/>
          </a:bodyPr>
          <a:lstStyle/>
          <a:p>
            <a:r>
              <a:rPr lang="da-DK" sz="1000" dirty="0">
                <a:solidFill>
                  <a:schemeClr val="tx1">
                    <a:lumMod val="50000"/>
                    <a:lumOff val="50000"/>
                  </a:schemeClr>
                </a:solidFill>
                <a:hlinkClick r:id="rId3"/>
              </a:rPr>
              <a:t>IPCC, synteserapporten</a:t>
            </a:r>
            <a:endParaRPr lang="da-DK" sz="1000" dirty="0">
              <a:solidFill>
                <a:schemeClr val="tx1">
                  <a:lumMod val="50000"/>
                  <a:lumOff val="50000"/>
                </a:schemeClr>
              </a:solidFill>
            </a:endParaRPr>
          </a:p>
        </p:txBody>
      </p:sp>
    </p:spTree>
    <p:extLst>
      <p:ext uri="{BB962C8B-B14F-4D97-AF65-F5344CB8AC3E}">
        <p14:creationId xmlns:p14="http://schemas.microsoft.com/office/powerpoint/2010/main" val="2656307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22BAA9A-C30E-DA40-956A-5039205F5790}"/>
              </a:ext>
            </a:extLst>
          </p:cNvPr>
          <p:cNvPicPr>
            <a:picLocks noChangeAspect="1"/>
          </p:cNvPicPr>
          <p:nvPr/>
        </p:nvPicPr>
        <p:blipFill>
          <a:blip r:embed="rId2"/>
          <a:stretch>
            <a:fillRect/>
          </a:stretch>
        </p:blipFill>
        <p:spPr>
          <a:xfrm>
            <a:off x="661145" y="1128582"/>
            <a:ext cx="7596656" cy="4883565"/>
          </a:xfrm>
          <a:prstGeom prst="rect">
            <a:avLst/>
          </a:prstGeom>
        </p:spPr>
      </p:pic>
      <p:sp>
        <p:nvSpPr>
          <p:cNvPr id="2" name="Title 1"/>
          <p:cNvSpPr>
            <a:spLocks noGrp="1"/>
          </p:cNvSpPr>
          <p:nvPr>
            <p:ph type="title"/>
          </p:nvPr>
        </p:nvSpPr>
        <p:spPr>
          <a:xfrm>
            <a:off x="628649" y="299811"/>
            <a:ext cx="8612169" cy="1325563"/>
          </a:xfrm>
        </p:spPr>
        <p:txBody>
          <a:bodyPr>
            <a:normAutofit/>
          </a:bodyPr>
          <a:lstStyle/>
          <a:p>
            <a:r>
              <a:rPr lang="da-DK" dirty="0"/>
              <a:t>Verdens befolkning gennem tiden</a:t>
            </a:r>
          </a:p>
        </p:txBody>
      </p:sp>
      <p:sp>
        <p:nvSpPr>
          <p:cNvPr id="5" name="Content Placeholder 2"/>
          <p:cNvSpPr txBox="1">
            <a:spLocks/>
          </p:cNvSpPr>
          <p:nvPr/>
        </p:nvSpPr>
        <p:spPr>
          <a:xfrm>
            <a:off x="0" y="5876496"/>
            <a:ext cx="9144000" cy="96035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dirty="0"/>
              <a:t>Grafen viser verdens befolkning gennem de sidste 12.000 år, hvor alle kontinenter har været beboet. Grafen er baseret på 12 forskellige kilder, da særligt verdens befolkning før 1700-tallet ikke særligt godt kendt og i stedet skal estimeres ud fra mangelfulde eller upræcise folketællinger, historiske beretninger og gæt baseret på arkæologiske fund. Vi kan dog drage konklusioner om de tre perioder angivet. </a:t>
            </a:r>
          </a:p>
          <a:p>
            <a:pPr marL="0" indent="0">
              <a:buFont typeface="Arial" panose="020B0604020202020204" pitchFamily="34" charset="0"/>
              <a:buNone/>
            </a:pPr>
            <a:r>
              <a:rPr lang="da-DK" dirty="0"/>
              <a:t>Til at starte med er verdens befolkning lille og vokser kun meget langsomt. Grunden er, at det ikke er nemt at skaffe mad nok som jæger-samler, og den nomadiske kultur har heller ikke gjort det nemt at få mange børn. Men for 10000 år siden (og mere udbredt for 7000 år siden) begyndte mennesker at slå sig ned og skaffe mad ved at dyrke jorden og have husdyr. Det skete først i Iran/Syrien/Tyrkiet, og senere uafhængigt i Kina, nordlige Afrika, Mellemamerika og Papua Ny Guinea. Da industrialiseringen kom i slutningen af 1700-tallet gav det en yderligere eksplosion i verdensbefolkningen, idet man nu kunne producere mere mad (og mange andre varer) og også fragte maden omkring. </a:t>
            </a:r>
          </a:p>
        </p:txBody>
      </p:sp>
      <p:cxnSp>
        <p:nvCxnSpPr>
          <p:cNvPr id="7" name="Straight Connector 6"/>
          <p:cNvCxnSpPr>
            <a:cxnSpLocks/>
          </p:cNvCxnSpPr>
          <p:nvPr/>
        </p:nvCxnSpPr>
        <p:spPr>
          <a:xfrm flipV="1">
            <a:off x="1332689" y="4649821"/>
            <a:ext cx="1196502" cy="1459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flipV="1">
            <a:off x="2509736" y="2723744"/>
            <a:ext cx="5282119" cy="19260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834080" y="1667894"/>
            <a:ext cx="153416" cy="10658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88273" y="4727992"/>
            <a:ext cx="1603901" cy="400110"/>
          </a:xfrm>
          <a:prstGeom prst="rect">
            <a:avLst/>
          </a:prstGeom>
          <a:noFill/>
        </p:spPr>
        <p:txBody>
          <a:bodyPr wrap="none" rtlCol="0">
            <a:spAutoFit/>
          </a:bodyPr>
          <a:lstStyle/>
          <a:p>
            <a:r>
              <a:rPr lang="da-DK" sz="2000" b="1" dirty="0">
                <a:solidFill>
                  <a:srgbClr val="FF0000"/>
                </a:solidFill>
              </a:rPr>
              <a:t>Jæger-samler</a:t>
            </a:r>
          </a:p>
        </p:txBody>
      </p:sp>
      <p:sp>
        <p:nvSpPr>
          <p:cNvPr id="11" name="TextBox 10"/>
          <p:cNvSpPr txBox="1"/>
          <p:nvPr/>
        </p:nvSpPr>
        <p:spPr>
          <a:xfrm rot="20356381">
            <a:off x="4020570" y="3754030"/>
            <a:ext cx="2356543" cy="400110"/>
          </a:xfrm>
          <a:prstGeom prst="rect">
            <a:avLst/>
          </a:prstGeom>
          <a:noFill/>
        </p:spPr>
        <p:txBody>
          <a:bodyPr wrap="none" rtlCol="0">
            <a:spAutoFit/>
          </a:bodyPr>
          <a:lstStyle/>
          <a:p>
            <a:r>
              <a:rPr lang="da-DK" sz="2000" b="1" dirty="0">
                <a:solidFill>
                  <a:srgbClr val="FF0000"/>
                </a:solidFill>
              </a:rPr>
              <a:t>Fødevareproduktion</a:t>
            </a:r>
          </a:p>
        </p:txBody>
      </p:sp>
      <p:sp>
        <p:nvSpPr>
          <p:cNvPr id="12" name="TextBox 11"/>
          <p:cNvSpPr txBox="1"/>
          <p:nvPr/>
        </p:nvSpPr>
        <p:spPr>
          <a:xfrm rot="16874176">
            <a:off x="7336959" y="2136480"/>
            <a:ext cx="1906676" cy="400110"/>
          </a:xfrm>
          <a:prstGeom prst="rect">
            <a:avLst/>
          </a:prstGeom>
          <a:noFill/>
        </p:spPr>
        <p:txBody>
          <a:bodyPr wrap="none" rtlCol="0">
            <a:spAutoFit/>
          </a:bodyPr>
          <a:lstStyle/>
          <a:p>
            <a:r>
              <a:rPr lang="da-DK" sz="2000" b="1" dirty="0">
                <a:solidFill>
                  <a:srgbClr val="FF0000"/>
                </a:solidFill>
              </a:rPr>
              <a:t>Industrialisering</a:t>
            </a:r>
          </a:p>
        </p:txBody>
      </p:sp>
      <p:cxnSp>
        <p:nvCxnSpPr>
          <p:cNvPr id="13" name="Straight Arrow Connector 12"/>
          <p:cNvCxnSpPr/>
          <p:nvPr/>
        </p:nvCxnSpPr>
        <p:spPr>
          <a:xfrm flipH="1">
            <a:off x="2500358" y="2881865"/>
            <a:ext cx="295013" cy="1621915"/>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53310" y="2206226"/>
            <a:ext cx="2790699" cy="646331"/>
          </a:xfrm>
          <a:prstGeom prst="rect">
            <a:avLst/>
          </a:prstGeom>
          <a:noFill/>
        </p:spPr>
        <p:txBody>
          <a:bodyPr wrap="none" rtlCol="0">
            <a:spAutoFit/>
          </a:bodyPr>
          <a:lstStyle/>
          <a:p>
            <a:pPr algn="ctr"/>
            <a:r>
              <a:rPr lang="da-DK" sz="2000" dirty="0"/>
              <a:t>Den neolitiske revolution</a:t>
            </a:r>
          </a:p>
          <a:p>
            <a:pPr algn="ctr"/>
            <a:r>
              <a:rPr lang="da-DK" sz="1600" dirty="0"/>
              <a:t>(Agerbrugsrevolutionen)</a:t>
            </a:r>
          </a:p>
        </p:txBody>
      </p:sp>
      <p:cxnSp>
        <p:nvCxnSpPr>
          <p:cNvPr id="15" name="Straight Arrow Connector 14"/>
          <p:cNvCxnSpPr/>
          <p:nvPr/>
        </p:nvCxnSpPr>
        <p:spPr>
          <a:xfrm>
            <a:off x="6520715" y="2177935"/>
            <a:ext cx="1022466" cy="423949"/>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272776" y="1473746"/>
            <a:ext cx="3384709" cy="646331"/>
          </a:xfrm>
          <a:prstGeom prst="rect">
            <a:avLst/>
          </a:prstGeom>
          <a:noFill/>
        </p:spPr>
        <p:txBody>
          <a:bodyPr wrap="none" rtlCol="0">
            <a:spAutoFit/>
          </a:bodyPr>
          <a:lstStyle/>
          <a:p>
            <a:pPr algn="ctr"/>
            <a:r>
              <a:rPr lang="da-DK" sz="2000" dirty="0"/>
              <a:t>Den industrielle revolution</a:t>
            </a:r>
          </a:p>
          <a:p>
            <a:pPr algn="ctr"/>
            <a:r>
              <a:rPr lang="da-DK" sz="1600" dirty="0"/>
              <a:t>(faktisk 1. og 2. industrielle revolution)</a:t>
            </a:r>
          </a:p>
        </p:txBody>
      </p:sp>
      <p:sp>
        <p:nvSpPr>
          <p:cNvPr id="31" name="Shape 267"/>
          <p:cNvSpPr/>
          <p:nvPr/>
        </p:nvSpPr>
        <p:spPr>
          <a:xfrm rot="5400000">
            <a:off x="6665566" y="4094453"/>
            <a:ext cx="2968426" cy="216044"/>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r>
              <a:rPr lang="da-DK" sz="1000" dirty="0">
                <a:solidFill>
                  <a:schemeClr val="bg1">
                    <a:lumMod val="50000"/>
                  </a:schemeClr>
                </a:solidFill>
              </a:rPr>
              <a:t> Modificeret figur af M. Medici</a:t>
            </a:r>
            <a:endParaRPr sz="1000" dirty="0">
              <a:solidFill>
                <a:schemeClr val="bg1">
                  <a:lumMod val="50000"/>
                </a:schemeClr>
              </a:solidFill>
            </a:endParaRPr>
          </a:p>
        </p:txBody>
      </p:sp>
    </p:spTree>
    <p:extLst>
      <p:ext uri="{BB962C8B-B14F-4D97-AF65-F5344CB8AC3E}">
        <p14:creationId xmlns:p14="http://schemas.microsoft.com/office/powerpoint/2010/main" val="1695099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stockholmresilience.org/images/18.3110ee8c1495db74432636f/1459560224012/PB_FIG33_media_11jan2015_web2.jpg">
            <a:extLst>
              <a:ext uri="{FF2B5EF4-FFF2-40B4-BE49-F238E27FC236}">
                <a16:creationId xmlns:a16="http://schemas.microsoft.com/office/drawing/2014/main" id="{11E0682F-38BB-4808-8EA1-66A66982D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8280"/>
            <a:ext cx="9144000" cy="390144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3E806B4F-7F4B-4299-9410-44BBA09E95C2}"/>
              </a:ext>
            </a:extLst>
          </p:cNvPr>
          <p:cNvSpPr txBox="1">
            <a:spLocks/>
          </p:cNvSpPr>
          <p:nvPr/>
        </p:nvSpPr>
        <p:spPr>
          <a:xfrm>
            <a:off x="0" y="5511294"/>
            <a:ext cx="9144000" cy="132556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dirty="0"/>
              <a:t>Ifølge </a:t>
            </a:r>
            <a:r>
              <a:rPr lang="da-DK" sz="1600" dirty="0" err="1"/>
              <a:t>Rockström</a:t>
            </a:r>
            <a:r>
              <a:rPr lang="da-DK" sz="1600" dirty="0"/>
              <a:t> et al. 2009 besidder jorden ni ”</a:t>
            </a:r>
            <a:r>
              <a:rPr lang="da-DK" sz="1600" dirty="0" err="1"/>
              <a:t>planetary</a:t>
            </a:r>
            <a:r>
              <a:rPr lang="da-DK" sz="1600" dirty="0"/>
              <a:t> </a:t>
            </a:r>
            <a:r>
              <a:rPr lang="da-DK" sz="1600" dirty="0" err="1"/>
              <a:t>bounderies</a:t>
            </a:r>
            <a:r>
              <a:rPr lang="da-DK" sz="1600" dirty="0"/>
              <a:t>”; ”</a:t>
            </a:r>
            <a:r>
              <a:rPr lang="da-DK" sz="1600" dirty="0" err="1"/>
              <a:t>climate</a:t>
            </a:r>
            <a:r>
              <a:rPr lang="da-DK" sz="1600" dirty="0"/>
              <a:t> </a:t>
            </a:r>
            <a:r>
              <a:rPr lang="da-DK" sz="1600" dirty="0" err="1"/>
              <a:t>change</a:t>
            </a:r>
            <a:r>
              <a:rPr lang="da-DK" sz="1600" dirty="0"/>
              <a:t>”, ”land-system </a:t>
            </a:r>
            <a:r>
              <a:rPr lang="da-DK" sz="1600" dirty="0" err="1"/>
              <a:t>change</a:t>
            </a:r>
            <a:r>
              <a:rPr lang="da-DK" sz="1600" dirty="0"/>
              <a:t>”, ”</a:t>
            </a:r>
            <a:r>
              <a:rPr lang="da-DK" sz="1600" dirty="0" err="1"/>
              <a:t>freshwater</a:t>
            </a:r>
            <a:r>
              <a:rPr lang="da-DK" sz="1600" dirty="0"/>
              <a:t> </a:t>
            </a:r>
            <a:r>
              <a:rPr lang="da-DK" sz="1600" dirty="0" err="1"/>
              <a:t>use</a:t>
            </a:r>
            <a:r>
              <a:rPr lang="da-DK" sz="1600" dirty="0"/>
              <a:t>”, ”</a:t>
            </a:r>
            <a:r>
              <a:rPr lang="da-DK" sz="1600" dirty="0" err="1"/>
              <a:t>biosphere</a:t>
            </a:r>
            <a:r>
              <a:rPr lang="da-DK" sz="1600" dirty="0"/>
              <a:t> </a:t>
            </a:r>
            <a:r>
              <a:rPr lang="da-DK" sz="1600" dirty="0" err="1"/>
              <a:t>integrety</a:t>
            </a:r>
            <a:r>
              <a:rPr lang="da-DK" sz="1600" dirty="0"/>
              <a:t>, </a:t>
            </a:r>
            <a:r>
              <a:rPr lang="da-DK" sz="1600" dirty="0" err="1"/>
              <a:t>novel</a:t>
            </a:r>
            <a:r>
              <a:rPr lang="da-DK" sz="1600" dirty="0"/>
              <a:t> </a:t>
            </a:r>
            <a:r>
              <a:rPr lang="da-DK" sz="1600" dirty="0" err="1"/>
              <a:t>entities</a:t>
            </a:r>
            <a:r>
              <a:rPr lang="da-DK" sz="1600" dirty="0"/>
              <a:t>”, ”</a:t>
            </a:r>
            <a:r>
              <a:rPr lang="da-DK" sz="1600" dirty="0" err="1"/>
              <a:t>stratospheric</a:t>
            </a:r>
            <a:r>
              <a:rPr lang="da-DK" sz="1600" dirty="0"/>
              <a:t> </a:t>
            </a:r>
            <a:r>
              <a:rPr lang="da-DK" sz="1600" dirty="0" err="1"/>
              <a:t>ozone</a:t>
            </a:r>
            <a:r>
              <a:rPr lang="da-DK" sz="1600" dirty="0"/>
              <a:t> </a:t>
            </a:r>
            <a:r>
              <a:rPr lang="da-DK" sz="1600" dirty="0" err="1"/>
              <a:t>depletion</a:t>
            </a:r>
            <a:r>
              <a:rPr lang="da-DK" sz="1600" dirty="0"/>
              <a:t>”, ”</a:t>
            </a:r>
            <a:r>
              <a:rPr lang="da-DK" sz="1600" dirty="0" err="1"/>
              <a:t>atmospheric</a:t>
            </a:r>
            <a:r>
              <a:rPr lang="da-DK" sz="1600" dirty="0"/>
              <a:t> aerosol </a:t>
            </a:r>
            <a:r>
              <a:rPr lang="da-DK" sz="1600" dirty="0" err="1"/>
              <a:t>loading</a:t>
            </a:r>
            <a:r>
              <a:rPr lang="da-DK" sz="1600" dirty="0"/>
              <a:t>”, ”ocean </a:t>
            </a:r>
            <a:r>
              <a:rPr lang="da-DK" sz="1600" dirty="0" err="1"/>
              <a:t>acidification</a:t>
            </a:r>
            <a:r>
              <a:rPr lang="da-DK" sz="1600" dirty="0"/>
              <a:t>” og ”</a:t>
            </a:r>
            <a:r>
              <a:rPr lang="da-DK" sz="1600" dirty="0" err="1"/>
              <a:t>biogeochemical</a:t>
            </a:r>
            <a:r>
              <a:rPr lang="da-DK" sz="1600" dirty="0"/>
              <a:t> flows”. Indenfor alle ”</a:t>
            </a:r>
            <a:r>
              <a:rPr lang="da-DK" sz="1600" dirty="0" err="1"/>
              <a:t>planetary</a:t>
            </a:r>
            <a:r>
              <a:rPr lang="da-DK" sz="1600" dirty="0"/>
              <a:t> </a:t>
            </a:r>
            <a:r>
              <a:rPr lang="da-DK" sz="1600" dirty="0" err="1"/>
              <a:t>bounderies</a:t>
            </a:r>
            <a:r>
              <a:rPr lang="da-DK" sz="1600" dirty="0"/>
              <a:t>” er der et ”</a:t>
            </a:r>
            <a:r>
              <a:rPr lang="da-DK" sz="1600" dirty="0" err="1"/>
              <a:t>safe</a:t>
            </a:r>
            <a:r>
              <a:rPr lang="da-DK" sz="1600" dirty="0"/>
              <a:t> operating </a:t>
            </a:r>
            <a:r>
              <a:rPr lang="da-DK" sz="1600" dirty="0" err="1"/>
              <a:t>space</a:t>
            </a:r>
            <a:r>
              <a:rPr lang="da-DK" sz="1600" dirty="0"/>
              <a:t>”, som, hvis overskrides, kan medføre nogle forskellige miljømæssige konsekvenser for jorden – som det ser ud nu er allerede to af grænserne overskredet, hvilke konsekvenser kan dette have for os mennesker her på jorden?</a:t>
            </a:r>
          </a:p>
        </p:txBody>
      </p:sp>
      <p:sp>
        <p:nvSpPr>
          <p:cNvPr id="6" name="Titel 1">
            <a:extLst>
              <a:ext uri="{FF2B5EF4-FFF2-40B4-BE49-F238E27FC236}">
                <a16:creationId xmlns:a16="http://schemas.microsoft.com/office/drawing/2014/main" id="{758B4E56-9E86-4B5D-A3E6-213BF968DB9F}"/>
              </a:ext>
            </a:extLst>
          </p:cNvPr>
          <p:cNvSpPr>
            <a:spLocks noGrp="1"/>
          </p:cNvSpPr>
          <p:nvPr>
            <p:ph type="title"/>
          </p:nvPr>
        </p:nvSpPr>
        <p:spPr>
          <a:xfrm>
            <a:off x="2011680" y="203522"/>
            <a:ext cx="5120640" cy="1325563"/>
          </a:xfrm>
        </p:spPr>
        <p:txBody>
          <a:bodyPr/>
          <a:lstStyle/>
          <a:p>
            <a:r>
              <a:rPr lang="da-DK" dirty="0"/>
              <a:t>Hvordan står det til?</a:t>
            </a:r>
          </a:p>
        </p:txBody>
      </p:sp>
      <p:sp>
        <p:nvSpPr>
          <p:cNvPr id="7" name="Tekstfelt 7">
            <a:extLst>
              <a:ext uri="{FF2B5EF4-FFF2-40B4-BE49-F238E27FC236}">
                <a16:creationId xmlns:a16="http://schemas.microsoft.com/office/drawing/2014/main" id="{E68A9E34-8CA0-4992-8663-178BE6779D50}"/>
              </a:ext>
            </a:extLst>
          </p:cNvPr>
          <p:cNvSpPr txBox="1"/>
          <p:nvPr/>
        </p:nvSpPr>
        <p:spPr>
          <a:xfrm rot="5400000">
            <a:off x="8095824" y="2102862"/>
            <a:ext cx="1495384" cy="246221"/>
          </a:xfrm>
          <a:prstGeom prst="rect">
            <a:avLst/>
          </a:prstGeom>
          <a:noFill/>
        </p:spPr>
        <p:txBody>
          <a:bodyPr wrap="square" rtlCol="0">
            <a:spAutoFit/>
          </a:bodyPr>
          <a:lstStyle/>
          <a:p>
            <a:r>
              <a:rPr lang="en-US" sz="1000" dirty="0">
                <a:solidFill>
                  <a:schemeClr val="tx1">
                    <a:lumMod val="50000"/>
                    <a:lumOff val="50000"/>
                  </a:schemeClr>
                </a:solidFill>
                <a:hlinkClick r:id="rId3"/>
              </a:rPr>
              <a:t>stockholmresilience.org</a:t>
            </a:r>
            <a:endParaRPr lang="da-DK" sz="1000" dirty="0">
              <a:solidFill>
                <a:schemeClr val="tx1">
                  <a:lumMod val="50000"/>
                  <a:lumOff val="50000"/>
                </a:schemeClr>
              </a:solidFill>
            </a:endParaRPr>
          </a:p>
        </p:txBody>
      </p:sp>
    </p:spTree>
    <p:extLst>
      <p:ext uri="{BB962C8B-B14F-4D97-AF65-F5344CB8AC3E}">
        <p14:creationId xmlns:p14="http://schemas.microsoft.com/office/powerpoint/2010/main" val="3995804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23C7E75-9911-4701-B1CC-4B11817293DB}"/>
              </a:ext>
            </a:extLst>
          </p:cNvPr>
          <p:cNvSpPr txBox="1">
            <a:spLocks/>
          </p:cNvSpPr>
          <p:nvPr/>
        </p:nvSpPr>
        <p:spPr>
          <a:xfrm>
            <a:off x="0" y="5511294"/>
            <a:ext cx="9144000" cy="132556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dirty="0"/>
              <a:t>Figuren viser nogle forskellige klimascenarier fra </a:t>
            </a:r>
            <a:r>
              <a:rPr lang="da-DK" sz="1600" dirty="0" err="1"/>
              <a:t>IPCC’s</a:t>
            </a:r>
            <a:r>
              <a:rPr lang="da-DK" sz="1600" dirty="0"/>
              <a:t> femte hovedrapport. Den globale overfladetemperatur vil ifølge IPPC stige i fremtiden, men forskelligt alt efter hvilket scenarie der anskues. RCP2.6 er det bedste scenarie, mens RCP8.5 er det værste scenarie. Klimaforandringerne som vi ser i dag hænger i høj grad sammen med de industrielle aktiviteter som fandt sted i løbet af industrialiseringen, og som forsætter i dag. Mennesket har altså i mange år påvirket jordens naturlige systemer, men hvordan vil fremtidige klimaforandringer påvirke menneskets levevilkår her på jorden? </a:t>
            </a:r>
            <a:endParaRPr lang="da-DK" sz="1600" b="1" dirty="0">
              <a:solidFill>
                <a:srgbClr val="FF0000"/>
              </a:solidFill>
            </a:endParaRPr>
          </a:p>
        </p:txBody>
      </p:sp>
      <p:sp>
        <p:nvSpPr>
          <p:cNvPr id="10" name="Titel 1">
            <a:extLst>
              <a:ext uri="{FF2B5EF4-FFF2-40B4-BE49-F238E27FC236}">
                <a16:creationId xmlns:a16="http://schemas.microsoft.com/office/drawing/2014/main" id="{787A7402-1392-472E-93B5-CD1CB1D48FC6}"/>
              </a:ext>
            </a:extLst>
          </p:cNvPr>
          <p:cNvSpPr>
            <a:spLocks noGrp="1"/>
          </p:cNvSpPr>
          <p:nvPr>
            <p:ph type="title"/>
          </p:nvPr>
        </p:nvSpPr>
        <p:spPr>
          <a:xfrm>
            <a:off x="2011680" y="224162"/>
            <a:ext cx="5120640" cy="1325563"/>
          </a:xfrm>
        </p:spPr>
        <p:txBody>
          <a:bodyPr/>
          <a:lstStyle/>
          <a:p>
            <a:r>
              <a:rPr lang="da-DK" dirty="0"/>
              <a:t>Hvordan står det til?</a:t>
            </a:r>
          </a:p>
        </p:txBody>
      </p:sp>
      <p:sp>
        <p:nvSpPr>
          <p:cNvPr id="6" name="Tekstfelt 7">
            <a:extLst>
              <a:ext uri="{FF2B5EF4-FFF2-40B4-BE49-F238E27FC236}">
                <a16:creationId xmlns:a16="http://schemas.microsoft.com/office/drawing/2014/main" id="{8FC319AF-19AB-4EAD-8A0B-4B3E78D12420}"/>
              </a:ext>
            </a:extLst>
          </p:cNvPr>
          <p:cNvSpPr txBox="1"/>
          <p:nvPr/>
        </p:nvSpPr>
        <p:spPr>
          <a:xfrm rot="5400000">
            <a:off x="8529828" y="2042343"/>
            <a:ext cx="596327" cy="246221"/>
          </a:xfrm>
          <a:prstGeom prst="rect">
            <a:avLst/>
          </a:prstGeom>
          <a:noFill/>
        </p:spPr>
        <p:txBody>
          <a:bodyPr wrap="square" rtlCol="0">
            <a:spAutoFit/>
          </a:bodyPr>
          <a:lstStyle/>
          <a:p>
            <a:r>
              <a:rPr lang="en-US" sz="1000" dirty="0">
                <a:solidFill>
                  <a:schemeClr val="tx1">
                    <a:lumMod val="50000"/>
                    <a:lumOff val="50000"/>
                  </a:schemeClr>
                </a:solidFill>
                <a:hlinkClick r:id="rId2"/>
              </a:rPr>
              <a:t>Dmi.dk</a:t>
            </a:r>
            <a:endParaRPr lang="da-DK" sz="1000" dirty="0">
              <a:solidFill>
                <a:schemeClr val="tx1">
                  <a:lumMod val="50000"/>
                  <a:lumOff val="50000"/>
                </a:schemeClr>
              </a:solidFill>
            </a:endParaRPr>
          </a:p>
        </p:txBody>
      </p:sp>
      <p:pic>
        <p:nvPicPr>
          <p:cNvPr id="3074" name="Picture 2" descr="Billedresultat for ipcc temperature projections">
            <a:extLst>
              <a:ext uri="{FF2B5EF4-FFF2-40B4-BE49-F238E27FC236}">
                <a16:creationId xmlns:a16="http://schemas.microsoft.com/office/drawing/2014/main" id="{0580E3B9-CF47-442A-85EE-6D5427CEF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75" y="1549725"/>
            <a:ext cx="8224249" cy="3883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355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763A59-DF51-45CF-A8BE-2232ED6FCF17}"/>
              </a:ext>
            </a:extLst>
          </p:cNvPr>
          <p:cNvSpPr>
            <a:spLocks noGrp="1"/>
          </p:cNvSpPr>
          <p:nvPr>
            <p:ph type="title"/>
          </p:nvPr>
        </p:nvSpPr>
        <p:spPr/>
        <p:txBody>
          <a:bodyPr/>
          <a:lstStyle/>
          <a:p>
            <a:pPr algn="ctr"/>
            <a:r>
              <a:rPr lang="da-DK" dirty="0" err="1"/>
              <a:t>Antropocæne</a:t>
            </a:r>
            <a:r>
              <a:rPr lang="da-DK" dirty="0"/>
              <a:t> tidsalder</a:t>
            </a:r>
          </a:p>
        </p:txBody>
      </p:sp>
      <p:sp>
        <p:nvSpPr>
          <p:cNvPr id="3" name="Pladsholder til indhold 2">
            <a:extLst>
              <a:ext uri="{FF2B5EF4-FFF2-40B4-BE49-F238E27FC236}">
                <a16:creationId xmlns:a16="http://schemas.microsoft.com/office/drawing/2014/main" id="{C1013310-0700-4ED2-9E5F-AB62889FE678}"/>
              </a:ext>
            </a:extLst>
          </p:cNvPr>
          <p:cNvSpPr>
            <a:spLocks noGrp="1"/>
          </p:cNvSpPr>
          <p:nvPr>
            <p:ph idx="1"/>
          </p:nvPr>
        </p:nvSpPr>
        <p:spPr>
          <a:xfrm>
            <a:off x="628650" y="1429623"/>
            <a:ext cx="7886700" cy="4351338"/>
          </a:xfrm>
        </p:spPr>
        <p:txBody>
          <a:bodyPr>
            <a:normAutofit/>
          </a:bodyPr>
          <a:lstStyle/>
          <a:p>
            <a:pPr marL="0" indent="0">
              <a:buNone/>
            </a:pPr>
            <a:r>
              <a:rPr lang="da-DK" sz="2000" dirty="0"/>
              <a:t>Ifølge mange eksperter har jorden bevæget sig ind i en ny geologisk epoke, den </a:t>
            </a:r>
            <a:r>
              <a:rPr lang="da-DK" sz="2000" dirty="0" err="1"/>
              <a:t>antropocæne</a:t>
            </a:r>
            <a:r>
              <a:rPr lang="da-DK" sz="2000" dirty="0"/>
              <a:t> tidsalder, som afløser for den </a:t>
            </a:r>
            <a:r>
              <a:rPr lang="da-DK" sz="2000" dirty="0" err="1"/>
              <a:t>holocæne</a:t>
            </a:r>
            <a:r>
              <a:rPr lang="da-DK" sz="2000" dirty="0"/>
              <a:t> tidsalder, der startede efter den sidste istid oprindelse for ca. 10.000 år siden. Den nye tidsalder beskriver en tid hvor mennesket har haft en stor påvirkning på jorden (</a:t>
            </a:r>
            <a:r>
              <a:rPr lang="da-DK" sz="2000" dirty="0">
                <a:hlinkClick r:id="rId2"/>
              </a:rPr>
              <a:t>videnskab.dk</a:t>
            </a:r>
            <a:r>
              <a:rPr lang="da-DK" sz="2000" dirty="0"/>
              <a:t>).</a:t>
            </a:r>
          </a:p>
          <a:p>
            <a:pPr marL="0" indent="0">
              <a:buNone/>
            </a:pPr>
            <a:r>
              <a:rPr lang="da-DK" sz="2000" dirty="0"/>
              <a:t>Igennem adskillige år har mennesket påvirket jordens naturlige systemer igennem:</a:t>
            </a:r>
          </a:p>
          <a:p>
            <a:pPr>
              <a:spcBef>
                <a:spcPts val="400"/>
              </a:spcBef>
            </a:pPr>
            <a:r>
              <a:rPr lang="da-DK" sz="2000" dirty="0"/>
              <a:t>Indførslen af landbruget har været medvirkende til at ændre landskabet og geologien.</a:t>
            </a:r>
          </a:p>
          <a:p>
            <a:pPr>
              <a:spcBef>
                <a:spcPts val="400"/>
              </a:spcBef>
            </a:pPr>
            <a:r>
              <a:rPr lang="da-DK" sz="2000" dirty="0"/>
              <a:t>Masseudryddelsen af dyr og planter.</a:t>
            </a:r>
          </a:p>
          <a:p>
            <a:pPr>
              <a:spcBef>
                <a:spcPts val="400"/>
              </a:spcBef>
            </a:pPr>
            <a:r>
              <a:rPr lang="da-DK" sz="2000" dirty="0"/>
              <a:t>Afbrænding af fossile brændstoffer, som har ændret i sammensætningen af atmosfærens indhold (medvirkende til klimaforandringer).</a:t>
            </a:r>
          </a:p>
          <a:p>
            <a:pPr>
              <a:spcBef>
                <a:spcPts val="400"/>
              </a:spcBef>
            </a:pPr>
            <a:r>
              <a:rPr lang="da-DK" sz="2000" dirty="0"/>
              <a:t>Den globale opvarmning, som fører til stigende verdenshave.</a:t>
            </a:r>
          </a:p>
        </p:txBody>
      </p:sp>
      <p:sp>
        <p:nvSpPr>
          <p:cNvPr id="5"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dirty="0"/>
              <a:t>Mennesket er ikke den første art, som påvirkede Jorden. De første bakterier, som fik energi gennem fotosyntese udsendte ilt til atmosfæren som affaldsprodukt. Efter det første var optaget af havet og i jorden, blev atmosfæren fyldt med ilt, og ledte til en decideret forureningskatastrofe for de </a:t>
            </a:r>
            <a:r>
              <a:rPr lang="da-DK" dirty="0" err="1"/>
              <a:t>anaerobe</a:t>
            </a:r>
            <a:r>
              <a:rPr lang="da-DK" dirty="0"/>
              <a:t> bakterier, som udledte ilten men ikke selv kunne tåle den (mere i materialet om ’Det Tidligste Liv’). Disse bakterier blev tvunget til at søge andre steder hen (under vandet og i store dyrs maver!), men ilten i atmosfæren gav adgang til mere avanceret liv, blandt andet pattedyr. </a:t>
            </a:r>
          </a:p>
          <a:p>
            <a:pPr marL="0" indent="0">
              <a:buFont typeface="Arial" panose="020B0604020202020204" pitchFamily="34" charset="0"/>
              <a:buNone/>
            </a:pPr>
            <a:r>
              <a:rPr lang="da-DK" dirty="0"/>
              <a:t>Det er interessant at overveje, om mennesket er i gang med den samme proces. I så fald vil vi forurene jorden så meget, at vi ikke selv kan bebo den, men det vil fremtidige arter måske kunne!</a:t>
            </a:r>
          </a:p>
        </p:txBody>
      </p:sp>
    </p:spTree>
    <p:extLst>
      <p:ext uri="{BB962C8B-B14F-4D97-AF65-F5344CB8AC3E}">
        <p14:creationId xmlns:p14="http://schemas.microsoft.com/office/powerpoint/2010/main" val="2051397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a:t>Yderligere ressourcer</a:t>
            </a:r>
            <a:endParaRPr lang="da-DK" dirty="0"/>
          </a:p>
        </p:txBody>
      </p:sp>
      <p:sp>
        <p:nvSpPr>
          <p:cNvPr id="3" name="Content Placeholder 2"/>
          <p:cNvSpPr>
            <a:spLocks noGrp="1"/>
          </p:cNvSpPr>
          <p:nvPr>
            <p:ph idx="1"/>
          </p:nvPr>
        </p:nvSpPr>
        <p:spPr>
          <a:xfrm>
            <a:off x="628650" y="1825627"/>
            <a:ext cx="8070182" cy="3931231"/>
          </a:xfrm>
        </p:spPr>
        <p:txBody>
          <a:bodyPr>
            <a:normAutofit/>
          </a:bodyPr>
          <a:lstStyle/>
          <a:p>
            <a:r>
              <a:rPr lang="da-DK" altLang="x-none" dirty="0"/>
              <a:t>God video om introduktion af et nyt år nul for menneskeheden (engelsk): </a:t>
            </a:r>
            <a:r>
              <a:rPr lang="da-DK" altLang="x-none" dirty="0">
                <a:hlinkClick r:id="rId2"/>
              </a:rPr>
              <a:t>https://www.youtube.com/watch?v=czgOWmtGVGs</a:t>
            </a:r>
            <a:endParaRPr lang="da-DK" altLang="x-none" dirty="0"/>
          </a:p>
          <a:p>
            <a:endParaRPr lang="da-DK" dirty="0"/>
          </a:p>
        </p:txBody>
      </p:sp>
    </p:spTree>
    <p:extLst>
      <p:ext uri="{BB962C8B-B14F-4D97-AF65-F5344CB8AC3E}">
        <p14:creationId xmlns:p14="http://schemas.microsoft.com/office/powerpoint/2010/main" val="30403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413127" cy="1325563"/>
          </a:xfrm>
        </p:spPr>
        <p:txBody>
          <a:bodyPr/>
          <a:lstStyle/>
          <a:p>
            <a:r>
              <a:rPr lang="da-DK" dirty="0"/>
              <a:t>Om materialet</a:t>
            </a:r>
            <a:endParaRPr lang="da-DK" noProof="0" dirty="0"/>
          </a:p>
        </p:txBody>
      </p:sp>
      <p:sp>
        <p:nvSpPr>
          <p:cNvPr id="3" name="Content Placeholder 2"/>
          <p:cNvSpPr>
            <a:spLocks noGrp="1"/>
          </p:cNvSpPr>
          <p:nvPr>
            <p:ph idx="1"/>
          </p:nvPr>
        </p:nvSpPr>
        <p:spPr>
          <a:xfrm>
            <a:off x="628649" y="1825625"/>
            <a:ext cx="8190231" cy="3427096"/>
          </a:xfrm>
        </p:spPr>
        <p:txBody>
          <a:bodyPr>
            <a:normAutofit/>
          </a:bodyPr>
          <a:lstStyle/>
          <a:p>
            <a:r>
              <a:rPr lang="da-DK" dirty="0"/>
              <a:t>Materialet er udarbejdet af projektet ’Big Bang til Naturfag’ (et samarbejde mellem Københavns Universitet og Aarhus Universitet)</a:t>
            </a:r>
          </a:p>
          <a:p>
            <a:r>
              <a:rPr lang="da-DK" dirty="0"/>
              <a:t>Big Bang til Naturfag er støttet af A.P. Møller Fonden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5374" y="449983"/>
            <a:ext cx="2311693" cy="11558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640" y="5913715"/>
            <a:ext cx="3270896" cy="2840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025" y="5634021"/>
            <a:ext cx="2126028" cy="84344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67" y="5573442"/>
            <a:ext cx="2617031" cy="974749"/>
          </a:xfrm>
          <a:prstGeom prst="rect">
            <a:avLst/>
          </a:prstGeom>
        </p:spPr>
      </p:pic>
    </p:spTree>
    <p:extLst>
      <p:ext uri="{BB962C8B-B14F-4D97-AF65-F5344CB8AC3E}">
        <p14:creationId xmlns:p14="http://schemas.microsoft.com/office/powerpoint/2010/main" val="461535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465" y="444736"/>
            <a:ext cx="3466331" cy="2415396"/>
          </a:xfrm>
        </p:spPr>
        <p:txBody>
          <a:bodyPr>
            <a:normAutofit/>
          </a:bodyPr>
          <a:lstStyle/>
          <a:p>
            <a:pPr algn="ctr"/>
            <a:r>
              <a:rPr lang="da-DK" dirty="0"/>
              <a:t>Jæger/samler samfundet </a:t>
            </a:r>
            <a:br>
              <a:rPr lang="da-DK" dirty="0"/>
            </a:br>
            <a:endParaRPr lang="da-DK" dirty="0"/>
          </a:p>
        </p:txBody>
      </p:sp>
      <p:pic>
        <p:nvPicPr>
          <p:cNvPr id="1026" name="Picture 2" descr="Billedresultat for hunter-gatherer societies">
            <a:extLst>
              <a:ext uri="{FF2B5EF4-FFF2-40B4-BE49-F238E27FC236}">
                <a16:creationId xmlns:a16="http://schemas.microsoft.com/office/drawing/2014/main" id="{29614389-9D85-4EE2-B9AA-CB2C5C23F41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4140926" y="21146"/>
            <a:ext cx="5003074" cy="2944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5">
            <a:extLst>
              <a:ext uri="{FF2B5EF4-FFF2-40B4-BE49-F238E27FC236}">
                <a16:creationId xmlns:a16="http://schemas.microsoft.com/office/drawing/2014/main" id="{8662F989-5F5A-44E9-9493-B65B96C2BF74}"/>
              </a:ext>
            </a:extLst>
          </p:cNvPr>
          <p:cNvSpPr txBox="1"/>
          <p:nvPr/>
        </p:nvSpPr>
        <p:spPr>
          <a:xfrm>
            <a:off x="330333" y="2275212"/>
            <a:ext cx="8278091" cy="2559803"/>
          </a:xfrm>
          <a:prstGeom prst="rect">
            <a:avLst/>
          </a:prstGeom>
          <a:noFill/>
        </p:spPr>
        <p:txBody>
          <a:bodyPr wrap="square" rtlCol="0">
            <a:spAutoFit/>
          </a:bodyPr>
          <a:lstStyle/>
          <a:p>
            <a:pPr>
              <a:lnSpc>
                <a:spcPct val="70000"/>
              </a:lnSpc>
              <a:spcBef>
                <a:spcPts val="1000"/>
              </a:spcBef>
            </a:pPr>
            <a:r>
              <a:rPr lang="da-DK" dirty="0"/>
              <a:t>Jæger/samler samfundet hører til den </a:t>
            </a:r>
            <a:br>
              <a:rPr lang="da-DK" dirty="0"/>
            </a:br>
            <a:r>
              <a:rPr lang="da-DK" dirty="0"/>
              <a:t>palæolitiske periode, som fandt sted </a:t>
            </a:r>
            <a:br>
              <a:rPr lang="da-DK" dirty="0"/>
            </a:br>
            <a:r>
              <a:rPr lang="da-DK" dirty="0"/>
              <a:t>2,6 mio. år før vor tid og varede til den </a:t>
            </a:r>
            <a:br>
              <a:rPr lang="da-DK" dirty="0"/>
            </a:br>
            <a:r>
              <a:rPr lang="da-DK" dirty="0"/>
              <a:t>seneste istids (Weichsel) afslutning ca. 10.000 år </a:t>
            </a:r>
            <a:br>
              <a:rPr lang="da-DK" dirty="0"/>
            </a:br>
            <a:r>
              <a:rPr lang="da-DK" dirty="0"/>
              <a:t>før vor tid. Den repræsenterer starten på det moderne menneskes succes, hvor med stor udvikling fandt sted og er den længste periode i menneskets teknologiske forhistorie. </a:t>
            </a:r>
          </a:p>
          <a:p>
            <a:pPr>
              <a:lnSpc>
                <a:spcPct val="70000"/>
              </a:lnSpc>
              <a:spcBef>
                <a:spcPts val="1000"/>
              </a:spcBef>
            </a:pPr>
            <a:r>
              <a:rPr lang="da-DK" dirty="0"/>
              <a:t>Jæger/samler samfundet er kendetegnet ved udviklingen af stenværktøj og våben, samt udnyttelsen af ild, en række opfindelser som ændrede menneskets levevilkår markant. Det moderne menneske, vi kender som homo sapiens, opstod for 180.000 – 200.000 år siden i Afrika. Den palæolitiske tid inddeles i tre faser, en henholdsvis ‘tidlig’, ‘mellem’ og ‘sen’ periode. </a:t>
            </a:r>
          </a:p>
        </p:txBody>
      </p:sp>
      <p:sp>
        <p:nvSpPr>
          <p:cNvPr id="6" name="TextBox 5">
            <a:extLst>
              <a:ext uri="{FF2B5EF4-FFF2-40B4-BE49-F238E27FC236}">
                <a16:creationId xmlns:a16="http://schemas.microsoft.com/office/drawing/2014/main" id="{7004B372-404E-40BF-B882-65017EE33747}"/>
              </a:ext>
            </a:extLst>
          </p:cNvPr>
          <p:cNvSpPr txBox="1"/>
          <p:nvPr/>
        </p:nvSpPr>
        <p:spPr>
          <a:xfrm>
            <a:off x="859377" y="4939892"/>
            <a:ext cx="5939841" cy="1462067"/>
          </a:xfrm>
          <a:prstGeom prst="rect">
            <a:avLst/>
          </a:prstGeom>
          <a:noFill/>
        </p:spPr>
        <p:txBody>
          <a:bodyPr wrap="square" rtlCol="0">
            <a:spAutoFit/>
          </a:bodyPr>
          <a:lstStyle/>
          <a:p>
            <a:pPr>
              <a:lnSpc>
                <a:spcPct val="70000"/>
              </a:lnSpc>
            </a:pPr>
            <a:r>
              <a:rPr lang="da-DK" b="1" dirty="0"/>
              <a:t>Den palæolitiske periodes faser:</a:t>
            </a:r>
          </a:p>
          <a:p>
            <a:pPr>
              <a:lnSpc>
                <a:spcPct val="70000"/>
              </a:lnSpc>
            </a:pPr>
            <a:endParaRPr lang="da-DK" dirty="0"/>
          </a:p>
          <a:p>
            <a:pPr>
              <a:lnSpc>
                <a:spcPct val="70000"/>
              </a:lnSpc>
            </a:pPr>
            <a:r>
              <a:rPr lang="da-DK" dirty="0"/>
              <a:t>1: ‘Tidlig’ palæolitisk tid (2,6 f.v.t. – 250.000 f.v.t.)</a:t>
            </a:r>
          </a:p>
          <a:p>
            <a:pPr>
              <a:lnSpc>
                <a:spcPct val="70000"/>
              </a:lnSpc>
            </a:pPr>
            <a:endParaRPr lang="da-DK" dirty="0"/>
          </a:p>
          <a:p>
            <a:pPr>
              <a:lnSpc>
                <a:spcPct val="70000"/>
              </a:lnSpc>
            </a:pPr>
            <a:r>
              <a:rPr lang="da-DK" dirty="0"/>
              <a:t>2: ‘Mellem’ palæolitisk tid (250.000 f.v.t. – ca. 30.000 f.v.t.)</a:t>
            </a:r>
          </a:p>
          <a:p>
            <a:pPr>
              <a:lnSpc>
                <a:spcPct val="70000"/>
              </a:lnSpc>
            </a:pPr>
            <a:endParaRPr lang="da-DK" dirty="0"/>
          </a:p>
          <a:p>
            <a:pPr>
              <a:lnSpc>
                <a:spcPct val="70000"/>
              </a:lnSpc>
            </a:pPr>
            <a:r>
              <a:rPr lang="da-DK" dirty="0"/>
              <a:t>3: ‘Sen’ palæolitisk tid (ca. 50.000-40.000 f.v.t. – 10.000 f.v.t.)</a:t>
            </a:r>
          </a:p>
        </p:txBody>
      </p:sp>
      <p:sp>
        <p:nvSpPr>
          <p:cNvPr id="7" name="Tekstfelt 7">
            <a:extLst>
              <a:ext uri="{FF2B5EF4-FFF2-40B4-BE49-F238E27FC236}">
                <a16:creationId xmlns:a16="http://schemas.microsoft.com/office/drawing/2014/main" id="{EE4A5963-A4FB-4F56-BDA7-BB1375B3B4A1}"/>
              </a:ext>
            </a:extLst>
          </p:cNvPr>
          <p:cNvSpPr txBox="1"/>
          <p:nvPr/>
        </p:nvSpPr>
        <p:spPr>
          <a:xfrm>
            <a:off x="7957107" y="2597578"/>
            <a:ext cx="1186893" cy="246221"/>
          </a:xfrm>
          <a:prstGeom prst="rect">
            <a:avLst/>
          </a:prstGeom>
          <a:noFill/>
        </p:spPr>
        <p:txBody>
          <a:bodyPr wrap="square" rtlCol="0">
            <a:spAutoFit/>
          </a:bodyPr>
          <a:lstStyle/>
          <a:p>
            <a:r>
              <a:rPr lang="da-DK" sz="1000" dirty="0">
                <a:solidFill>
                  <a:schemeClr val="tx1">
                    <a:lumMod val="50000"/>
                    <a:lumOff val="50000"/>
                  </a:schemeClr>
                </a:solidFill>
              </a:rPr>
              <a:t>Ophavsret ukendt</a:t>
            </a:r>
          </a:p>
        </p:txBody>
      </p:sp>
    </p:spTree>
    <p:extLst>
      <p:ext uri="{BB962C8B-B14F-4D97-AF65-F5344CB8AC3E}">
        <p14:creationId xmlns:p14="http://schemas.microsoft.com/office/powerpoint/2010/main" val="557623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ncient.eu/img/r/p/750x750/6112.png?v=1485682703">
            <a:extLst>
              <a:ext uri="{FF2B5EF4-FFF2-40B4-BE49-F238E27FC236}">
                <a16:creationId xmlns:a16="http://schemas.microsoft.com/office/drawing/2014/main" id="{741CC76F-49C3-48FB-AF25-11C7A809E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532" y="3004458"/>
            <a:ext cx="3649492" cy="27730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5915" y="374576"/>
            <a:ext cx="4306086" cy="1752804"/>
          </a:xfrm>
        </p:spPr>
        <p:txBody>
          <a:bodyPr>
            <a:normAutofit fontScale="90000"/>
          </a:bodyPr>
          <a:lstStyle/>
          <a:p>
            <a:pPr algn="ctr"/>
            <a:r>
              <a:rPr lang="da-DK" dirty="0"/>
              <a:t>Udviklingen af værktøj, våben og ild</a:t>
            </a:r>
          </a:p>
        </p:txBody>
      </p:sp>
      <p:pic>
        <p:nvPicPr>
          <p:cNvPr id="1028" name="Picture 4" descr="Billedresultat for discovery of fire">
            <a:extLst>
              <a:ext uri="{FF2B5EF4-FFF2-40B4-BE49-F238E27FC236}">
                <a16:creationId xmlns:a16="http://schemas.microsoft.com/office/drawing/2014/main" id="{4C0A5659-8395-4FFB-BF7C-BF389C38E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641" y="-36646"/>
            <a:ext cx="3340360" cy="2938362"/>
          </a:xfrm>
          <a:prstGeom prst="teardrop">
            <a:avLst/>
          </a:prstGeom>
          <a:noFill/>
          <a:extLst>
            <a:ext uri="{909E8E84-426E-40DD-AFC4-6F175D3DCCD1}">
              <a14:hiddenFill xmlns:a14="http://schemas.microsoft.com/office/drawing/2010/main">
                <a:solidFill>
                  <a:srgbClr val="FFFFFF"/>
                </a:solidFill>
              </a14:hiddenFill>
            </a:ext>
          </a:extLst>
        </p:spPr>
      </p:pic>
      <p:sp>
        <p:nvSpPr>
          <p:cNvPr id="7" name="TextBox 5">
            <a:extLst>
              <a:ext uri="{FF2B5EF4-FFF2-40B4-BE49-F238E27FC236}">
                <a16:creationId xmlns:a16="http://schemas.microsoft.com/office/drawing/2014/main" id="{A01D0136-3F21-475B-BE85-639A80DF11E5}"/>
              </a:ext>
            </a:extLst>
          </p:cNvPr>
          <p:cNvSpPr txBox="1"/>
          <p:nvPr/>
        </p:nvSpPr>
        <p:spPr>
          <a:xfrm>
            <a:off x="330332" y="2275210"/>
            <a:ext cx="4620492" cy="4755276"/>
          </a:xfrm>
          <a:prstGeom prst="rect">
            <a:avLst/>
          </a:prstGeom>
          <a:noFill/>
        </p:spPr>
        <p:txBody>
          <a:bodyPr wrap="square" rtlCol="0">
            <a:spAutoFit/>
          </a:bodyPr>
          <a:lstStyle/>
          <a:p>
            <a:pPr>
              <a:lnSpc>
                <a:spcPct val="70000"/>
              </a:lnSpc>
              <a:spcBef>
                <a:spcPts val="1000"/>
              </a:spcBef>
            </a:pPr>
            <a:r>
              <a:rPr lang="da-DK" dirty="0"/>
              <a:t>Udviklingen af stenværktøj og våben gav mennesket bedre mulighed for at udnytte ressourcerne i naturen. De første simple stenværktøj er sporet 2,6 millioner år tilbage. Op gennem den ‘tidlige’ palæolitiske tid skete der en forbedring af både værktøj og våben, og der udvikles bl.a. økser, spyd og flinteværktøj. </a:t>
            </a:r>
          </a:p>
          <a:p>
            <a:pPr>
              <a:lnSpc>
                <a:spcPct val="70000"/>
              </a:lnSpc>
              <a:spcBef>
                <a:spcPts val="1000"/>
              </a:spcBef>
            </a:pPr>
            <a:r>
              <a:rPr lang="da-DK" dirty="0"/>
              <a:t>I løbet af ‘mellem’ palæolitiske tid skete der en yderligere forbedring af disse værktøjer og i ‘sen’ palæolitisk tid introduceredes brugen af knogler, gevirer og elfenben, samt buer og pile.</a:t>
            </a:r>
          </a:p>
          <a:p>
            <a:pPr>
              <a:lnSpc>
                <a:spcPct val="70000"/>
              </a:lnSpc>
              <a:spcBef>
                <a:spcPts val="1000"/>
              </a:spcBef>
            </a:pPr>
            <a:r>
              <a:rPr lang="da-DK" dirty="0"/>
              <a:t>Udnyttelse af ild var en revolutionerende opfindelse for mennesket, som gav os en række fordele i forbindelse med overlevelse, idet den kunne bidrage med både varme, beskyttelse mod vilde dyr, samt tilberedning af mad. Det er svært at spore brugen af ild tilbage i tiden. Det første tegn på ild er sporet 1,8 millioner år tilbage i Afrika, mens en mere tydelig brug af ild er fundet i huler flere steder i verden, som kan dateres 400.000 år tilbage.</a:t>
            </a:r>
          </a:p>
          <a:p>
            <a:pPr>
              <a:lnSpc>
                <a:spcPct val="70000"/>
              </a:lnSpc>
              <a:spcBef>
                <a:spcPts val="1000"/>
              </a:spcBef>
            </a:pPr>
            <a:endParaRPr lang="da-DK" dirty="0"/>
          </a:p>
        </p:txBody>
      </p:sp>
      <p:sp>
        <p:nvSpPr>
          <p:cNvPr id="9" name="Tekstfelt 7">
            <a:extLst>
              <a:ext uri="{FF2B5EF4-FFF2-40B4-BE49-F238E27FC236}">
                <a16:creationId xmlns:a16="http://schemas.microsoft.com/office/drawing/2014/main" id="{AE10C0A7-E3F5-4225-A5D7-9AFAB3D19E2F}"/>
              </a:ext>
            </a:extLst>
          </p:cNvPr>
          <p:cNvSpPr txBox="1"/>
          <p:nvPr/>
        </p:nvSpPr>
        <p:spPr>
          <a:xfrm>
            <a:off x="7957108" y="-4351"/>
            <a:ext cx="1186893" cy="246221"/>
          </a:xfrm>
          <a:prstGeom prst="rect">
            <a:avLst/>
          </a:prstGeom>
          <a:noFill/>
        </p:spPr>
        <p:txBody>
          <a:bodyPr wrap="square" rtlCol="0">
            <a:spAutoFit/>
          </a:bodyPr>
          <a:lstStyle/>
          <a:p>
            <a:r>
              <a:rPr lang="da-DK" sz="1000" dirty="0">
                <a:solidFill>
                  <a:schemeClr val="tx1">
                    <a:lumMod val="50000"/>
                    <a:lumOff val="50000"/>
                  </a:schemeClr>
                </a:solidFill>
              </a:rPr>
              <a:t>Ophavsret ukendt</a:t>
            </a:r>
          </a:p>
        </p:txBody>
      </p:sp>
      <p:sp>
        <p:nvSpPr>
          <p:cNvPr id="10" name="Tekstfelt 9">
            <a:extLst>
              <a:ext uri="{FF2B5EF4-FFF2-40B4-BE49-F238E27FC236}">
                <a16:creationId xmlns:a16="http://schemas.microsoft.com/office/drawing/2014/main" id="{22505093-DA50-426E-8877-23B70BC3C76B}"/>
              </a:ext>
            </a:extLst>
          </p:cNvPr>
          <p:cNvSpPr txBox="1"/>
          <p:nvPr/>
        </p:nvSpPr>
        <p:spPr>
          <a:xfrm rot="5400000">
            <a:off x="8290225" y="3582944"/>
            <a:ext cx="1362635" cy="246221"/>
          </a:xfrm>
          <a:prstGeom prst="rect">
            <a:avLst/>
          </a:prstGeom>
          <a:noFill/>
        </p:spPr>
        <p:txBody>
          <a:bodyPr wrap="square" rtlCol="0">
            <a:spAutoFit/>
          </a:bodyPr>
          <a:lstStyle/>
          <a:p>
            <a:r>
              <a:rPr lang="da-DK" sz="1000" dirty="0">
                <a:solidFill>
                  <a:schemeClr val="tx1">
                    <a:lumMod val="50000"/>
                    <a:lumOff val="50000"/>
                  </a:schemeClr>
                </a:solidFill>
                <a:hlinkClick r:id="rId4"/>
              </a:rPr>
              <a:t>Ancient.eu</a:t>
            </a:r>
            <a:endParaRPr lang="da-DK" sz="1000" dirty="0">
              <a:solidFill>
                <a:schemeClr val="tx1">
                  <a:lumMod val="50000"/>
                  <a:lumOff val="50000"/>
                </a:schemeClr>
              </a:solidFill>
            </a:endParaRPr>
          </a:p>
        </p:txBody>
      </p:sp>
    </p:spTree>
    <p:extLst>
      <p:ext uri="{BB962C8B-B14F-4D97-AF65-F5344CB8AC3E}">
        <p14:creationId xmlns:p14="http://schemas.microsoft.com/office/powerpoint/2010/main" val="1575237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illedresultat for ancient farmer">
            <a:extLst>
              <a:ext uri="{FF2B5EF4-FFF2-40B4-BE49-F238E27FC236}">
                <a16:creationId xmlns:a16="http://schemas.microsoft.com/office/drawing/2014/main" id="{F0F9C1AE-D925-41EA-A659-7E7DD89511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38"/>
          <a:stretch/>
        </p:blipFill>
        <p:spPr bwMode="auto">
          <a:xfrm>
            <a:off x="20" y="10"/>
            <a:ext cx="9143980" cy="466692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3" name="Oval 7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2"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C3DFFA6-F87E-4403-A50F-974446075CC3}"/>
              </a:ext>
            </a:extLst>
          </p:cNvPr>
          <p:cNvSpPr>
            <a:spLocks noGrp="1"/>
          </p:cNvSpPr>
          <p:nvPr>
            <p:ph type="title"/>
          </p:nvPr>
        </p:nvSpPr>
        <p:spPr>
          <a:xfrm>
            <a:off x="603749" y="4551039"/>
            <a:ext cx="2714218" cy="1509931"/>
          </a:xfrm>
        </p:spPr>
        <p:txBody>
          <a:bodyPr>
            <a:normAutofit/>
          </a:bodyPr>
          <a:lstStyle/>
          <a:p>
            <a:pPr algn="ctr"/>
            <a:r>
              <a:rPr lang="da-DK" sz="3500" dirty="0">
                <a:solidFill>
                  <a:srgbClr val="000000"/>
                </a:solidFill>
              </a:rPr>
              <a:t>Jægerne blev til bønder </a:t>
            </a:r>
          </a:p>
        </p:txBody>
      </p:sp>
      <p:sp>
        <p:nvSpPr>
          <p:cNvPr id="3" name="Pladsholder til indhold 2">
            <a:extLst>
              <a:ext uri="{FF2B5EF4-FFF2-40B4-BE49-F238E27FC236}">
                <a16:creationId xmlns:a16="http://schemas.microsoft.com/office/drawing/2014/main" id="{88DE47D0-BB28-4588-92CD-DDACEFAE5349}"/>
              </a:ext>
            </a:extLst>
          </p:cNvPr>
          <p:cNvSpPr>
            <a:spLocks noGrp="1"/>
          </p:cNvSpPr>
          <p:nvPr>
            <p:ph idx="1"/>
          </p:nvPr>
        </p:nvSpPr>
        <p:spPr>
          <a:xfrm>
            <a:off x="3505200" y="4328258"/>
            <a:ext cx="5435600" cy="2469695"/>
          </a:xfrm>
        </p:spPr>
        <p:txBody>
          <a:bodyPr anchor="ctr">
            <a:normAutofit/>
          </a:bodyPr>
          <a:lstStyle/>
          <a:p>
            <a:pPr marL="0" indent="0">
              <a:buNone/>
            </a:pPr>
            <a:r>
              <a:rPr lang="da-DK" sz="1600" dirty="0">
                <a:solidFill>
                  <a:srgbClr val="000000"/>
                </a:solidFill>
              </a:rPr>
              <a:t>Overgangen fra jæger/samler samfundet til landbrug (den neolitiske revolution) begyndte for ca. 11.000 år siden. Der findes en række forskellige teorier der beskriver denne udvikling, og i Europa er det længe blevet diskuteret om det var landbrugskulturen som flyttede sig eller om det var jæger/samlerne der ny  landbrugsviden til sig. </a:t>
            </a:r>
          </a:p>
          <a:p>
            <a:pPr marL="0" indent="0">
              <a:buNone/>
            </a:pPr>
            <a:r>
              <a:rPr lang="da-DK" sz="1600" dirty="0">
                <a:solidFill>
                  <a:srgbClr val="000000"/>
                </a:solidFill>
              </a:rPr>
              <a:t>Fra nye DNA studier har vi lært enormt meget om migrationerne til Europa, og ved nu at det var et landbrugsfolk der flyttede til Europa (mere i materialet om ”Forfædre”)</a:t>
            </a:r>
          </a:p>
        </p:txBody>
      </p:sp>
      <p:sp>
        <p:nvSpPr>
          <p:cNvPr id="8" name="Tekstfelt 7">
            <a:extLst>
              <a:ext uri="{FF2B5EF4-FFF2-40B4-BE49-F238E27FC236}">
                <a16:creationId xmlns:a16="http://schemas.microsoft.com/office/drawing/2014/main" id="{928F2B3D-4148-44F3-9AE8-C7FF2B94D69A}"/>
              </a:ext>
            </a:extLst>
          </p:cNvPr>
          <p:cNvSpPr txBox="1"/>
          <p:nvPr/>
        </p:nvSpPr>
        <p:spPr>
          <a:xfrm rot="5400000">
            <a:off x="-508642" y="805803"/>
            <a:ext cx="1362635" cy="246221"/>
          </a:xfrm>
          <a:prstGeom prst="rect">
            <a:avLst/>
          </a:prstGeom>
          <a:noFill/>
        </p:spPr>
        <p:txBody>
          <a:bodyPr wrap="square" rtlCol="0">
            <a:spAutoFit/>
          </a:bodyPr>
          <a:lstStyle/>
          <a:p>
            <a:r>
              <a:rPr lang="da-DK" sz="1000" dirty="0">
                <a:solidFill>
                  <a:schemeClr val="tx1">
                    <a:lumMod val="50000"/>
                    <a:lumOff val="50000"/>
                  </a:schemeClr>
                </a:solidFill>
                <a:hlinkClick r:id="rId4"/>
              </a:rPr>
              <a:t>Newspunch.com </a:t>
            </a:r>
            <a:endParaRPr lang="da-DK" sz="1000" dirty="0">
              <a:solidFill>
                <a:schemeClr val="tx1">
                  <a:lumMod val="50000"/>
                  <a:lumOff val="50000"/>
                </a:schemeClr>
              </a:solidFill>
            </a:endParaRPr>
          </a:p>
        </p:txBody>
      </p:sp>
    </p:spTree>
    <p:extLst>
      <p:ext uri="{BB962C8B-B14F-4D97-AF65-F5344CB8AC3E}">
        <p14:creationId xmlns:p14="http://schemas.microsoft.com/office/powerpoint/2010/main" val="1959642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8"/>
            <a:ext cx="8612169" cy="1325563"/>
          </a:xfrm>
        </p:spPr>
        <p:txBody>
          <a:bodyPr>
            <a:normAutofit/>
          </a:bodyPr>
          <a:lstStyle/>
          <a:p>
            <a:pPr algn="ctr"/>
            <a:r>
              <a:rPr lang="da-DK" dirty="0"/>
              <a:t>Agerbrugsrevolutionen i verden</a:t>
            </a:r>
          </a:p>
        </p:txBody>
      </p:sp>
      <p:sp>
        <p:nvSpPr>
          <p:cNvPr id="5" name="Content Placeholder 2"/>
          <p:cNvSpPr txBox="1">
            <a:spLocks/>
          </p:cNvSpPr>
          <p:nvPr/>
        </p:nvSpPr>
        <p:spPr>
          <a:xfrm>
            <a:off x="0" y="5876498"/>
            <a:ext cx="9144000" cy="96035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Agerbrugsrevolutionen (den neolitiske revolution) startede i det halvmåneformede område i Tyrkiet, Iran og Syrien (kaldet ”Fertile </a:t>
            </a:r>
            <a:r>
              <a:rPr lang="da-DK" dirty="0" err="1"/>
              <a:t>Crescent</a:t>
            </a:r>
            <a:r>
              <a:rPr lang="da-DK" dirty="0"/>
              <a:t>”) for omkring 11.000 år siden. Man dyrkede tre slags korn og senere også linser og kikærter.</a:t>
            </a:r>
          </a:p>
          <a:p>
            <a:pPr marL="0" indent="0">
              <a:buNone/>
            </a:pPr>
            <a:r>
              <a:rPr lang="da-DK" dirty="0"/>
              <a:t>Kort efter følger uafhængigt Kina (9.000 år siden med hirse og senere ris), Afrika syd for Sahara (5000 år siden med </a:t>
            </a:r>
            <a:r>
              <a:rPr lang="da-DK" dirty="0" err="1"/>
              <a:t>durra</a:t>
            </a:r>
            <a:r>
              <a:rPr lang="da-DK" dirty="0"/>
              <a:t> og hirse) og Amerika (5000 år siden med majs, bønner og squash). Sidst men ikke mindst synes Ny Guinea allerede for 9000 år siden at have begyndt at dyrke </a:t>
            </a:r>
            <a:r>
              <a:rPr lang="da-DK" dirty="0" err="1"/>
              <a:t>taro</a:t>
            </a:r>
            <a:r>
              <a:rPr lang="da-DK" dirty="0"/>
              <a:t> og yams. Således opstod landbrug mange steder i verden. </a:t>
            </a:r>
          </a:p>
        </p:txBody>
      </p:sp>
      <p:cxnSp>
        <p:nvCxnSpPr>
          <p:cNvPr id="7" name="Straight Connector 6"/>
          <p:cNvCxnSpPr/>
          <p:nvPr/>
        </p:nvCxnSpPr>
        <p:spPr>
          <a:xfrm flipV="1">
            <a:off x="1280160" y="4471094"/>
            <a:ext cx="2929712" cy="686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186846" y="2721687"/>
            <a:ext cx="3580177" cy="17431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768614" y="1710468"/>
            <a:ext cx="170530" cy="10179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31544" y="4074098"/>
            <a:ext cx="1603901" cy="400110"/>
          </a:xfrm>
          <a:prstGeom prst="rect">
            <a:avLst/>
          </a:prstGeom>
          <a:noFill/>
        </p:spPr>
        <p:txBody>
          <a:bodyPr wrap="none" rtlCol="0">
            <a:spAutoFit/>
          </a:bodyPr>
          <a:lstStyle/>
          <a:p>
            <a:r>
              <a:rPr lang="da-DK" sz="2000" b="1" dirty="0">
                <a:solidFill>
                  <a:srgbClr val="FF0000"/>
                </a:solidFill>
              </a:rPr>
              <a:t>Jæger-samler</a:t>
            </a:r>
          </a:p>
        </p:txBody>
      </p:sp>
      <p:sp>
        <p:nvSpPr>
          <p:cNvPr id="11" name="TextBox 10"/>
          <p:cNvSpPr txBox="1"/>
          <p:nvPr/>
        </p:nvSpPr>
        <p:spPr>
          <a:xfrm rot="20052523">
            <a:off x="4740002" y="3130863"/>
            <a:ext cx="2356543" cy="400110"/>
          </a:xfrm>
          <a:prstGeom prst="rect">
            <a:avLst/>
          </a:prstGeom>
          <a:noFill/>
        </p:spPr>
        <p:txBody>
          <a:bodyPr wrap="none" rtlCol="0">
            <a:spAutoFit/>
          </a:bodyPr>
          <a:lstStyle/>
          <a:p>
            <a:r>
              <a:rPr lang="da-DK" sz="2000" b="1" dirty="0">
                <a:solidFill>
                  <a:srgbClr val="FF0000"/>
                </a:solidFill>
              </a:rPr>
              <a:t>Fødevareproduktion</a:t>
            </a:r>
          </a:p>
        </p:txBody>
      </p:sp>
      <p:sp>
        <p:nvSpPr>
          <p:cNvPr id="12" name="TextBox 11"/>
          <p:cNvSpPr txBox="1"/>
          <p:nvPr/>
        </p:nvSpPr>
        <p:spPr>
          <a:xfrm rot="16874176">
            <a:off x="7074732" y="2145255"/>
            <a:ext cx="1906676" cy="400110"/>
          </a:xfrm>
          <a:prstGeom prst="rect">
            <a:avLst/>
          </a:prstGeom>
          <a:noFill/>
        </p:spPr>
        <p:txBody>
          <a:bodyPr wrap="none" rtlCol="0">
            <a:spAutoFit/>
          </a:bodyPr>
          <a:lstStyle/>
          <a:p>
            <a:r>
              <a:rPr lang="da-DK" sz="2000" b="1" dirty="0">
                <a:solidFill>
                  <a:srgbClr val="FF0000"/>
                </a:solidFill>
              </a:rPr>
              <a:t>Industrialisering</a:t>
            </a:r>
          </a:p>
        </p:txBody>
      </p:sp>
      <p:cxnSp>
        <p:nvCxnSpPr>
          <p:cNvPr id="13" name="Straight Arrow Connector 12"/>
          <p:cNvCxnSpPr/>
          <p:nvPr/>
        </p:nvCxnSpPr>
        <p:spPr>
          <a:xfrm>
            <a:off x="4137312" y="2740506"/>
            <a:ext cx="0" cy="1667659"/>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747936" y="2044496"/>
            <a:ext cx="2790699" cy="646331"/>
          </a:xfrm>
          <a:prstGeom prst="rect">
            <a:avLst/>
          </a:prstGeom>
          <a:noFill/>
        </p:spPr>
        <p:txBody>
          <a:bodyPr wrap="none" rtlCol="0">
            <a:spAutoFit/>
          </a:bodyPr>
          <a:lstStyle/>
          <a:p>
            <a:pPr algn="ctr"/>
            <a:r>
              <a:rPr lang="da-DK" sz="2000" dirty="0"/>
              <a:t>Den neolitiske revolution</a:t>
            </a:r>
          </a:p>
          <a:p>
            <a:pPr algn="ctr"/>
            <a:r>
              <a:rPr lang="da-DK" sz="1600" dirty="0"/>
              <a:t>(Agerbrugsrevolutionen)</a:t>
            </a:r>
          </a:p>
        </p:txBody>
      </p:sp>
      <p:cxnSp>
        <p:nvCxnSpPr>
          <p:cNvPr id="15" name="Straight Arrow Connector 14"/>
          <p:cNvCxnSpPr/>
          <p:nvPr/>
        </p:nvCxnSpPr>
        <p:spPr>
          <a:xfrm flipV="1">
            <a:off x="7280031" y="2822166"/>
            <a:ext cx="461248" cy="1299771"/>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133715" y="4085000"/>
            <a:ext cx="3384709" cy="646331"/>
          </a:xfrm>
          <a:prstGeom prst="rect">
            <a:avLst/>
          </a:prstGeom>
          <a:noFill/>
        </p:spPr>
        <p:txBody>
          <a:bodyPr wrap="none" rtlCol="0">
            <a:spAutoFit/>
          </a:bodyPr>
          <a:lstStyle/>
          <a:p>
            <a:pPr algn="ctr"/>
            <a:r>
              <a:rPr lang="da-DK" sz="2000" dirty="0"/>
              <a:t>Den industrielle revolution</a:t>
            </a:r>
          </a:p>
          <a:p>
            <a:pPr algn="ctr"/>
            <a:r>
              <a:rPr lang="da-DK" sz="1600" dirty="0"/>
              <a:t>(faktisk 1. og 2. industrielle revolution)</a:t>
            </a:r>
          </a:p>
        </p:txBody>
      </p:sp>
      <p:pic>
        <p:nvPicPr>
          <p:cNvPr id="17" name="Billede 16">
            <a:extLst>
              <a:ext uri="{FF2B5EF4-FFF2-40B4-BE49-F238E27FC236}">
                <a16:creationId xmlns:a16="http://schemas.microsoft.com/office/drawing/2014/main" id="{E6DF5277-986C-414D-B005-C50E05A326E4}"/>
              </a:ext>
            </a:extLst>
          </p:cNvPr>
          <p:cNvPicPr>
            <a:picLocks noChangeAspect="1"/>
          </p:cNvPicPr>
          <p:nvPr/>
        </p:nvPicPr>
        <p:blipFill>
          <a:blip r:embed="rId2"/>
          <a:stretch>
            <a:fillRect/>
          </a:stretch>
        </p:blipFill>
        <p:spPr>
          <a:xfrm>
            <a:off x="525246" y="1336789"/>
            <a:ext cx="8093508" cy="4539709"/>
          </a:xfrm>
          <a:prstGeom prst="rect">
            <a:avLst/>
          </a:prstGeom>
        </p:spPr>
      </p:pic>
      <p:sp>
        <p:nvSpPr>
          <p:cNvPr id="18" name="Tekstfelt 7">
            <a:extLst>
              <a:ext uri="{FF2B5EF4-FFF2-40B4-BE49-F238E27FC236}">
                <a16:creationId xmlns:a16="http://schemas.microsoft.com/office/drawing/2014/main" id="{D83B9C25-DEBE-4E0D-99EA-23AC160ABC61}"/>
              </a:ext>
            </a:extLst>
          </p:cNvPr>
          <p:cNvSpPr txBox="1"/>
          <p:nvPr/>
        </p:nvSpPr>
        <p:spPr>
          <a:xfrm rot="5400000">
            <a:off x="7114732" y="3148579"/>
            <a:ext cx="3282755" cy="400110"/>
          </a:xfrm>
          <a:prstGeom prst="rect">
            <a:avLst/>
          </a:prstGeom>
          <a:noFill/>
        </p:spPr>
        <p:txBody>
          <a:bodyPr wrap="square" rtlCol="0">
            <a:spAutoFit/>
          </a:bodyPr>
          <a:lstStyle/>
          <a:p>
            <a:r>
              <a:rPr lang="da-DK" sz="1000" dirty="0">
                <a:solidFill>
                  <a:schemeClr val="tx1">
                    <a:lumMod val="50000"/>
                    <a:lumOff val="50000"/>
                  </a:schemeClr>
                </a:solidFill>
              </a:rPr>
              <a:t>Diamond &amp; </a:t>
            </a:r>
            <a:r>
              <a:rPr lang="da-DK" sz="1000" dirty="0" err="1">
                <a:solidFill>
                  <a:schemeClr val="tx1">
                    <a:lumMod val="50000"/>
                    <a:lumOff val="50000"/>
                  </a:schemeClr>
                </a:solidFill>
              </a:rPr>
              <a:t>Bellwood</a:t>
            </a:r>
            <a:r>
              <a:rPr lang="da-DK" sz="1000" dirty="0">
                <a:solidFill>
                  <a:schemeClr val="tx1">
                    <a:lumMod val="50000"/>
                    <a:lumOff val="50000"/>
                  </a:schemeClr>
                </a:solidFill>
              </a:rPr>
              <a:t>, 2003. </a:t>
            </a:r>
            <a:r>
              <a:rPr lang="en-US" sz="1000" dirty="0">
                <a:solidFill>
                  <a:schemeClr val="tx1">
                    <a:lumMod val="50000"/>
                    <a:lumOff val="50000"/>
                  </a:schemeClr>
                </a:solidFill>
              </a:rPr>
              <a:t>Farmers and Their Languages: The First Expansions.  Science. Vol 300, Issue 5619.</a:t>
            </a:r>
            <a:endParaRPr lang="da-DK" sz="1000" dirty="0">
              <a:solidFill>
                <a:schemeClr val="tx1">
                  <a:lumMod val="50000"/>
                  <a:lumOff val="50000"/>
                </a:schemeClr>
              </a:solidFill>
            </a:endParaRPr>
          </a:p>
        </p:txBody>
      </p:sp>
    </p:spTree>
    <p:extLst>
      <p:ext uri="{BB962C8B-B14F-4D97-AF65-F5344CB8AC3E}">
        <p14:creationId xmlns:p14="http://schemas.microsoft.com/office/powerpoint/2010/main" val="413370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da-DK" dirty="0"/>
              <a:t>Agerbrugsrevolutionen i Europa</a:t>
            </a:r>
          </a:p>
        </p:txBody>
      </p:sp>
      <p:sp>
        <p:nvSpPr>
          <p:cNvPr id="3" name="TextBox 2"/>
          <p:cNvSpPr txBox="1"/>
          <p:nvPr/>
        </p:nvSpPr>
        <p:spPr>
          <a:xfrm>
            <a:off x="1202501" y="2304789"/>
            <a:ext cx="184731" cy="369332"/>
          </a:xfrm>
          <a:prstGeom prst="rect">
            <a:avLst/>
          </a:prstGeom>
          <a:noFill/>
        </p:spPr>
        <p:txBody>
          <a:bodyPr wrap="none" rtlCol="0">
            <a:spAutoFit/>
          </a:bodyPr>
          <a:lstStyle/>
          <a:p>
            <a:endParaRPr lang="da-DK" dirty="0"/>
          </a:p>
        </p:txBody>
      </p:sp>
      <p:pic>
        <p:nvPicPr>
          <p:cNvPr id="5" name="Picture 4"/>
          <p:cNvPicPr>
            <a:picLocks noChangeAspect="1"/>
          </p:cNvPicPr>
          <p:nvPr/>
        </p:nvPicPr>
        <p:blipFill>
          <a:blip r:embed="rId2"/>
          <a:stretch>
            <a:fillRect/>
          </a:stretch>
        </p:blipFill>
        <p:spPr>
          <a:xfrm>
            <a:off x="539588" y="1362345"/>
            <a:ext cx="7616649" cy="5473298"/>
          </a:xfrm>
          <a:prstGeom prst="rect">
            <a:avLst/>
          </a:prstGeom>
        </p:spPr>
      </p:pic>
      <p:sp>
        <p:nvSpPr>
          <p:cNvPr id="7" name="TextBox 6"/>
          <p:cNvSpPr txBox="1"/>
          <p:nvPr/>
        </p:nvSpPr>
        <p:spPr>
          <a:xfrm>
            <a:off x="6003495" y="1601629"/>
            <a:ext cx="3014848" cy="1944122"/>
          </a:xfrm>
          <a:prstGeom prst="rect">
            <a:avLst/>
          </a:prstGeom>
          <a:solidFill>
            <a:schemeClr val="bg1"/>
          </a:solidFill>
        </p:spPr>
        <p:txBody>
          <a:bodyPr wrap="square" rtlCol="0">
            <a:spAutoFit/>
          </a:bodyPr>
          <a:lstStyle/>
          <a:p>
            <a:pPr>
              <a:lnSpc>
                <a:spcPct val="70000"/>
              </a:lnSpc>
              <a:spcBef>
                <a:spcPts val="1000"/>
              </a:spcBef>
            </a:pPr>
            <a:r>
              <a:rPr lang="da-DK" sz="2000" dirty="0"/>
              <a:t>Agerbrugsrevolutionen bredte sig hurtigt ud over Europa. </a:t>
            </a:r>
          </a:p>
          <a:p>
            <a:pPr>
              <a:lnSpc>
                <a:spcPct val="70000"/>
              </a:lnSpc>
              <a:spcBef>
                <a:spcPts val="1000"/>
              </a:spcBef>
            </a:pPr>
            <a:r>
              <a:rPr lang="da-DK" sz="2000" dirty="0"/>
              <a:t>Og kortet her kan så sammenlignes med fortællingen og kortene præsenteret i materialet om ’Forfædre’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241" y="1437884"/>
            <a:ext cx="1456389" cy="1414478"/>
          </a:xfrm>
          <a:prstGeom prst="rect">
            <a:avLst/>
          </a:prstGeom>
        </p:spPr>
      </p:pic>
    </p:spTree>
    <p:extLst>
      <p:ext uri="{BB962C8B-B14F-4D97-AF65-F5344CB8AC3E}">
        <p14:creationId xmlns:p14="http://schemas.microsoft.com/office/powerpoint/2010/main" val="1360544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ABCB25D8-FA54-4500-91C4-BD12640ED209}"/>
              </a:ext>
            </a:extLst>
          </p:cNvPr>
          <p:cNvPicPr>
            <a:picLocks noChangeAspect="1"/>
          </p:cNvPicPr>
          <p:nvPr/>
        </p:nvPicPr>
        <p:blipFill rotWithShape="1">
          <a:blip r:embed="rId2"/>
          <a:srcRect l="21329"/>
          <a:stretch/>
        </p:blipFill>
        <p:spPr>
          <a:xfrm>
            <a:off x="5495732" y="-1"/>
            <a:ext cx="3648268" cy="3497097"/>
          </a:xfrm>
          <a:prstGeom prst="teardrop">
            <a:avLst/>
          </a:prstGeom>
        </p:spPr>
      </p:pic>
      <p:sp>
        <p:nvSpPr>
          <p:cNvPr id="2" name="Title 1"/>
          <p:cNvSpPr>
            <a:spLocks noGrp="1"/>
          </p:cNvSpPr>
          <p:nvPr>
            <p:ph type="title"/>
          </p:nvPr>
        </p:nvSpPr>
        <p:spPr>
          <a:xfrm>
            <a:off x="774561" y="344302"/>
            <a:ext cx="3843965" cy="1325563"/>
          </a:xfrm>
        </p:spPr>
        <p:txBody>
          <a:bodyPr>
            <a:normAutofit/>
          </a:bodyPr>
          <a:lstStyle/>
          <a:p>
            <a:pPr algn="ctr"/>
            <a:r>
              <a:rPr lang="da-DK" dirty="0"/>
              <a:t>Civilisationernes opståen</a:t>
            </a:r>
          </a:p>
        </p:txBody>
      </p:sp>
      <p:sp>
        <p:nvSpPr>
          <p:cNvPr id="3" name="TextBox 2"/>
          <p:cNvSpPr txBox="1"/>
          <p:nvPr/>
        </p:nvSpPr>
        <p:spPr>
          <a:xfrm>
            <a:off x="1202501" y="2304789"/>
            <a:ext cx="184731" cy="369332"/>
          </a:xfrm>
          <a:prstGeom prst="rect">
            <a:avLst/>
          </a:prstGeom>
          <a:noFill/>
        </p:spPr>
        <p:txBody>
          <a:bodyPr wrap="none" rtlCol="0">
            <a:spAutoFit/>
          </a:bodyPr>
          <a:lstStyle/>
          <a:p>
            <a:endParaRPr lang="da-DK" dirty="0"/>
          </a:p>
        </p:txBody>
      </p:sp>
      <p:sp>
        <p:nvSpPr>
          <p:cNvPr id="6" name="TextBox 5">
            <a:extLst>
              <a:ext uri="{FF2B5EF4-FFF2-40B4-BE49-F238E27FC236}">
                <a16:creationId xmlns:a16="http://schemas.microsoft.com/office/drawing/2014/main" id="{8E544CB6-D349-4562-B002-0B2FF490894E}"/>
              </a:ext>
            </a:extLst>
          </p:cNvPr>
          <p:cNvSpPr txBox="1"/>
          <p:nvPr/>
        </p:nvSpPr>
        <p:spPr>
          <a:xfrm>
            <a:off x="665254" y="1748549"/>
            <a:ext cx="4062577" cy="2559803"/>
          </a:xfrm>
          <a:prstGeom prst="rect">
            <a:avLst/>
          </a:prstGeom>
          <a:noFill/>
        </p:spPr>
        <p:txBody>
          <a:bodyPr wrap="square" rtlCol="0">
            <a:spAutoFit/>
          </a:bodyPr>
          <a:lstStyle/>
          <a:p>
            <a:pPr>
              <a:lnSpc>
                <a:spcPct val="70000"/>
              </a:lnSpc>
              <a:spcBef>
                <a:spcPts val="1000"/>
              </a:spcBef>
            </a:pPr>
            <a:r>
              <a:rPr lang="da-DK" dirty="0"/>
              <a:t>Udviklingen af landbruget skulle vise sig at have en afgørende betydning for menneskets udvikling. Overgangen fra jæger/samler samfund til agerbrug betød at større bysamfund langsomt begyndte at skyde frem. </a:t>
            </a:r>
          </a:p>
          <a:p>
            <a:pPr>
              <a:lnSpc>
                <a:spcPct val="70000"/>
              </a:lnSpc>
              <a:spcBef>
                <a:spcPts val="1000"/>
              </a:spcBef>
            </a:pPr>
            <a:r>
              <a:rPr lang="da-DK" dirty="0"/>
              <a:t>Menneskets levevilkår ændrede sig markant over de næste tusinder af år og en række forskellige civilisationer opstod verden over; </a:t>
            </a:r>
            <a:r>
              <a:rPr lang="da-DK" dirty="0" err="1"/>
              <a:t>Sumer</a:t>
            </a:r>
            <a:r>
              <a:rPr lang="da-DK" dirty="0"/>
              <a:t>, Induskulturen, </a:t>
            </a:r>
            <a:r>
              <a:rPr lang="da-DK" dirty="0" err="1"/>
              <a:t>Norte</a:t>
            </a:r>
            <a:r>
              <a:rPr lang="da-DK" dirty="0"/>
              <a:t> Chico, Egypten, Minoiske kultur, Babylonien og </a:t>
            </a:r>
            <a:r>
              <a:rPr lang="da-DK" dirty="0" err="1"/>
              <a:t>Shang</a:t>
            </a:r>
            <a:r>
              <a:rPr lang="da-DK" dirty="0"/>
              <a:t>.</a:t>
            </a:r>
          </a:p>
        </p:txBody>
      </p:sp>
      <p:sp>
        <p:nvSpPr>
          <p:cNvPr id="9" name="Pil: højre 8">
            <a:extLst>
              <a:ext uri="{FF2B5EF4-FFF2-40B4-BE49-F238E27FC236}">
                <a16:creationId xmlns:a16="http://schemas.microsoft.com/office/drawing/2014/main" id="{5E193DA9-6BEC-46A1-9798-3D6A9155B87F}"/>
              </a:ext>
            </a:extLst>
          </p:cNvPr>
          <p:cNvSpPr/>
          <p:nvPr/>
        </p:nvSpPr>
        <p:spPr>
          <a:xfrm>
            <a:off x="4321514" y="5769795"/>
            <a:ext cx="2311541" cy="180000"/>
          </a:xfrm>
          <a:prstGeom prst="rightArrow">
            <a:avLst/>
          </a:prstGeom>
          <a:solidFill>
            <a:srgbClr val="F9FDC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b="1" dirty="0">
              <a:solidFill>
                <a:schemeClr val="tx1"/>
              </a:solidFill>
            </a:endParaRPr>
          </a:p>
        </p:txBody>
      </p:sp>
      <p:sp>
        <p:nvSpPr>
          <p:cNvPr id="11" name="Pil: højre 10">
            <a:extLst>
              <a:ext uri="{FF2B5EF4-FFF2-40B4-BE49-F238E27FC236}">
                <a16:creationId xmlns:a16="http://schemas.microsoft.com/office/drawing/2014/main" id="{C19431A6-53C5-40CE-A920-7330D38B155F}"/>
              </a:ext>
            </a:extLst>
          </p:cNvPr>
          <p:cNvSpPr/>
          <p:nvPr/>
        </p:nvSpPr>
        <p:spPr>
          <a:xfrm>
            <a:off x="1037795" y="5930937"/>
            <a:ext cx="5138058" cy="180000"/>
          </a:xfrm>
          <a:prstGeom prst="rightArrow">
            <a:avLst/>
          </a:prstGeom>
          <a:solidFill>
            <a:srgbClr val="F0A6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b="1" dirty="0">
              <a:solidFill>
                <a:schemeClr val="tx1"/>
              </a:solidFill>
            </a:endParaRPr>
          </a:p>
        </p:txBody>
      </p:sp>
      <p:sp>
        <p:nvSpPr>
          <p:cNvPr id="12" name="Pil: højre 11">
            <a:extLst>
              <a:ext uri="{FF2B5EF4-FFF2-40B4-BE49-F238E27FC236}">
                <a16:creationId xmlns:a16="http://schemas.microsoft.com/office/drawing/2014/main" id="{B492AD67-2B65-45F2-81E0-96FA5AFD16AA}"/>
              </a:ext>
            </a:extLst>
          </p:cNvPr>
          <p:cNvSpPr/>
          <p:nvPr/>
        </p:nvSpPr>
        <p:spPr>
          <a:xfrm>
            <a:off x="4686688" y="5589795"/>
            <a:ext cx="1789611" cy="1800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b="1" dirty="0">
              <a:solidFill>
                <a:schemeClr val="tx1"/>
              </a:solidFill>
            </a:endParaRPr>
          </a:p>
        </p:txBody>
      </p:sp>
      <p:sp>
        <p:nvSpPr>
          <p:cNvPr id="13" name="Pil: højre 12">
            <a:extLst>
              <a:ext uri="{FF2B5EF4-FFF2-40B4-BE49-F238E27FC236}">
                <a16:creationId xmlns:a16="http://schemas.microsoft.com/office/drawing/2014/main" id="{DF9BE11E-D32E-4C18-87A4-3CBF670D220F}"/>
              </a:ext>
            </a:extLst>
          </p:cNvPr>
          <p:cNvSpPr/>
          <p:nvPr/>
        </p:nvSpPr>
        <p:spPr>
          <a:xfrm>
            <a:off x="5199842" y="5409795"/>
            <a:ext cx="753942" cy="1800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b="1" dirty="0">
              <a:solidFill>
                <a:schemeClr val="tx1"/>
              </a:solidFill>
            </a:endParaRPr>
          </a:p>
        </p:txBody>
      </p:sp>
      <p:sp>
        <p:nvSpPr>
          <p:cNvPr id="14" name="Pil: højre 13">
            <a:extLst>
              <a:ext uri="{FF2B5EF4-FFF2-40B4-BE49-F238E27FC236}">
                <a16:creationId xmlns:a16="http://schemas.microsoft.com/office/drawing/2014/main" id="{0BA3EC05-64DE-4F9C-A438-98CF87CF1760}"/>
              </a:ext>
            </a:extLst>
          </p:cNvPr>
          <p:cNvSpPr/>
          <p:nvPr/>
        </p:nvSpPr>
        <p:spPr>
          <a:xfrm>
            <a:off x="4686686" y="5229795"/>
            <a:ext cx="2795452" cy="180000"/>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b="1" dirty="0">
              <a:solidFill>
                <a:schemeClr val="tx1"/>
              </a:solidFill>
            </a:endParaRPr>
          </a:p>
        </p:txBody>
      </p:sp>
      <p:sp>
        <p:nvSpPr>
          <p:cNvPr id="15" name="Pil: højre 14">
            <a:extLst>
              <a:ext uri="{FF2B5EF4-FFF2-40B4-BE49-F238E27FC236}">
                <a16:creationId xmlns:a16="http://schemas.microsoft.com/office/drawing/2014/main" id="{7C1A9617-39FD-41E8-80CD-42747506DE0A}"/>
              </a:ext>
            </a:extLst>
          </p:cNvPr>
          <p:cNvSpPr/>
          <p:nvPr/>
        </p:nvSpPr>
        <p:spPr>
          <a:xfrm>
            <a:off x="6476297" y="5049795"/>
            <a:ext cx="1894116" cy="1800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b="1" dirty="0">
              <a:solidFill>
                <a:schemeClr val="tx1"/>
              </a:solidFill>
            </a:endParaRPr>
          </a:p>
        </p:txBody>
      </p:sp>
      <p:sp>
        <p:nvSpPr>
          <p:cNvPr id="16" name="Pil: højre 15">
            <a:extLst>
              <a:ext uri="{FF2B5EF4-FFF2-40B4-BE49-F238E27FC236}">
                <a16:creationId xmlns:a16="http://schemas.microsoft.com/office/drawing/2014/main" id="{B59EC66A-A8D0-470D-A78F-249D2049CC13}"/>
              </a:ext>
            </a:extLst>
          </p:cNvPr>
          <p:cNvSpPr/>
          <p:nvPr/>
        </p:nvSpPr>
        <p:spPr>
          <a:xfrm>
            <a:off x="6636757" y="4869795"/>
            <a:ext cx="918645" cy="180000"/>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b="1" dirty="0">
              <a:solidFill>
                <a:schemeClr val="tx1"/>
              </a:solidFill>
            </a:endParaRPr>
          </a:p>
        </p:txBody>
      </p:sp>
      <p:cxnSp>
        <p:nvCxnSpPr>
          <p:cNvPr id="17" name="Lige pilforbindelse 16">
            <a:extLst>
              <a:ext uri="{FF2B5EF4-FFF2-40B4-BE49-F238E27FC236}">
                <a16:creationId xmlns:a16="http://schemas.microsoft.com/office/drawing/2014/main" id="{3872E12A-CEDA-4982-915E-2CFEF7BC3E1D}"/>
              </a:ext>
            </a:extLst>
          </p:cNvPr>
          <p:cNvCxnSpPr/>
          <p:nvPr/>
        </p:nvCxnSpPr>
        <p:spPr>
          <a:xfrm>
            <a:off x="1037795" y="6272716"/>
            <a:ext cx="7332618" cy="0"/>
          </a:xfrm>
          <a:prstGeom prst="straightConnector1">
            <a:avLst/>
          </a:prstGeom>
          <a:ln w="28575">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8" name="Tekstfelt 17">
            <a:extLst>
              <a:ext uri="{FF2B5EF4-FFF2-40B4-BE49-F238E27FC236}">
                <a16:creationId xmlns:a16="http://schemas.microsoft.com/office/drawing/2014/main" id="{F1AE680A-734B-4407-8FD6-E4615B6D1299}"/>
              </a:ext>
            </a:extLst>
          </p:cNvPr>
          <p:cNvSpPr txBox="1"/>
          <p:nvPr/>
        </p:nvSpPr>
        <p:spPr>
          <a:xfrm>
            <a:off x="722838" y="6272717"/>
            <a:ext cx="769257" cy="274628"/>
          </a:xfrm>
          <a:prstGeom prst="rect">
            <a:avLst/>
          </a:prstGeom>
          <a:noFill/>
        </p:spPr>
        <p:txBody>
          <a:bodyPr wrap="square" rtlCol="0">
            <a:spAutoFit/>
          </a:bodyPr>
          <a:lstStyle/>
          <a:p>
            <a:r>
              <a:rPr lang="da-DK" sz="1200" dirty="0"/>
              <a:t>5500 f.Kr.</a:t>
            </a:r>
          </a:p>
        </p:txBody>
      </p:sp>
      <p:sp>
        <p:nvSpPr>
          <p:cNvPr id="19" name="Tekstfelt 18">
            <a:extLst>
              <a:ext uri="{FF2B5EF4-FFF2-40B4-BE49-F238E27FC236}">
                <a16:creationId xmlns:a16="http://schemas.microsoft.com/office/drawing/2014/main" id="{5BB718C2-4FBE-4F82-A642-5C68FFFA57C0}"/>
              </a:ext>
            </a:extLst>
          </p:cNvPr>
          <p:cNvSpPr txBox="1"/>
          <p:nvPr/>
        </p:nvSpPr>
        <p:spPr>
          <a:xfrm>
            <a:off x="3185914" y="6272719"/>
            <a:ext cx="769257" cy="276999"/>
          </a:xfrm>
          <a:prstGeom prst="rect">
            <a:avLst/>
          </a:prstGeom>
          <a:noFill/>
        </p:spPr>
        <p:txBody>
          <a:bodyPr wrap="square" rtlCol="0">
            <a:spAutoFit/>
          </a:bodyPr>
          <a:lstStyle/>
          <a:p>
            <a:r>
              <a:rPr lang="da-DK" sz="1200" dirty="0"/>
              <a:t>4000 f.Kr.</a:t>
            </a:r>
          </a:p>
        </p:txBody>
      </p:sp>
      <p:sp>
        <p:nvSpPr>
          <p:cNvPr id="20" name="Tekstfelt 19">
            <a:extLst>
              <a:ext uri="{FF2B5EF4-FFF2-40B4-BE49-F238E27FC236}">
                <a16:creationId xmlns:a16="http://schemas.microsoft.com/office/drawing/2014/main" id="{809F4924-5D08-4FAD-BD8D-F0AAEA23EA9A}"/>
              </a:ext>
            </a:extLst>
          </p:cNvPr>
          <p:cNvSpPr txBox="1"/>
          <p:nvPr/>
        </p:nvSpPr>
        <p:spPr>
          <a:xfrm>
            <a:off x="4627183" y="6275088"/>
            <a:ext cx="769257" cy="274628"/>
          </a:xfrm>
          <a:prstGeom prst="rect">
            <a:avLst/>
          </a:prstGeom>
          <a:noFill/>
        </p:spPr>
        <p:txBody>
          <a:bodyPr wrap="square" rtlCol="0">
            <a:spAutoFit/>
          </a:bodyPr>
          <a:lstStyle/>
          <a:p>
            <a:r>
              <a:rPr lang="da-DK" sz="1200" dirty="0"/>
              <a:t>3000 f.Kr.</a:t>
            </a:r>
          </a:p>
        </p:txBody>
      </p:sp>
      <p:sp>
        <p:nvSpPr>
          <p:cNvPr id="21" name="Tekstfelt 20">
            <a:extLst>
              <a:ext uri="{FF2B5EF4-FFF2-40B4-BE49-F238E27FC236}">
                <a16:creationId xmlns:a16="http://schemas.microsoft.com/office/drawing/2014/main" id="{F408AD15-F218-45AF-A91F-AA27CAA844FB}"/>
              </a:ext>
            </a:extLst>
          </p:cNvPr>
          <p:cNvSpPr txBox="1"/>
          <p:nvPr/>
        </p:nvSpPr>
        <p:spPr>
          <a:xfrm>
            <a:off x="6103281" y="6275088"/>
            <a:ext cx="769257" cy="274628"/>
          </a:xfrm>
          <a:prstGeom prst="rect">
            <a:avLst/>
          </a:prstGeom>
          <a:noFill/>
        </p:spPr>
        <p:txBody>
          <a:bodyPr wrap="square" rtlCol="0">
            <a:spAutoFit/>
          </a:bodyPr>
          <a:lstStyle/>
          <a:p>
            <a:r>
              <a:rPr lang="da-DK" sz="1200" dirty="0"/>
              <a:t>2000 f.Kr.</a:t>
            </a:r>
          </a:p>
        </p:txBody>
      </p:sp>
      <p:sp>
        <p:nvSpPr>
          <p:cNvPr id="22" name="Tekstfelt 21">
            <a:extLst>
              <a:ext uri="{FF2B5EF4-FFF2-40B4-BE49-F238E27FC236}">
                <a16:creationId xmlns:a16="http://schemas.microsoft.com/office/drawing/2014/main" id="{BA0BCED8-3A10-4B12-9FC8-C9FD472E4A64}"/>
              </a:ext>
            </a:extLst>
          </p:cNvPr>
          <p:cNvSpPr txBox="1"/>
          <p:nvPr/>
        </p:nvSpPr>
        <p:spPr>
          <a:xfrm>
            <a:off x="1744645" y="6275088"/>
            <a:ext cx="769257" cy="274628"/>
          </a:xfrm>
          <a:prstGeom prst="rect">
            <a:avLst/>
          </a:prstGeom>
          <a:noFill/>
        </p:spPr>
        <p:txBody>
          <a:bodyPr wrap="square" rtlCol="0">
            <a:spAutoFit/>
          </a:bodyPr>
          <a:lstStyle/>
          <a:p>
            <a:r>
              <a:rPr lang="da-DK" sz="1200" dirty="0"/>
              <a:t>5000 f.Kr.</a:t>
            </a:r>
          </a:p>
        </p:txBody>
      </p:sp>
      <p:sp>
        <p:nvSpPr>
          <p:cNvPr id="23" name="Rektangel 22">
            <a:extLst>
              <a:ext uri="{FF2B5EF4-FFF2-40B4-BE49-F238E27FC236}">
                <a16:creationId xmlns:a16="http://schemas.microsoft.com/office/drawing/2014/main" id="{F286CC1F-3445-4FDD-B468-585FDB586CAC}"/>
              </a:ext>
            </a:extLst>
          </p:cNvPr>
          <p:cNvSpPr/>
          <p:nvPr/>
        </p:nvSpPr>
        <p:spPr>
          <a:xfrm>
            <a:off x="392919" y="4676145"/>
            <a:ext cx="8358165" cy="1871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A96E64E9-2665-4ECA-879E-928D3AC6F57A}"/>
              </a:ext>
            </a:extLst>
          </p:cNvPr>
          <p:cNvSpPr txBox="1"/>
          <p:nvPr/>
        </p:nvSpPr>
        <p:spPr>
          <a:xfrm>
            <a:off x="387181" y="4676145"/>
            <a:ext cx="3443405" cy="738664"/>
          </a:xfrm>
          <a:prstGeom prst="rect">
            <a:avLst/>
          </a:prstGeom>
          <a:noFill/>
        </p:spPr>
        <p:txBody>
          <a:bodyPr wrap="square" rtlCol="0">
            <a:spAutoFit/>
          </a:bodyPr>
          <a:lstStyle/>
          <a:p>
            <a:r>
              <a:rPr lang="da-DK" b="1" dirty="0"/>
              <a:t>Rigerne spreder sig over 5000 år</a:t>
            </a:r>
          </a:p>
          <a:p>
            <a:r>
              <a:rPr lang="da-DK" sz="1200" dirty="0"/>
              <a:t>Syv riger skaber over tusinder af år fundamentet for menneskets storhed – og kommende imperier</a:t>
            </a:r>
          </a:p>
        </p:txBody>
      </p:sp>
      <p:sp>
        <p:nvSpPr>
          <p:cNvPr id="24" name="Tekstfelt 23">
            <a:extLst>
              <a:ext uri="{FF2B5EF4-FFF2-40B4-BE49-F238E27FC236}">
                <a16:creationId xmlns:a16="http://schemas.microsoft.com/office/drawing/2014/main" id="{98850616-6042-4233-BB30-7B985A037C7B}"/>
              </a:ext>
            </a:extLst>
          </p:cNvPr>
          <p:cNvSpPr txBox="1"/>
          <p:nvPr/>
        </p:nvSpPr>
        <p:spPr>
          <a:xfrm>
            <a:off x="8109354" y="6275090"/>
            <a:ext cx="892628" cy="276999"/>
          </a:xfrm>
          <a:prstGeom prst="rect">
            <a:avLst/>
          </a:prstGeom>
          <a:noFill/>
        </p:spPr>
        <p:txBody>
          <a:bodyPr wrap="square" rtlCol="0">
            <a:spAutoFit/>
          </a:bodyPr>
          <a:lstStyle/>
          <a:p>
            <a:r>
              <a:rPr lang="da-DK" sz="1200" dirty="0"/>
              <a:t>500 f.Kr.</a:t>
            </a:r>
          </a:p>
        </p:txBody>
      </p:sp>
      <p:sp>
        <p:nvSpPr>
          <p:cNvPr id="25" name="Tekstfelt 24">
            <a:extLst>
              <a:ext uri="{FF2B5EF4-FFF2-40B4-BE49-F238E27FC236}">
                <a16:creationId xmlns:a16="http://schemas.microsoft.com/office/drawing/2014/main" id="{1F59664B-7EAB-4E56-BADD-B77C53DB6D33}"/>
              </a:ext>
            </a:extLst>
          </p:cNvPr>
          <p:cNvSpPr txBox="1"/>
          <p:nvPr/>
        </p:nvSpPr>
        <p:spPr>
          <a:xfrm>
            <a:off x="459655" y="5862316"/>
            <a:ext cx="644876" cy="276999"/>
          </a:xfrm>
          <a:prstGeom prst="rect">
            <a:avLst/>
          </a:prstGeom>
          <a:noFill/>
        </p:spPr>
        <p:txBody>
          <a:bodyPr wrap="square" rtlCol="0">
            <a:spAutoFit/>
          </a:bodyPr>
          <a:lstStyle/>
          <a:p>
            <a:r>
              <a:rPr lang="da-DK" sz="1200" b="1" dirty="0" err="1"/>
              <a:t>Sumer</a:t>
            </a:r>
            <a:r>
              <a:rPr lang="da-DK" sz="1200" dirty="0"/>
              <a:t> </a:t>
            </a:r>
          </a:p>
        </p:txBody>
      </p:sp>
      <p:sp>
        <p:nvSpPr>
          <p:cNvPr id="26" name="Tekstfelt 25">
            <a:extLst>
              <a:ext uri="{FF2B5EF4-FFF2-40B4-BE49-F238E27FC236}">
                <a16:creationId xmlns:a16="http://schemas.microsoft.com/office/drawing/2014/main" id="{B75A7C99-FB67-438E-BBBE-2534F1B6FB9A}"/>
              </a:ext>
            </a:extLst>
          </p:cNvPr>
          <p:cNvSpPr txBox="1"/>
          <p:nvPr/>
        </p:nvSpPr>
        <p:spPr>
          <a:xfrm>
            <a:off x="3452250" y="5721091"/>
            <a:ext cx="1005841" cy="276999"/>
          </a:xfrm>
          <a:prstGeom prst="rect">
            <a:avLst/>
          </a:prstGeom>
          <a:noFill/>
        </p:spPr>
        <p:txBody>
          <a:bodyPr wrap="square" rtlCol="0">
            <a:spAutoFit/>
          </a:bodyPr>
          <a:lstStyle/>
          <a:p>
            <a:r>
              <a:rPr lang="da-DK" sz="1200" b="1" dirty="0"/>
              <a:t>Induskultur</a:t>
            </a:r>
            <a:r>
              <a:rPr lang="da-DK" sz="1200" dirty="0"/>
              <a:t> </a:t>
            </a:r>
          </a:p>
        </p:txBody>
      </p:sp>
      <p:sp>
        <p:nvSpPr>
          <p:cNvPr id="27" name="Tekstfelt 26">
            <a:extLst>
              <a:ext uri="{FF2B5EF4-FFF2-40B4-BE49-F238E27FC236}">
                <a16:creationId xmlns:a16="http://schemas.microsoft.com/office/drawing/2014/main" id="{06D48F36-A38A-4928-A998-C960927FAD0E}"/>
              </a:ext>
            </a:extLst>
          </p:cNvPr>
          <p:cNvSpPr txBox="1"/>
          <p:nvPr/>
        </p:nvSpPr>
        <p:spPr>
          <a:xfrm>
            <a:off x="3759371" y="5539842"/>
            <a:ext cx="1005841" cy="276999"/>
          </a:xfrm>
          <a:prstGeom prst="rect">
            <a:avLst/>
          </a:prstGeom>
          <a:noFill/>
        </p:spPr>
        <p:txBody>
          <a:bodyPr wrap="square" rtlCol="0">
            <a:spAutoFit/>
          </a:bodyPr>
          <a:lstStyle/>
          <a:p>
            <a:r>
              <a:rPr lang="da-DK" sz="1200" b="1" dirty="0" err="1"/>
              <a:t>Norte</a:t>
            </a:r>
            <a:r>
              <a:rPr lang="da-DK" sz="1200" b="1" dirty="0"/>
              <a:t> Chico</a:t>
            </a:r>
            <a:endParaRPr lang="da-DK" sz="1200" dirty="0"/>
          </a:p>
        </p:txBody>
      </p:sp>
      <p:sp>
        <p:nvSpPr>
          <p:cNvPr id="28" name="Tekstfelt 27">
            <a:extLst>
              <a:ext uri="{FF2B5EF4-FFF2-40B4-BE49-F238E27FC236}">
                <a16:creationId xmlns:a16="http://schemas.microsoft.com/office/drawing/2014/main" id="{ACD8D965-A075-4E56-B10F-1DB94CD2DCAD}"/>
              </a:ext>
            </a:extLst>
          </p:cNvPr>
          <p:cNvSpPr txBox="1"/>
          <p:nvPr/>
        </p:nvSpPr>
        <p:spPr>
          <a:xfrm>
            <a:off x="4536578" y="5343965"/>
            <a:ext cx="721282" cy="276999"/>
          </a:xfrm>
          <a:prstGeom prst="rect">
            <a:avLst/>
          </a:prstGeom>
          <a:noFill/>
        </p:spPr>
        <p:txBody>
          <a:bodyPr wrap="square" rtlCol="0">
            <a:spAutoFit/>
          </a:bodyPr>
          <a:lstStyle/>
          <a:p>
            <a:r>
              <a:rPr lang="da-DK" sz="1200" b="1" dirty="0"/>
              <a:t>Egypten</a:t>
            </a:r>
            <a:endParaRPr lang="da-DK" sz="1200" dirty="0"/>
          </a:p>
        </p:txBody>
      </p:sp>
      <p:sp>
        <p:nvSpPr>
          <p:cNvPr id="29" name="Tekstfelt 28">
            <a:extLst>
              <a:ext uri="{FF2B5EF4-FFF2-40B4-BE49-F238E27FC236}">
                <a16:creationId xmlns:a16="http://schemas.microsoft.com/office/drawing/2014/main" id="{8AE0D8BB-C192-4F53-8680-54C3E062B62E}"/>
              </a:ext>
            </a:extLst>
          </p:cNvPr>
          <p:cNvSpPr txBox="1"/>
          <p:nvPr/>
        </p:nvSpPr>
        <p:spPr>
          <a:xfrm>
            <a:off x="3509925" y="5177541"/>
            <a:ext cx="1276098" cy="276999"/>
          </a:xfrm>
          <a:prstGeom prst="rect">
            <a:avLst/>
          </a:prstGeom>
          <a:noFill/>
        </p:spPr>
        <p:txBody>
          <a:bodyPr wrap="square" rtlCol="0">
            <a:spAutoFit/>
          </a:bodyPr>
          <a:lstStyle/>
          <a:p>
            <a:r>
              <a:rPr lang="da-DK" sz="1200" b="1" dirty="0"/>
              <a:t>Minoiske Kultur</a:t>
            </a:r>
            <a:endParaRPr lang="da-DK" sz="1200" dirty="0"/>
          </a:p>
        </p:txBody>
      </p:sp>
      <p:sp>
        <p:nvSpPr>
          <p:cNvPr id="30" name="Tekstfelt 29">
            <a:extLst>
              <a:ext uri="{FF2B5EF4-FFF2-40B4-BE49-F238E27FC236}">
                <a16:creationId xmlns:a16="http://schemas.microsoft.com/office/drawing/2014/main" id="{5544E5B6-33C8-4152-A410-400513C46900}"/>
              </a:ext>
            </a:extLst>
          </p:cNvPr>
          <p:cNvSpPr txBox="1"/>
          <p:nvPr/>
        </p:nvSpPr>
        <p:spPr>
          <a:xfrm>
            <a:off x="5569264" y="4976320"/>
            <a:ext cx="918645" cy="276999"/>
          </a:xfrm>
          <a:prstGeom prst="rect">
            <a:avLst/>
          </a:prstGeom>
          <a:noFill/>
        </p:spPr>
        <p:txBody>
          <a:bodyPr wrap="square" rtlCol="0">
            <a:spAutoFit/>
          </a:bodyPr>
          <a:lstStyle/>
          <a:p>
            <a:r>
              <a:rPr lang="da-DK" sz="1200" b="1" dirty="0"/>
              <a:t>Babylonien</a:t>
            </a:r>
            <a:endParaRPr lang="da-DK" sz="1200" dirty="0"/>
          </a:p>
        </p:txBody>
      </p:sp>
      <p:sp>
        <p:nvSpPr>
          <p:cNvPr id="31" name="Tekstfelt 30">
            <a:extLst>
              <a:ext uri="{FF2B5EF4-FFF2-40B4-BE49-F238E27FC236}">
                <a16:creationId xmlns:a16="http://schemas.microsoft.com/office/drawing/2014/main" id="{0F030C65-22EC-4DFB-8175-4FBEE6FA15F6}"/>
              </a:ext>
            </a:extLst>
          </p:cNvPr>
          <p:cNvSpPr txBox="1"/>
          <p:nvPr/>
        </p:nvSpPr>
        <p:spPr>
          <a:xfrm>
            <a:off x="6103279" y="4794920"/>
            <a:ext cx="605786" cy="286091"/>
          </a:xfrm>
          <a:prstGeom prst="rect">
            <a:avLst/>
          </a:prstGeom>
          <a:noFill/>
        </p:spPr>
        <p:txBody>
          <a:bodyPr wrap="square" rtlCol="0">
            <a:spAutoFit/>
          </a:bodyPr>
          <a:lstStyle/>
          <a:p>
            <a:r>
              <a:rPr lang="da-DK" sz="1200" b="1" dirty="0" err="1"/>
              <a:t>Shang</a:t>
            </a:r>
            <a:endParaRPr lang="da-DK" sz="1200" dirty="0"/>
          </a:p>
        </p:txBody>
      </p:sp>
      <p:sp>
        <p:nvSpPr>
          <p:cNvPr id="32" name="Tekstfelt 7">
            <a:extLst>
              <a:ext uri="{FF2B5EF4-FFF2-40B4-BE49-F238E27FC236}">
                <a16:creationId xmlns:a16="http://schemas.microsoft.com/office/drawing/2014/main" id="{1F483359-E2F3-42FE-B960-67BB640FBC21}"/>
              </a:ext>
            </a:extLst>
          </p:cNvPr>
          <p:cNvSpPr txBox="1"/>
          <p:nvPr/>
        </p:nvSpPr>
        <p:spPr>
          <a:xfrm>
            <a:off x="6977978" y="1229"/>
            <a:ext cx="2262751" cy="246221"/>
          </a:xfrm>
          <a:prstGeom prst="rect">
            <a:avLst/>
          </a:prstGeom>
          <a:noFill/>
        </p:spPr>
        <p:txBody>
          <a:bodyPr wrap="square" rtlCol="0">
            <a:spAutoFit/>
          </a:bodyPr>
          <a:lstStyle/>
          <a:p>
            <a:r>
              <a:rPr lang="da-DK" sz="1000" dirty="0">
                <a:solidFill>
                  <a:schemeClr val="tx1">
                    <a:lumMod val="50000"/>
                    <a:lumOff val="50000"/>
                  </a:schemeClr>
                </a:solidFill>
                <a:hlinkClick r:id="rId3"/>
              </a:rPr>
              <a:t>Historienet.dk</a:t>
            </a:r>
            <a:r>
              <a:rPr lang="da-DK" sz="1000" dirty="0">
                <a:solidFill>
                  <a:schemeClr val="tx1">
                    <a:lumMod val="50000"/>
                    <a:lumOff val="50000"/>
                  </a:schemeClr>
                </a:solidFill>
              </a:rPr>
              <a:t>, De første civilisationer</a:t>
            </a:r>
          </a:p>
        </p:txBody>
      </p:sp>
      <p:sp>
        <p:nvSpPr>
          <p:cNvPr id="33" name="Tekstfelt 7">
            <a:extLst>
              <a:ext uri="{FF2B5EF4-FFF2-40B4-BE49-F238E27FC236}">
                <a16:creationId xmlns:a16="http://schemas.microsoft.com/office/drawing/2014/main" id="{42352BB8-91BB-422D-B81D-C595AABDE7F6}"/>
              </a:ext>
            </a:extLst>
          </p:cNvPr>
          <p:cNvSpPr txBox="1"/>
          <p:nvPr/>
        </p:nvSpPr>
        <p:spPr>
          <a:xfrm>
            <a:off x="300721" y="6569776"/>
            <a:ext cx="3529865" cy="246221"/>
          </a:xfrm>
          <a:prstGeom prst="rect">
            <a:avLst/>
          </a:prstGeom>
          <a:noFill/>
        </p:spPr>
        <p:txBody>
          <a:bodyPr wrap="square" rtlCol="0">
            <a:spAutoFit/>
          </a:bodyPr>
          <a:lstStyle/>
          <a:p>
            <a:r>
              <a:rPr lang="da-DK" sz="1000" dirty="0">
                <a:solidFill>
                  <a:schemeClr val="tx1">
                    <a:lumMod val="50000"/>
                    <a:lumOff val="50000"/>
                  </a:schemeClr>
                </a:solidFill>
                <a:hlinkClick r:id="rId3"/>
              </a:rPr>
              <a:t>Historienet.dk</a:t>
            </a:r>
            <a:r>
              <a:rPr lang="da-DK" sz="1000" dirty="0">
                <a:solidFill>
                  <a:schemeClr val="tx1">
                    <a:lumMod val="50000"/>
                    <a:lumOff val="50000"/>
                  </a:schemeClr>
                </a:solidFill>
              </a:rPr>
              <a:t>, De første civilisationer, inspiration fra tidlidslinje</a:t>
            </a:r>
          </a:p>
        </p:txBody>
      </p:sp>
    </p:spTree>
    <p:extLst>
      <p:ext uri="{BB962C8B-B14F-4D97-AF65-F5344CB8AC3E}">
        <p14:creationId xmlns:p14="http://schemas.microsoft.com/office/powerpoint/2010/main" val="12265078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3725</Words>
  <Application>Microsoft Macintosh PowerPoint</Application>
  <PresentationFormat>On-screen Show (4:3)</PresentationFormat>
  <Paragraphs>212</Paragraphs>
  <Slides>34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ＭＳ Ｐゴシック</vt:lpstr>
      <vt:lpstr>Arial</vt:lpstr>
      <vt:lpstr>Calibri</vt:lpstr>
      <vt:lpstr>Calibri Light</vt:lpstr>
      <vt:lpstr>Times New Roman</vt:lpstr>
      <vt:lpstr>Office Theme</vt:lpstr>
      <vt:lpstr>PowerPoint Presentation</vt:lpstr>
      <vt:lpstr>Overblik over menneskets historie </vt:lpstr>
      <vt:lpstr>Verdens befolkning gennem tiden</vt:lpstr>
      <vt:lpstr>Jæger/samler samfundet  </vt:lpstr>
      <vt:lpstr>Udviklingen af værktøj, våben og ild</vt:lpstr>
      <vt:lpstr>Jægerne blev til bønder </vt:lpstr>
      <vt:lpstr>Agerbrugsrevolutionen i verden</vt:lpstr>
      <vt:lpstr>Agerbrugsrevolutionen i Europa</vt:lpstr>
      <vt:lpstr>Civilisationernes opståen</vt:lpstr>
      <vt:lpstr>Civilisationer og tidlige opfindelser</vt:lpstr>
      <vt:lpstr>Mennesket migrerer</vt:lpstr>
      <vt:lpstr>Handelsruter</vt:lpstr>
      <vt:lpstr>Globalisering, en mindre verden</vt:lpstr>
      <vt:lpstr>Kolonitiden</vt:lpstr>
      <vt:lpstr>Kolonisering af verden</vt:lpstr>
      <vt:lpstr>Kolonisering af verden</vt:lpstr>
      <vt:lpstr>Kolonisering af verden</vt:lpstr>
      <vt:lpstr>Industrialiseringen</vt:lpstr>
      <vt:lpstr>Industrialiseringens vigtige opfindelser</vt:lpstr>
      <vt:lpstr>Hvor mange mennesker er vi på jorden? </vt:lpstr>
      <vt:lpstr>Fødevareproduktionen følger industrialiseringen </vt:lpstr>
      <vt:lpstr>Økonomisk vækst og urbanisering</vt:lpstr>
      <vt:lpstr>Økonomisk vækst og urbanisering</vt:lpstr>
      <vt:lpstr>Befolkningen bliver ældre</vt:lpstr>
      <vt:lpstr>Fremtidig befolkning på Jorden</vt:lpstr>
      <vt:lpstr>Mennesket vs. naturen</vt:lpstr>
      <vt:lpstr>Menneskets påvirkning på pattedyr</vt:lpstr>
      <vt:lpstr>Klimaets betydning for mennesket</vt:lpstr>
      <vt:lpstr>Industrialiserings betydning for klimaet </vt:lpstr>
      <vt:lpstr>Hvordan står det til?</vt:lpstr>
      <vt:lpstr>Hvordan står det til?</vt:lpstr>
      <vt:lpstr>Antropocæne tidsalder</vt:lpstr>
      <vt:lpstr>Yderligere ressourcer</vt:lpstr>
      <vt:lpstr>Om materialet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Kristoffer Ansbak Petersen</dc:creator>
  <cp:lastModifiedBy>Morten Ankersen Medici</cp:lastModifiedBy>
  <cp:revision>11</cp:revision>
  <dcterms:created xsi:type="dcterms:W3CDTF">2019-01-16T20:49:08Z</dcterms:created>
  <dcterms:modified xsi:type="dcterms:W3CDTF">2019-07-21T09:13:19Z</dcterms:modified>
</cp:coreProperties>
</file>