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Lst>
  <p:notesMasterIdLst>
    <p:notesMasterId r:id="rId38"/>
  </p:notesMasterIdLst>
  <p:handoutMasterIdLst>
    <p:handoutMasterId r:id="rId39"/>
  </p:handoutMasterIdLst>
  <p:sldIdLst>
    <p:sldId id="352" r:id="rId2"/>
    <p:sldId id="364" r:id="rId3"/>
    <p:sldId id="366" r:id="rId4"/>
    <p:sldId id="369" r:id="rId5"/>
    <p:sldId id="367" r:id="rId6"/>
    <p:sldId id="375" r:id="rId7"/>
    <p:sldId id="365" r:id="rId8"/>
    <p:sldId id="353" r:id="rId9"/>
    <p:sldId id="376" r:id="rId10"/>
    <p:sldId id="377" r:id="rId11"/>
    <p:sldId id="379" r:id="rId12"/>
    <p:sldId id="378" r:id="rId13"/>
    <p:sldId id="356" r:id="rId14"/>
    <p:sldId id="362" r:id="rId15"/>
    <p:sldId id="408" r:id="rId16"/>
    <p:sldId id="415" r:id="rId17"/>
    <p:sldId id="416" r:id="rId18"/>
    <p:sldId id="417" r:id="rId19"/>
    <p:sldId id="418" r:id="rId20"/>
    <p:sldId id="427" r:id="rId21"/>
    <p:sldId id="424" r:id="rId22"/>
    <p:sldId id="423" r:id="rId23"/>
    <p:sldId id="413" r:id="rId24"/>
    <p:sldId id="419" r:id="rId25"/>
    <p:sldId id="357" r:id="rId26"/>
    <p:sldId id="403" r:id="rId27"/>
    <p:sldId id="404" r:id="rId28"/>
    <p:sldId id="428" r:id="rId29"/>
    <p:sldId id="405" r:id="rId30"/>
    <p:sldId id="432" r:id="rId31"/>
    <p:sldId id="431" r:id="rId32"/>
    <p:sldId id="430" r:id="rId33"/>
    <p:sldId id="429" r:id="rId34"/>
    <p:sldId id="406" r:id="rId35"/>
    <p:sldId id="370" r:id="rId36"/>
    <p:sldId id="433" r:id="rId3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0000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06"/>
    <p:restoredTop sz="94780"/>
  </p:normalViewPr>
  <p:slideViewPr>
    <p:cSldViewPr>
      <p:cViewPr varScale="1">
        <p:scale>
          <a:sx n="120" d="100"/>
          <a:sy n="120" d="100"/>
        </p:scale>
        <p:origin x="1000"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vl1pPr>
          </a:lstStyle>
          <a:p>
            <a:pPr>
              <a:defRPr/>
            </a:pPr>
            <a:endParaRPr lang="da-DK"/>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sz="1200"/>
            </a:lvl1pPr>
          </a:lstStyle>
          <a:p>
            <a:pPr>
              <a:defRPr/>
            </a:pPr>
            <a:fld id="{4B1C7D82-5232-EE4B-962C-C7E36C229D95}" type="datetimeFigureOut">
              <a:rPr lang="da-DK"/>
              <a:pPr>
                <a:defRPr/>
              </a:pPr>
              <a:t>21/07/2019</a:t>
            </a:fld>
            <a:endParaRPr lang="da-DK"/>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defRPr sz="1200"/>
            </a:lvl1pPr>
          </a:lstStyle>
          <a:p>
            <a:pPr>
              <a:defRPr/>
            </a:pPr>
            <a:endParaRPr lang="da-DK"/>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hangingPunct="1">
              <a:defRPr sz="1200"/>
            </a:lvl1pPr>
          </a:lstStyle>
          <a:p>
            <a:pPr>
              <a:defRPr/>
            </a:pPr>
            <a:fld id="{0AD0FBD3-AF07-4B4B-AF45-9EEB073BED6E}" type="slidenum">
              <a:rPr lang="da-DK"/>
              <a:pPr>
                <a:defRPr/>
              </a:pPr>
              <a:t>‹#›</a:t>
            </a:fld>
            <a:endParaRPr lang="da-DK"/>
          </a:p>
        </p:txBody>
      </p:sp>
    </p:spTree>
    <p:extLst>
      <p:ext uri="{BB962C8B-B14F-4D97-AF65-F5344CB8AC3E}">
        <p14:creationId xmlns:p14="http://schemas.microsoft.com/office/powerpoint/2010/main" val="24750543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200">
                <a:ea typeface="ＭＳ Ｐゴシック" charset="0"/>
                <a:cs typeface="+mn-cs"/>
              </a:defRPr>
            </a:lvl1pPr>
          </a:lstStyle>
          <a:p>
            <a:pPr>
              <a:defRPr/>
            </a:pPr>
            <a:endParaRPr lang="en-US"/>
          </a:p>
        </p:txBody>
      </p:sp>
      <p:sp>
        <p:nvSpPr>
          <p:cNvPr id="24579" name="Rectangle 3"/>
          <p:cNvSpPr>
            <a:spLocks noGrp="1" noChangeArrowheads="1"/>
          </p:cNvSpPr>
          <p:nvPr>
            <p:ph type="dt" idx="1"/>
          </p:nvPr>
        </p:nvSpPr>
        <p:spPr bwMode="auto">
          <a:xfrm>
            <a:off x="3884613" y="0"/>
            <a:ext cx="2971800" cy="457200"/>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200">
                <a:ea typeface="ＭＳ Ｐゴシック" charset="0"/>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458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582" name="Rectangle 6"/>
          <p:cNvSpPr>
            <a:spLocks noGrp="1" noChangeArrowheads="1"/>
          </p:cNvSpPr>
          <p:nvPr>
            <p:ph type="ftr" sz="quarter" idx="4"/>
          </p:nvPr>
        </p:nvSpPr>
        <p:spPr bwMode="auto">
          <a:xfrm>
            <a:off x="0" y="8685213"/>
            <a:ext cx="2971800" cy="457200"/>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0"/>
                <a:cs typeface="+mn-cs"/>
              </a:defRPr>
            </a:lvl1pPr>
          </a:lstStyle>
          <a:p>
            <a:pPr>
              <a:defRPr/>
            </a:pPr>
            <a:endParaRPr lang="en-US"/>
          </a:p>
        </p:txBody>
      </p:sp>
      <p:sp>
        <p:nvSpPr>
          <p:cNvPr id="2458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11D27E0-9226-BF40-9E43-4C04A73D69AA}" type="slidenum">
              <a:rPr lang="en-US" altLang="x-none"/>
              <a:pPr>
                <a:defRPr/>
              </a:pPr>
              <a:t>‹#›</a:t>
            </a:fld>
            <a:endParaRPr lang="en-US" altLang="x-none"/>
          </a:p>
        </p:txBody>
      </p:sp>
    </p:spTree>
    <p:extLst>
      <p:ext uri="{BB962C8B-B14F-4D97-AF65-F5344CB8AC3E}">
        <p14:creationId xmlns:p14="http://schemas.microsoft.com/office/powerpoint/2010/main" val="17732179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a:ln/>
        </p:spPr>
      </p:sp>
      <p:sp>
        <p:nvSpPr>
          <p:cNvPr id="16386"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da-DK" altLang="x-none">
              <a:ea typeface="ＭＳ Ｐゴシック" charset="-128"/>
            </a:endParaRPr>
          </a:p>
        </p:txBody>
      </p:sp>
      <p:sp>
        <p:nvSpPr>
          <p:cNvPr id="16387"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EB07F070-DF2D-FC4B-B46B-82E56F7835DE}" type="slidenum">
              <a:rPr lang="en-US" altLang="x-none"/>
              <a:pPr/>
              <a:t>1</a:t>
            </a:fld>
            <a:endParaRPr lang="en-US" altLang="x-non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a:ln/>
        </p:spPr>
      </p:sp>
      <p:sp>
        <p:nvSpPr>
          <p:cNvPr id="56322"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da-DK" altLang="x-none">
              <a:ea typeface="ＭＳ Ｐゴシック" charset="-128"/>
            </a:endParaRPr>
          </a:p>
        </p:txBody>
      </p:sp>
      <p:sp>
        <p:nvSpPr>
          <p:cNvPr id="56323"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04B7589C-1478-984B-8E31-6D95A9898A42}" type="slidenum">
              <a:rPr lang="en-US" altLang="x-none"/>
              <a:pPr/>
              <a:t>23</a:t>
            </a:fld>
            <a:endParaRPr lang="en-US" altLang="x-none"/>
          </a:p>
        </p:txBody>
      </p:sp>
    </p:spTree>
    <p:extLst>
      <p:ext uri="{BB962C8B-B14F-4D97-AF65-F5344CB8AC3E}">
        <p14:creationId xmlns:p14="http://schemas.microsoft.com/office/powerpoint/2010/main" val="238956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58370"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da-DK" altLang="x-none">
              <a:ea typeface="ＭＳ Ｐゴシック" charset="-128"/>
            </a:endParaRPr>
          </a:p>
        </p:txBody>
      </p:sp>
      <p:sp>
        <p:nvSpPr>
          <p:cNvPr id="58371"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04B35F5C-16BC-904D-B791-4939160E308A}" type="slidenum">
              <a:rPr lang="en-US" altLang="x-none"/>
              <a:pPr/>
              <a:t>25</a:t>
            </a:fld>
            <a:endParaRPr lang="en-US" altLang="x-non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a:ln/>
        </p:spPr>
      </p:sp>
      <p:sp>
        <p:nvSpPr>
          <p:cNvPr id="60418"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da-DK" altLang="x-none">
              <a:ea typeface="ＭＳ Ｐゴシック" charset="-128"/>
            </a:endParaRPr>
          </a:p>
        </p:txBody>
      </p:sp>
      <p:sp>
        <p:nvSpPr>
          <p:cNvPr id="60419"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A510762B-9BA7-0544-B28E-0D12FFEB134A}" type="slidenum">
              <a:rPr lang="en-US" altLang="x-none"/>
              <a:pPr/>
              <a:t>26</a:t>
            </a:fld>
            <a:endParaRPr lang="en-US" altLang="x-non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a:ln/>
        </p:spPr>
      </p:sp>
      <p:sp>
        <p:nvSpPr>
          <p:cNvPr id="62466"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da-DK" altLang="x-none">
              <a:ea typeface="ＭＳ Ｐゴシック" charset="-128"/>
            </a:endParaRPr>
          </a:p>
        </p:txBody>
      </p:sp>
      <p:sp>
        <p:nvSpPr>
          <p:cNvPr id="62467"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B6ED2C15-4CE8-ED4E-AA10-AE97EC2D9831}" type="slidenum">
              <a:rPr lang="en-US" altLang="x-none"/>
              <a:pPr/>
              <a:t>27</a:t>
            </a:fld>
            <a:endParaRPr lang="en-US" altLang="x-non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a:ln/>
        </p:spPr>
      </p:sp>
      <p:sp>
        <p:nvSpPr>
          <p:cNvPr id="64514"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da-DK" altLang="x-none">
              <a:ea typeface="ＭＳ Ｐゴシック" charset="-128"/>
            </a:endParaRPr>
          </a:p>
        </p:txBody>
      </p:sp>
      <p:sp>
        <p:nvSpPr>
          <p:cNvPr id="64515"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335A1D0B-24FD-444E-96FD-792F5E10D6F3}" type="slidenum">
              <a:rPr lang="en-US" altLang="x-none"/>
              <a:pPr/>
              <a:t>29</a:t>
            </a:fld>
            <a:endParaRPr lang="en-US" altLang="x-non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a:ln/>
        </p:spPr>
      </p:sp>
      <p:sp>
        <p:nvSpPr>
          <p:cNvPr id="64514"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da-DK" altLang="x-none">
              <a:ea typeface="ＭＳ Ｐゴシック" charset="-128"/>
            </a:endParaRPr>
          </a:p>
        </p:txBody>
      </p:sp>
      <p:sp>
        <p:nvSpPr>
          <p:cNvPr id="64515"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335A1D0B-24FD-444E-96FD-792F5E10D6F3}" type="slidenum">
              <a:rPr lang="en-US" altLang="x-none"/>
              <a:pPr/>
              <a:t>30</a:t>
            </a:fld>
            <a:endParaRPr lang="en-US" altLang="x-none"/>
          </a:p>
        </p:txBody>
      </p:sp>
    </p:spTree>
    <p:extLst>
      <p:ext uri="{BB962C8B-B14F-4D97-AF65-F5344CB8AC3E}">
        <p14:creationId xmlns:p14="http://schemas.microsoft.com/office/powerpoint/2010/main" val="21184752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a:ln/>
        </p:spPr>
      </p:sp>
      <p:sp>
        <p:nvSpPr>
          <p:cNvPr id="64514"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da-DK" altLang="x-none">
              <a:ea typeface="ＭＳ Ｐゴシック" charset="-128"/>
            </a:endParaRPr>
          </a:p>
        </p:txBody>
      </p:sp>
      <p:sp>
        <p:nvSpPr>
          <p:cNvPr id="64515"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335A1D0B-24FD-444E-96FD-792F5E10D6F3}" type="slidenum">
              <a:rPr lang="en-US" altLang="x-none"/>
              <a:pPr/>
              <a:t>31</a:t>
            </a:fld>
            <a:endParaRPr lang="en-US" altLang="x-none"/>
          </a:p>
        </p:txBody>
      </p:sp>
    </p:spTree>
    <p:extLst>
      <p:ext uri="{BB962C8B-B14F-4D97-AF65-F5344CB8AC3E}">
        <p14:creationId xmlns:p14="http://schemas.microsoft.com/office/powerpoint/2010/main" val="1606976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a:ln/>
        </p:spPr>
      </p:sp>
      <p:sp>
        <p:nvSpPr>
          <p:cNvPr id="66562"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da-DK" altLang="x-none">
              <a:ea typeface="ＭＳ Ｐゴシック" charset="-128"/>
            </a:endParaRPr>
          </a:p>
        </p:txBody>
      </p:sp>
      <p:sp>
        <p:nvSpPr>
          <p:cNvPr id="66563"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74951979-9996-9F42-ABB3-203EDF417039}" type="slidenum">
              <a:rPr lang="en-US" altLang="x-none"/>
              <a:pPr/>
              <a:t>32</a:t>
            </a:fld>
            <a:endParaRPr lang="en-US" altLang="x-none"/>
          </a:p>
        </p:txBody>
      </p:sp>
    </p:spTree>
    <p:extLst>
      <p:ext uri="{BB962C8B-B14F-4D97-AF65-F5344CB8AC3E}">
        <p14:creationId xmlns:p14="http://schemas.microsoft.com/office/powerpoint/2010/main" val="1814696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a:ln/>
        </p:spPr>
      </p:sp>
      <p:sp>
        <p:nvSpPr>
          <p:cNvPr id="36866"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da-DK" altLang="x-none">
              <a:ea typeface="ＭＳ Ｐゴシック" charset="-128"/>
            </a:endParaRPr>
          </a:p>
        </p:txBody>
      </p:sp>
      <p:sp>
        <p:nvSpPr>
          <p:cNvPr id="36867"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75690994-AB77-FD47-9239-FC728423B776}" type="slidenum">
              <a:rPr lang="en-US" altLang="x-none"/>
              <a:pPr/>
              <a:t>33</a:t>
            </a:fld>
            <a:endParaRPr lang="en-US" altLang="x-none"/>
          </a:p>
        </p:txBody>
      </p:sp>
    </p:spTree>
    <p:extLst>
      <p:ext uri="{BB962C8B-B14F-4D97-AF65-F5344CB8AC3E}">
        <p14:creationId xmlns:p14="http://schemas.microsoft.com/office/powerpoint/2010/main" val="115849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a:ln/>
        </p:spPr>
      </p:sp>
      <p:sp>
        <p:nvSpPr>
          <p:cNvPr id="66562"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da-DK" altLang="x-none">
              <a:ea typeface="ＭＳ Ｐゴシック" charset="-128"/>
            </a:endParaRPr>
          </a:p>
        </p:txBody>
      </p:sp>
      <p:sp>
        <p:nvSpPr>
          <p:cNvPr id="66563"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74951979-9996-9F42-ABB3-203EDF417039}" type="slidenum">
              <a:rPr lang="en-US" altLang="x-none"/>
              <a:pPr/>
              <a:t>34</a:t>
            </a:fld>
            <a:endParaRPr lang="en-US" altLang="x-non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a:defRPr/>
            </a:pPr>
            <a:fld id="{311D27E0-9226-BF40-9E43-4C04A73D69AA}" type="slidenum">
              <a:rPr lang="en-US" altLang="x-none" smtClean="0"/>
              <a:pPr>
                <a:defRPr/>
              </a:pPr>
              <a:t>3</a:t>
            </a:fld>
            <a:endParaRPr lang="en-US" altLang="x-none"/>
          </a:p>
        </p:txBody>
      </p:sp>
    </p:spTree>
    <p:extLst>
      <p:ext uri="{BB962C8B-B14F-4D97-AF65-F5344CB8AC3E}">
        <p14:creationId xmlns:p14="http://schemas.microsoft.com/office/powerpoint/2010/main" val="1806207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a:ln/>
        </p:spPr>
      </p:sp>
      <p:sp>
        <p:nvSpPr>
          <p:cNvPr id="24578"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da-DK" altLang="x-none">
              <a:ea typeface="ＭＳ Ｐゴシック" charset="-128"/>
            </a:endParaRPr>
          </a:p>
        </p:txBody>
      </p:sp>
      <p:sp>
        <p:nvSpPr>
          <p:cNvPr id="24579"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789F5EFB-7036-0547-9E16-83209475BF90}" type="slidenum">
              <a:rPr lang="en-US" altLang="x-none"/>
              <a:pPr/>
              <a:t>8</a:t>
            </a:fld>
            <a:endParaRPr lang="en-US" altLang="x-non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a:ln/>
        </p:spPr>
      </p:sp>
      <p:sp>
        <p:nvSpPr>
          <p:cNvPr id="26626"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da-DK" altLang="x-none">
              <a:ea typeface="ＭＳ Ｐゴシック" charset="-128"/>
            </a:endParaRPr>
          </a:p>
        </p:txBody>
      </p:sp>
      <p:sp>
        <p:nvSpPr>
          <p:cNvPr id="26627"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BB1538A4-B5CB-C14D-B7FC-E3BE95D3E639}" type="slidenum">
              <a:rPr lang="en-US" altLang="x-none"/>
              <a:pPr/>
              <a:t>9</a:t>
            </a:fld>
            <a:endParaRPr lang="en-US" altLang="x-non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a:ln/>
        </p:spPr>
      </p:sp>
      <p:sp>
        <p:nvSpPr>
          <p:cNvPr id="28674"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da-DK" altLang="x-none">
              <a:ea typeface="ＭＳ Ｐゴシック" charset="-128"/>
            </a:endParaRPr>
          </a:p>
        </p:txBody>
      </p:sp>
      <p:sp>
        <p:nvSpPr>
          <p:cNvPr id="28675"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9D9391B4-8DC5-2A45-A4FD-E830076E9E07}" type="slidenum">
              <a:rPr lang="en-US" altLang="x-none"/>
              <a:pPr/>
              <a:t>10</a:t>
            </a:fld>
            <a:endParaRPr lang="en-US" altLang="x-non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a:ln/>
        </p:spPr>
      </p:sp>
      <p:sp>
        <p:nvSpPr>
          <p:cNvPr id="30722"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da-DK" altLang="x-none">
              <a:ea typeface="ＭＳ Ｐゴシック" charset="-128"/>
            </a:endParaRPr>
          </a:p>
        </p:txBody>
      </p:sp>
      <p:sp>
        <p:nvSpPr>
          <p:cNvPr id="30723"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9ADF9064-B8F2-9543-B653-44045AEB5E02}" type="slidenum">
              <a:rPr lang="en-US" altLang="x-none"/>
              <a:pPr/>
              <a:t>11</a:t>
            </a:fld>
            <a:endParaRPr lang="en-US" altLang="x-non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a:ln/>
        </p:spPr>
      </p:sp>
      <p:sp>
        <p:nvSpPr>
          <p:cNvPr id="32770"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da-DK" altLang="x-none">
              <a:ea typeface="ＭＳ Ｐゴシック" charset="-128"/>
            </a:endParaRPr>
          </a:p>
        </p:txBody>
      </p:sp>
      <p:sp>
        <p:nvSpPr>
          <p:cNvPr id="32771"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9542225E-D4CC-4D4E-885F-E7070EE25CBD}" type="slidenum">
              <a:rPr lang="en-US" altLang="x-none"/>
              <a:pPr/>
              <a:t>12</a:t>
            </a:fld>
            <a:endParaRPr lang="en-US" altLang="x-non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a:ln/>
        </p:spPr>
      </p:sp>
      <p:sp>
        <p:nvSpPr>
          <p:cNvPr id="38914"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da-DK" altLang="x-none">
              <a:ea typeface="ＭＳ Ｐゴシック" charset="-128"/>
            </a:endParaRPr>
          </a:p>
        </p:txBody>
      </p:sp>
      <p:sp>
        <p:nvSpPr>
          <p:cNvPr id="38915"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35F353FC-E626-0343-908B-769EB981AA8C}" type="slidenum">
              <a:rPr lang="en-US" altLang="x-none"/>
              <a:pPr/>
              <a:t>13</a:t>
            </a:fld>
            <a:endParaRPr lang="en-US" altLang="x-non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a:ln/>
        </p:spPr>
      </p:sp>
      <p:sp>
        <p:nvSpPr>
          <p:cNvPr id="40962"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da-DK" altLang="x-none">
              <a:ea typeface="ＭＳ Ｐゴシック" charset="-128"/>
            </a:endParaRPr>
          </a:p>
        </p:txBody>
      </p:sp>
      <p:sp>
        <p:nvSpPr>
          <p:cNvPr id="40963"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C26F354A-1510-214C-A1F7-F81F2964AC09}" type="slidenum">
              <a:rPr lang="en-US" altLang="x-none"/>
              <a:pPr/>
              <a:t>14</a:t>
            </a:fld>
            <a:endParaRPr lang="en-US" altLang="x-non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C64CCB-09C6-0B47-9E20-836FA2F084FC}" type="slidenum">
              <a:rPr lang="en-US" altLang="x-none"/>
              <a:pPr>
                <a:defRPr/>
              </a:pPr>
              <a:t>‹#›</a:t>
            </a:fld>
            <a:endParaRPr lang="en-US" altLang="x-none"/>
          </a:p>
        </p:txBody>
      </p:sp>
    </p:spTree>
    <p:extLst>
      <p:ext uri="{BB962C8B-B14F-4D97-AF65-F5344CB8AC3E}">
        <p14:creationId xmlns:p14="http://schemas.microsoft.com/office/powerpoint/2010/main" val="1814273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6DD61A5-1D25-A849-900D-901E59410587}" type="slidenum">
              <a:rPr lang="en-US" altLang="x-none"/>
              <a:pPr>
                <a:defRPr/>
              </a:pPr>
              <a:t>‹#›</a:t>
            </a:fld>
            <a:endParaRPr lang="en-US" altLang="x-none"/>
          </a:p>
        </p:txBody>
      </p:sp>
    </p:spTree>
    <p:extLst>
      <p:ext uri="{BB962C8B-B14F-4D97-AF65-F5344CB8AC3E}">
        <p14:creationId xmlns:p14="http://schemas.microsoft.com/office/powerpoint/2010/main" val="245965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CC4498D-104E-3143-BFB8-33717FBF93A5}" type="slidenum">
              <a:rPr lang="en-US" altLang="x-none"/>
              <a:pPr>
                <a:defRPr/>
              </a:pPr>
              <a:t>‹#›</a:t>
            </a:fld>
            <a:endParaRPr lang="en-US" altLang="x-none"/>
          </a:p>
        </p:txBody>
      </p:sp>
    </p:spTree>
    <p:extLst>
      <p:ext uri="{BB962C8B-B14F-4D97-AF65-F5344CB8AC3E}">
        <p14:creationId xmlns:p14="http://schemas.microsoft.com/office/powerpoint/2010/main" val="28826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9C2B3AB-183E-C74D-AEA6-7162F6F3F5C2}" type="slidenum">
              <a:rPr lang="en-US" altLang="x-none"/>
              <a:pPr>
                <a:defRPr/>
              </a:pPr>
              <a:t>‹#›</a:t>
            </a:fld>
            <a:endParaRPr lang="en-US" altLang="x-none"/>
          </a:p>
        </p:txBody>
      </p:sp>
    </p:spTree>
    <p:extLst>
      <p:ext uri="{BB962C8B-B14F-4D97-AF65-F5344CB8AC3E}">
        <p14:creationId xmlns:p14="http://schemas.microsoft.com/office/powerpoint/2010/main" val="368679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FF8B1A9-D911-9448-80B8-A5FE04CC0C24}" type="slidenum">
              <a:rPr lang="en-US" altLang="x-none"/>
              <a:pPr>
                <a:defRPr/>
              </a:pPr>
              <a:t>‹#›</a:t>
            </a:fld>
            <a:endParaRPr lang="en-US" altLang="x-none"/>
          </a:p>
        </p:txBody>
      </p:sp>
    </p:spTree>
    <p:extLst>
      <p:ext uri="{BB962C8B-B14F-4D97-AF65-F5344CB8AC3E}">
        <p14:creationId xmlns:p14="http://schemas.microsoft.com/office/powerpoint/2010/main" val="907043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CA2930F-0742-4743-B6A2-BE1435424C28}" type="slidenum">
              <a:rPr lang="en-US" altLang="x-none"/>
              <a:pPr>
                <a:defRPr/>
              </a:pPr>
              <a:t>‹#›</a:t>
            </a:fld>
            <a:endParaRPr lang="en-US" altLang="x-none"/>
          </a:p>
        </p:txBody>
      </p:sp>
    </p:spTree>
    <p:extLst>
      <p:ext uri="{BB962C8B-B14F-4D97-AF65-F5344CB8AC3E}">
        <p14:creationId xmlns:p14="http://schemas.microsoft.com/office/powerpoint/2010/main" val="1838236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7B16B45-1184-E348-9412-E3EDE52FC5AA}" type="slidenum">
              <a:rPr lang="en-US" altLang="x-none"/>
              <a:pPr>
                <a:defRPr/>
              </a:pPr>
              <a:t>‹#›</a:t>
            </a:fld>
            <a:endParaRPr lang="en-US" altLang="x-none"/>
          </a:p>
        </p:txBody>
      </p:sp>
    </p:spTree>
    <p:extLst>
      <p:ext uri="{BB962C8B-B14F-4D97-AF65-F5344CB8AC3E}">
        <p14:creationId xmlns:p14="http://schemas.microsoft.com/office/powerpoint/2010/main" val="1547311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ABA309B-F7D1-B141-9197-AF33762DD292}" type="slidenum">
              <a:rPr lang="en-US" altLang="x-none"/>
              <a:pPr>
                <a:defRPr/>
              </a:pPr>
              <a:t>‹#›</a:t>
            </a:fld>
            <a:endParaRPr lang="en-US" altLang="x-none"/>
          </a:p>
        </p:txBody>
      </p:sp>
    </p:spTree>
    <p:extLst>
      <p:ext uri="{BB962C8B-B14F-4D97-AF65-F5344CB8AC3E}">
        <p14:creationId xmlns:p14="http://schemas.microsoft.com/office/powerpoint/2010/main" val="1785588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10AFA35-A265-144E-A18C-F5E31F921C1E}" type="slidenum">
              <a:rPr lang="en-US" altLang="x-none"/>
              <a:pPr>
                <a:defRPr/>
              </a:pPr>
              <a:t>‹#›</a:t>
            </a:fld>
            <a:endParaRPr lang="en-US" altLang="x-none"/>
          </a:p>
        </p:txBody>
      </p:sp>
    </p:spTree>
    <p:extLst>
      <p:ext uri="{BB962C8B-B14F-4D97-AF65-F5344CB8AC3E}">
        <p14:creationId xmlns:p14="http://schemas.microsoft.com/office/powerpoint/2010/main" val="1442108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0587C07-A441-9443-9344-6D7DD21D95BE}" type="slidenum">
              <a:rPr lang="en-US" altLang="x-none"/>
              <a:pPr>
                <a:defRPr/>
              </a:pPr>
              <a:t>‹#›</a:t>
            </a:fld>
            <a:endParaRPr lang="en-US" altLang="x-none"/>
          </a:p>
        </p:txBody>
      </p:sp>
    </p:spTree>
    <p:extLst>
      <p:ext uri="{BB962C8B-B14F-4D97-AF65-F5344CB8AC3E}">
        <p14:creationId xmlns:p14="http://schemas.microsoft.com/office/powerpoint/2010/main" val="1016615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479D26B-8BF4-9346-A6D0-A53C01B42371}" type="slidenum">
              <a:rPr lang="en-US" altLang="x-none"/>
              <a:pPr>
                <a:defRPr/>
              </a:pPr>
              <a:t>‹#›</a:t>
            </a:fld>
            <a:endParaRPr lang="en-US" altLang="x-none"/>
          </a:p>
        </p:txBody>
      </p:sp>
    </p:spTree>
    <p:extLst>
      <p:ext uri="{BB962C8B-B14F-4D97-AF65-F5344CB8AC3E}">
        <p14:creationId xmlns:p14="http://schemas.microsoft.com/office/powerpoint/2010/main" val="872577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hangingPunct="1">
              <a:defRPr sz="1200">
                <a:solidFill>
                  <a:schemeClr val="tx1">
                    <a:tint val="75000"/>
                  </a:schemeClr>
                </a:solidFill>
              </a:defRPr>
            </a:lvl1pPr>
          </a:lstStyle>
          <a:p>
            <a:pPr>
              <a:defRPr/>
            </a:pPr>
            <a:fld id="{D35D4D2F-4C1F-024C-8BB6-2417160E6D45}"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ransition>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commons.wikimedia.org/wiki/File:Drosophila_speciation_experiment.sv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evogeneao.com/explore/tree-of-life-explorer"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bbc.co.uk/nature/life/Primate" TargetMode="External"/><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hyperlink" Target="http://evolution.berkeley.edu/" TargetMode="External"/><Relationship Id="rId4" Type="http://schemas.openxmlformats.org/officeDocument/2006/relationships/image" Target="../media/image12.tiff"/></Relationships>
</file>

<file path=ppt/slides/_rels/slide16.xml.rels><?xml version="1.0" encoding="UTF-8" standalone="yes"?>
<Relationships xmlns="http://schemas.openxmlformats.org/package/2006/relationships"><Relationship Id="rId3" Type="http://schemas.openxmlformats.org/officeDocument/2006/relationships/hyperlink" Target="https://doi.org/10.1007/BF00128836" TargetMode="Externa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hyperlink" Target="https://commons.wikimedia.org/wiki/File:Black-winged_stilt_(Himantopus_himantopus).jpg" TargetMode="External"/><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hyperlink" Target="https://commons.wikimedia.org/wiki/File:Voyage_of_the_Beagle-en.svg" TargetMode="External"/><Relationship Id="rId4" Type="http://schemas.openxmlformats.org/officeDocument/2006/relationships/image" Target="../media/image25.tiff"/></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darwin-online.org.uk/content/frameset?viewtype=side&amp;itemID=CUL-DAR121.-&amp;pageseq=1"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hyperlink" Target="https://www2.palomar.edu/anthro/mendel/mendel_1.htm" TargetMode="External"/><Relationship Id="rId4" Type="http://schemas.openxmlformats.org/officeDocument/2006/relationships/image" Target="../media/image34.tif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hyperlink" Target="http://visualizingevolution.blogspot.dk/2008/05/illustrating-convergent.html" TargetMode="External"/><Relationship Id="rId2" Type="http://schemas.openxmlformats.org/officeDocument/2006/relationships/image" Target="../media/image41.tiff"/><Relationship Id="rId1" Type="http://schemas.openxmlformats.org/officeDocument/2006/relationships/slideLayout" Target="../slideLayouts/slideLayout2.xml"/><Relationship Id="rId4" Type="http://schemas.openxmlformats.org/officeDocument/2006/relationships/image" Target="../media/image42.tiff"/></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commons.wikimedia.org/wiki/File:Diagram_of_eye_evolution.svg" TargetMode="External"/><Relationship Id="rId5" Type="http://schemas.openxmlformats.org/officeDocument/2006/relationships/image" Target="../media/image46.png"/><Relationship Id="rId4" Type="http://schemas.openxmlformats.org/officeDocument/2006/relationships/hyperlink" Target="https://www.britannica.com/science/photoreception/Central-processing-of-visual-information/media/458127/74661"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royalsocietypublishing.org/doi/full/10.1098/rsbl.2006.0539"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7.tiff"/><Relationship Id="rId5" Type="http://schemas.openxmlformats.org/officeDocument/2006/relationships/hyperlink" Target="https://evolution.berkeley.edu/evolibrary/news/061201_quietcrickets" TargetMode="External"/><Relationship Id="rId4" Type="http://schemas.openxmlformats.org/officeDocument/2006/relationships/hyperlink" Target="https://snm.ku.dk/skoletjenesten/gymnasium/materialer/menneskedyret/ofte_stillede_spoergsmaa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hyperlink" Target="https://vimeo.com/180908160/7a7d12ead6"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8" Type="http://schemas.openxmlformats.org/officeDocument/2006/relationships/hyperlink" Target="https://vimeo.com/180908160/7a7d12ead6" TargetMode="External"/><Relationship Id="rId3" Type="http://schemas.openxmlformats.org/officeDocument/2006/relationships/hyperlink" Target="http://www.evolution.dk/evolution/vilde-historier/index.html" TargetMode="External"/><Relationship Id="rId7" Type="http://schemas.openxmlformats.org/officeDocument/2006/relationships/hyperlink" Target="https://www.youtube.com/watch?v=5NdMnlt2keE" TargetMode="External"/><Relationship Id="rId2" Type="http://schemas.openxmlformats.org/officeDocument/2006/relationships/hyperlink" Target="http://evolution.dk/" TargetMode="External"/><Relationship Id="rId1" Type="http://schemas.openxmlformats.org/officeDocument/2006/relationships/slideLayout" Target="../slideLayouts/slideLayout2.xml"/><Relationship Id="rId6" Type="http://schemas.openxmlformats.org/officeDocument/2006/relationships/hyperlink" Target="https://www.youtube.com/watch?v=hOfRN0KihOU" TargetMode="External"/><Relationship Id="rId11" Type="http://schemas.openxmlformats.org/officeDocument/2006/relationships/hyperlink" Target="https://www.youtube.com/watch?v=hqepQGOYKZ0" TargetMode="External"/><Relationship Id="rId5" Type="http://schemas.openxmlformats.org/officeDocument/2006/relationships/hyperlink" Target="http://statedclearly.com/videos/what-is-evolution/" TargetMode="External"/><Relationship Id="rId10" Type="http://schemas.openxmlformats.org/officeDocument/2006/relationships/hyperlink" Target="https://www.youtube.com/watch?v=IbY122CSC5w" TargetMode="External"/><Relationship Id="rId4" Type="http://schemas.openxmlformats.org/officeDocument/2006/relationships/hyperlink" Target="https://evolution.berkeley.edu/evolibrary/home.php" TargetMode="External"/><Relationship Id="rId9" Type="http://schemas.openxmlformats.org/officeDocument/2006/relationships/hyperlink" Target="https://www.youtube.com/channel/UCeiYXex_fwgYDonaTcSIk6w"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vimeo.com/180908160/7a7d12ead6"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commons.wikimedia.org/wiki/File:Transformation_HGT_in_Bacteria.svg" TargetMode="External"/><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hyperlink" Target="http://evolution.berkeley.edu/" TargetMode="External"/><Relationship Id="rId4" Type="http://schemas.openxmlformats.org/officeDocument/2006/relationships/image" Target="../media/image4.tiff"/></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commons.wikimedia.org/wiki/File:Mutation_and_selection_diagram.svg"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0" y="5756275"/>
            <a:ext cx="9144000" cy="1081088"/>
          </a:xfrm>
        </p:spPr>
        <p:style>
          <a:lnRef idx="2">
            <a:schemeClr val="dk1"/>
          </a:lnRef>
          <a:fillRef idx="1">
            <a:schemeClr val="lt1"/>
          </a:fillRef>
          <a:effectRef idx="0">
            <a:schemeClr val="dk1"/>
          </a:effectRef>
          <a:fontRef idx="minor">
            <a:schemeClr val="dk1"/>
          </a:fontRef>
        </p:style>
        <p:txBody>
          <a:bodyPr rtlCol="0">
            <a:normAutofit fontScale="55000" lnSpcReduction="20000"/>
          </a:bodyPr>
          <a:lstStyle/>
          <a:p>
            <a:pPr marL="0" indent="0" eaLnBrk="1" fontAlgn="auto" hangingPunct="1">
              <a:spcAft>
                <a:spcPts val="0"/>
              </a:spcAft>
              <a:buFont typeface="Arial" panose="020B0604020202020204" pitchFamily="34" charset="0"/>
              <a:buNone/>
              <a:defRPr/>
            </a:pPr>
            <a:r>
              <a:rPr lang="da-DK" dirty="0"/>
              <a:t>Med evolutionsteorien har vi en forklaring af </a:t>
            </a:r>
            <a:r>
              <a:rPr lang="da-DK"/>
              <a:t>arternes oprindelse </a:t>
            </a:r>
            <a:r>
              <a:rPr lang="da-DK" dirty="0"/>
              <a:t>samt mulighed for at lave forudsigelse for hvilke opdagelser vi må kunne nå.</a:t>
            </a:r>
          </a:p>
          <a:p>
            <a:pPr marL="0" indent="0" eaLnBrk="1" fontAlgn="auto" hangingPunct="1">
              <a:spcAft>
                <a:spcPts val="0"/>
              </a:spcAft>
              <a:buFont typeface="Arial" panose="020B0604020202020204" pitchFamily="34" charset="0"/>
              <a:buNone/>
              <a:defRPr/>
            </a:pPr>
            <a:r>
              <a:rPr lang="da-DK" dirty="0"/>
              <a:t>Med evolution forklarer vi ikke livets oprindelse, men dets diversitet. Det er læren om mekanismen der resulterede i at det første liv som enkeltcellede organismer blev til det rige dyreliv vi ser i dag, med mange millioner forskellige arter. </a:t>
            </a:r>
          </a:p>
        </p:txBody>
      </p:sp>
      <p:sp>
        <p:nvSpPr>
          <p:cNvPr id="5" name="Title 1"/>
          <p:cNvSpPr txBox="1">
            <a:spLocks/>
          </p:cNvSpPr>
          <p:nvPr/>
        </p:nvSpPr>
        <p:spPr bwMode="auto">
          <a:xfrm>
            <a:off x="685800" y="1122363"/>
            <a:ext cx="7772400" cy="23876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ctr"/>
            <a:r>
              <a:rPr lang="da-DK" sz="7200" dirty="0"/>
              <a:t>EVOLUTION</a:t>
            </a:r>
          </a:p>
        </p:txBody>
      </p:sp>
      <p:sp>
        <p:nvSpPr>
          <p:cNvPr id="8" name="Tekstfelt 7">
            <a:extLst>
              <a:ext uri="{FF2B5EF4-FFF2-40B4-BE49-F238E27FC236}">
                <a16:creationId xmlns:a16="http://schemas.microsoft.com/office/drawing/2014/main" id="{A4F9F1A7-DF72-8F46-9CAF-BB29036EA8FA}"/>
              </a:ext>
            </a:extLst>
          </p:cNvPr>
          <p:cNvSpPr txBox="1"/>
          <p:nvPr/>
        </p:nvSpPr>
        <p:spPr>
          <a:xfrm>
            <a:off x="13483" y="1"/>
            <a:ext cx="1462173" cy="246221"/>
          </a:xfrm>
          <a:prstGeom prst="rect">
            <a:avLst/>
          </a:prstGeom>
          <a:noFill/>
        </p:spPr>
        <p:txBody>
          <a:bodyPr wrap="square" rtlCol="0">
            <a:spAutoFit/>
          </a:bodyPr>
          <a:lstStyle/>
          <a:p>
            <a:r>
              <a:rPr lang="da-DK" sz="1000" dirty="0">
                <a:solidFill>
                  <a:schemeClr val="bg1">
                    <a:lumMod val="75000"/>
                  </a:schemeClr>
                </a:solidFill>
              </a:rPr>
              <a:t>Version 1.7  (2019)  </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5693" y="190388"/>
            <a:ext cx="2660072" cy="133003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pPr eaLnBrk="1" hangingPunct="1"/>
            <a:r>
              <a:rPr lang="da-DK" altLang="x-none"/>
              <a:t>Afledte regler</a:t>
            </a:r>
          </a:p>
        </p:txBody>
      </p:sp>
      <p:sp>
        <p:nvSpPr>
          <p:cNvPr id="3" name="Content Placeholder 2"/>
          <p:cNvSpPr>
            <a:spLocks noGrp="1"/>
          </p:cNvSpPr>
          <p:nvPr>
            <p:ph idx="1"/>
          </p:nvPr>
        </p:nvSpPr>
        <p:spPr>
          <a:xfrm>
            <a:off x="628650" y="1825625"/>
            <a:ext cx="5599897" cy="3911032"/>
          </a:xfrm>
        </p:spPr>
        <p:txBody>
          <a:bodyPr rtlCol="0">
            <a:normAutofit fontScale="62500" lnSpcReduction="20000"/>
          </a:bodyPr>
          <a:lstStyle/>
          <a:p>
            <a:pPr eaLnBrk="1" fontAlgn="auto" hangingPunct="1">
              <a:spcAft>
                <a:spcPts val="0"/>
              </a:spcAft>
              <a:buFont typeface="Arial" panose="020B0604020202020204" pitchFamily="34" charset="0"/>
              <a:buChar char="•"/>
              <a:defRPr/>
            </a:pPr>
            <a:r>
              <a:rPr lang="da-DK" dirty="0"/>
              <a:t>Allens regel (J. A. Allen, 1877): </a:t>
            </a:r>
            <a:br>
              <a:rPr lang="da-DK" dirty="0"/>
            </a:br>
            <a:r>
              <a:rPr lang="da-DK" dirty="0" err="1"/>
              <a:t>Endoterme</a:t>
            </a:r>
            <a:r>
              <a:rPr lang="da-DK" dirty="0"/>
              <a:t> (varmblodede) dyr vil udvikle sig, med det forhold mellem overflade og volumen, som hjælper dem bedst muligt</a:t>
            </a:r>
          </a:p>
          <a:p>
            <a:pPr lvl="1" eaLnBrk="1" fontAlgn="auto" hangingPunct="1">
              <a:spcAft>
                <a:spcPts val="0"/>
              </a:spcAft>
              <a:buFont typeface="Arial" panose="020B0604020202020204" pitchFamily="34" charset="0"/>
              <a:buChar char="•"/>
              <a:defRPr/>
            </a:pPr>
            <a:r>
              <a:rPr lang="da-DK" dirty="0"/>
              <a:t>Omkring ækvator må man forvente store overflade så de kan komme af med varmen, og omkring polerne må man forvente større dyr med relativt mindre overflade, for at holde på varmen bedst muligt.</a:t>
            </a:r>
          </a:p>
          <a:p>
            <a:pPr lvl="1" eaLnBrk="1" fontAlgn="auto" hangingPunct="1">
              <a:spcAft>
                <a:spcPts val="0"/>
              </a:spcAft>
              <a:buFont typeface="Arial" panose="020B0604020202020204" pitchFamily="34" charset="0"/>
              <a:buChar char="•"/>
              <a:defRPr/>
            </a:pPr>
            <a:r>
              <a:rPr lang="da-DK" dirty="0"/>
              <a:t>Eksempel: Isbjørnen der lever i et koldt klima har kraftige lemmer og dermed et lavt overfladeareal i forhold til volumen </a:t>
            </a:r>
          </a:p>
          <a:p>
            <a:pPr eaLnBrk="1" fontAlgn="auto" hangingPunct="1">
              <a:spcAft>
                <a:spcPts val="0"/>
              </a:spcAft>
              <a:buFont typeface="Arial" panose="020B0604020202020204" pitchFamily="34" charset="0"/>
              <a:buChar char="•"/>
              <a:defRPr/>
            </a:pPr>
            <a:r>
              <a:rPr lang="da-DK" dirty="0"/>
              <a:t>Bergmans regel (C. Bergman, 1847): </a:t>
            </a:r>
            <a:br>
              <a:rPr lang="da-DK" dirty="0"/>
            </a:br>
            <a:r>
              <a:rPr lang="da-DK" dirty="0"/>
              <a:t>Større </a:t>
            </a:r>
            <a:r>
              <a:rPr lang="da-DK" dirty="0" err="1"/>
              <a:t>endoterme</a:t>
            </a:r>
            <a:r>
              <a:rPr lang="da-DK" dirty="0"/>
              <a:t> arter ser ud til at vokse sig større jo længere mod polerne man bevæger sig</a:t>
            </a:r>
          </a:p>
          <a:p>
            <a:pPr lvl="1" eaLnBrk="1" fontAlgn="auto" hangingPunct="1">
              <a:spcAft>
                <a:spcPts val="0"/>
              </a:spcAft>
              <a:buFont typeface="Arial" panose="020B0604020202020204" pitchFamily="34" charset="0"/>
              <a:buChar char="•"/>
              <a:defRPr/>
            </a:pPr>
            <a:r>
              <a:rPr lang="da-DK" dirty="0"/>
              <a:t>Denne observation vil også være i overensstemmelse med Allens regel. Effekten skyldes nok også andre end faktorer end blot temperaturen (mængden af mad, antal rovdyr, etc.)</a:t>
            </a:r>
          </a:p>
          <a:p>
            <a:pPr lvl="1" eaLnBrk="1" fontAlgn="auto" hangingPunct="1">
              <a:spcAft>
                <a:spcPts val="0"/>
              </a:spcAft>
              <a:buFont typeface="Arial" panose="020B0604020202020204" pitchFamily="34" charset="0"/>
              <a:buChar char="•"/>
              <a:defRPr/>
            </a:pPr>
            <a:r>
              <a:rPr lang="da-DK" dirty="0"/>
              <a:t>Eksempel: Til højre er en graf over gennemsnitlig vægt af elge som funktion af højdegraden, sammenlignet med Sverige.</a:t>
            </a:r>
          </a:p>
        </p:txBody>
      </p:sp>
      <p:sp>
        <p:nvSpPr>
          <p:cNvPr id="5"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fontAlgn="auto">
              <a:spcAft>
                <a:spcPts val="0"/>
              </a:spcAft>
              <a:buFont typeface="Arial" panose="020B0604020202020204" pitchFamily="34" charset="0"/>
              <a:buNone/>
              <a:defRPr/>
            </a:pPr>
            <a:r>
              <a:rPr lang="da-DK" dirty="0"/>
              <a:t>Regler som disse, giver en nem måde at huske nogle sammenhænge mellem evolutionære træk og en given ydre påvirkning. Det er dog vigtigt at huske at det er den naturlige selektion som er mekanismen bag.</a:t>
            </a:r>
          </a:p>
          <a:p>
            <a:pPr marL="0" indent="0" fontAlgn="auto">
              <a:spcAft>
                <a:spcPts val="0"/>
              </a:spcAft>
              <a:buFont typeface="Arial" panose="020B0604020202020204" pitchFamily="34" charset="0"/>
              <a:buNone/>
              <a:defRPr/>
            </a:pPr>
            <a:r>
              <a:rPr lang="da-DK" dirty="0"/>
              <a:t>Disse regler er interessante at inddrage i arbejde mellem biologi og geografi, hvor man kan studerer andre sammenhænge: </a:t>
            </a:r>
            <a:br>
              <a:rPr lang="da-DK" dirty="0"/>
            </a:br>
            <a:r>
              <a:rPr lang="da-DK" dirty="0"/>
              <a:t>Er planter i varmere områder generelt mere stikkende, da der er behov for at beskytte sig bedre mod planteædere, da de har mindre føde. I tempererede egne taber alle træerne bladene for at de kan danne et næringsrigt underlag for træerne i symbiose med regnorme.</a:t>
            </a:r>
          </a:p>
        </p:txBody>
      </p:sp>
      <p:pic>
        <p:nvPicPr>
          <p:cNvPr id="2765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0650" y="557213"/>
            <a:ext cx="2273300" cy="1947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3"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28547" y="2780928"/>
            <a:ext cx="2885038" cy="26826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pPr eaLnBrk="1" hangingPunct="1"/>
            <a:r>
              <a:rPr lang="da-DK" altLang="x-none"/>
              <a:t>Resultat: Samarbejde og våbenkapløb</a:t>
            </a:r>
          </a:p>
        </p:txBody>
      </p:sp>
      <p:sp>
        <p:nvSpPr>
          <p:cNvPr id="3" name="Content Placeholder 2"/>
          <p:cNvSpPr>
            <a:spLocks noGrp="1"/>
          </p:cNvSpPr>
          <p:nvPr>
            <p:ph idx="1"/>
          </p:nvPr>
        </p:nvSpPr>
        <p:spPr>
          <a:xfrm>
            <a:off x="628650" y="1825625"/>
            <a:ext cx="7886700" cy="3930650"/>
          </a:xfrm>
        </p:spPr>
        <p:txBody>
          <a:bodyPr rtlCol="0">
            <a:normAutofit fontScale="85000" lnSpcReduction="20000"/>
          </a:bodyPr>
          <a:lstStyle/>
          <a:p>
            <a:pPr eaLnBrk="1" fontAlgn="auto" hangingPunct="1">
              <a:spcAft>
                <a:spcPts val="0"/>
              </a:spcAft>
              <a:buFont typeface="Arial" panose="020B0604020202020204" pitchFamily="34" charset="0"/>
              <a:buChar char="•"/>
              <a:defRPr/>
            </a:pPr>
            <a:r>
              <a:rPr lang="da-DK" dirty="0"/>
              <a:t>Nogle arter får mulighed for at opnå højere ’fitness’ hvis de samarbejder (</a:t>
            </a:r>
            <a:r>
              <a:rPr lang="da-DK" dirty="0" err="1"/>
              <a:t>cooperation</a:t>
            </a:r>
            <a:r>
              <a:rPr lang="da-DK" dirty="0"/>
              <a:t>)</a:t>
            </a:r>
          </a:p>
          <a:p>
            <a:pPr lvl="1" eaLnBrk="1" fontAlgn="auto" hangingPunct="1">
              <a:spcAft>
                <a:spcPts val="0"/>
              </a:spcAft>
              <a:buFont typeface="Arial" panose="020B0604020202020204" pitchFamily="34" charset="0"/>
              <a:buChar char="•"/>
              <a:defRPr/>
            </a:pPr>
            <a:r>
              <a:rPr lang="da-DK" dirty="0"/>
              <a:t>Ekstremt eksempel: Cellerne i vores krop samarbejder og deles om den energi der bliver optaget, og sikre dermed at der fortsat kan optages energi</a:t>
            </a:r>
          </a:p>
          <a:p>
            <a:pPr eaLnBrk="1" fontAlgn="auto" hangingPunct="1">
              <a:spcAft>
                <a:spcPts val="0"/>
              </a:spcAft>
              <a:buFont typeface="Arial" panose="020B0604020202020204" pitchFamily="34" charset="0"/>
              <a:buChar char="•"/>
              <a:defRPr/>
            </a:pPr>
            <a:r>
              <a:rPr lang="da-DK" dirty="0"/>
              <a:t>Nogle arter er udviklet sideløbende, og det er derfor de ’passer sammen’</a:t>
            </a:r>
          </a:p>
          <a:p>
            <a:pPr lvl="1" eaLnBrk="1" fontAlgn="auto" hangingPunct="1">
              <a:spcAft>
                <a:spcPts val="0"/>
              </a:spcAft>
              <a:buFont typeface="Arial" panose="020B0604020202020204" pitchFamily="34" charset="0"/>
              <a:buChar char="•"/>
              <a:defRPr/>
            </a:pPr>
            <a:r>
              <a:rPr lang="da-DK" dirty="0"/>
              <a:t>Eksempel: Blomster der afhænger af bestemte insekter for at blive bestøvet</a:t>
            </a:r>
          </a:p>
          <a:p>
            <a:pPr eaLnBrk="1" fontAlgn="auto" hangingPunct="1">
              <a:spcAft>
                <a:spcPts val="0"/>
              </a:spcAft>
              <a:buFont typeface="Arial" panose="020B0604020202020204" pitchFamily="34" charset="0"/>
              <a:buChar char="•"/>
              <a:defRPr/>
            </a:pPr>
            <a:r>
              <a:rPr lang="da-DK" dirty="0"/>
              <a:t>Andre arter starter et våbenkapløb og skiftes til at være i stand til at undslippe eller fange hinanden</a:t>
            </a:r>
          </a:p>
          <a:p>
            <a:pPr lvl="1" eaLnBrk="1" fontAlgn="auto" hangingPunct="1">
              <a:spcAft>
                <a:spcPts val="0"/>
              </a:spcAft>
              <a:buFont typeface="Arial" panose="020B0604020202020204" pitchFamily="34" charset="0"/>
              <a:buChar char="•"/>
              <a:defRPr/>
            </a:pPr>
            <a:r>
              <a:rPr lang="da-DK" dirty="0"/>
              <a:t>Eksempel: Type af salamander der kan klare en bestemt slanges gift, indtil slangens gift er stærkt nok til at bedøve salamanderen, osv. </a:t>
            </a:r>
          </a:p>
          <a:p>
            <a:pPr eaLnBrk="1" fontAlgn="auto" hangingPunct="1">
              <a:spcAft>
                <a:spcPts val="0"/>
              </a:spcAft>
              <a:buFont typeface="Arial" panose="020B0604020202020204" pitchFamily="34" charset="0"/>
              <a:buChar char="•"/>
              <a:defRPr/>
            </a:pPr>
            <a:endParaRPr lang="da-DK" dirty="0"/>
          </a:p>
        </p:txBody>
      </p:sp>
      <p:sp>
        <p:nvSpPr>
          <p:cNvPr id="5"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fontAlgn="auto">
              <a:spcAft>
                <a:spcPts val="0"/>
              </a:spcAft>
              <a:buFont typeface="Arial" panose="020B0604020202020204" pitchFamily="34" charset="0"/>
              <a:buNone/>
              <a:defRPr/>
            </a:pPr>
            <a:r>
              <a:rPr lang="da-DK" dirty="0"/>
              <a:t>Disse former for </a:t>
            </a:r>
            <a:r>
              <a:rPr lang="da-DK" dirty="0" err="1"/>
              <a:t>coevolution</a:t>
            </a:r>
            <a:r>
              <a:rPr lang="da-DK" dirty="0"/>
              <a:t> findes i mange afskygger, og der er mange eksempler. Man skal dog være påpasselig for ikke at konkluderer at to arter afhænger af hinanden bare fordi det giver mening. Man må sikre sig at det virkelig er den eneste måde hvorpå de to arter kan reproducere generne. Og være overbevist om at hvis man hypotetisk set fjernede den ene arter så ville den anden art også uddø.</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pPr eaLnBrk="1" hangingPunct="1"/>
            <a:r>
              <a:rPr lang="da-DK" altLang="x-none"/>
              <a:t>Resultat: Artsdannelse</a:t>
            </a:r>
          </a:p>
        </p:txBody>
      </p:sp>
      <p:sp>
        <p:nvSpPr>
          <p:cNvPr id="3" name="Content Placeholder 2"/>
          <p:cNvSpPr>
            <a:spLocks noGrp="1"/>
          </p:cNvSpPr>
          <p:nvPr>
            <p:ph idx="1"/>
          </p:nvPr>
        </p:nvSpPr>
        <p:spPr>
          <a:xfrm>
            <a:off x="628650" y="1825625"/>
            <a:ext cx="7886700" cy="1315343"/>
          </a:xfrm>
        </p:spPr>
        <p:txBody>
          <a:bodyPr rtlCol="0">
            <a:normAutofit fontScale="70000" lnSpcReduction="20000"/>
          </a:bodyPr>
          <a:lstStyle/>
          <a:p>
            <a:pPr eaLnBrk="1" fontAlgn="auto" hangingPunct="1">
              <a:spcAft>
                <a:spcPts val="0"/>
              </a:spcAft>
              <a:buFont typeface="Arial" panose="020B0604020202020204" pitchFamily="34" charset="0"/>
              <a:buChar char="•"/>
              <a:defRPr/>
            </a:pPr>
            <a:r>
              <a:rPr lang="da-DK" dirty="0"/>
              <a:t>Artsdannelse opstår når en forgrening af en art isoleres længe nok til ikke længere at kunne parre sig med andre arter med samme stamfader</a:t>
            </a:r>
          </a:p>
          <a:p>
            <a:pPr eaLnBrk="1" fontAlgn="auto" hangingPunct="1">
              <a:spcAft>
                <a:spcPts val="0"/>
              </a:spcAft>
              <a:buFont typeface="Arial" panose="020B0604020202020204" pitchFamily="34" charset="0"/>
              <a:buChar char="•"/>
              <a:defRPr/>
            </a:pPr>
            <a:r>
              <a:rPr lang="da-DK" dirty="0"/>
              <a:t>Isolationen er her den vigtige faktor, da de to forgreninger ikke har mulighed for at udveksle gener løbende, men udvikler sig til to separate arter, tilpasset forskellige miljøer</a:t>
            </a:r>
          </a:p>
        </p:txBody>
      </p:sp>
      <p:sp>
        <p:nvSpPr>
          <p:cNvPr id="5"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fontAlgn="auto">
              <a:spcAft>
                <a:spcPts val="0"/>
              </a:spcAft>
              <a:buFont typeface="Arial" panose="020B0604020202020204" pitchFamily="34" charset="0"/>
              <a:buNone/>
              <a:defRPr/>
            </a:pPr>
            <a:r>
              <a:rPr lang="da-DK" dirty="0"/>
              <a:t>Isolation af arter kan ske på mange måder: Udtørring af en stor sø til flere mindre søer. Begrænsning af fødevarer som deler populationen op. Opdeling af kontinenter pga. pladetektonik. Det historiske eksempel er finkerne isoleret på forskellige af </a:t>
            </a:r>
            <a:r>
              <a:rPr lang="da-DK" dirty="0" err="1"/>
              <a:t>Galapagosøerne</a:t>
            </a:r>
            <a:r>
              <a:rPr lang="da-DK" dirty="0"/>
              <a:t>, som Darwin observerede (se mere om dette og flere eksempler senere).</a:t>
            </a:r>
          </a:p>
          <a:p>
            <a:pPr marL="0" indent="0" fontAlgn="auto">
              <a:spcAft>
                <a:spcPts val="0"/>
              </a:spcAft>
              <a:buFont typeface="Arial" panose="020B0604020202020204" pitchFamily="34" charset="0"/>
              <a:buNone/>
              <a:defRPr/>
            </a:pPr>
            <a:r>
              <a:rPr lang="da-DK" dirty="0"/>
              <a:t>Figuren ovenfor illustrerer en menneskestyret artsdannelse. Bananfluer blev sendt igennem en labyrint som delte individerne i de præferencer de havde (lyst/mørkt, stivelse/maltose). De mest ekstreme individer blev holdt separat, og over mange generationer (omkring 35) opstod to arter som selv når de ikke var isolerede ikke fik afkom sammen: Dvs. to nye arter var dannet fra en tidligere fælles stamform/stamfader. </a:t>
            </a:r>
          </a:p>
        </p:txBody>
      </p:sp>
      <p:sp>
        <p:nvSpPr>
          <p:cNvPr id="6" name="TextBox 5"/>
          <p:cNvSpPr txBox="1"/>
          <p:nvPr/>
        </p:nvSpPr>
        <p:spPr bwMode="auto">
          <a:xfrm rot="5400000">
            <a:off x="8304034" y="3957187"/>
            <a:ext cx="1433712" cy="246221"/>
          </a:xfrm>
          <a:prstGeom prst="rect">
            <a:avLst/>
          </a:prstGeom>
          <a:noFill/>
        </p:spPr>
        <p:txBody>
          <a:bodyPr wrap="square">
            <a:spAutoFit/>
          </a:bodyPr>
          <a:lstStyle/>
          <a:p>
            <a:pPr>
              <a:defRPr/>
            </a:pPr>
            <a:r>
              <a:rPr lang="da-DK" sz="1000" dirty="0">
                <a:solidFill>
                  <a:schemeClr val="bg1">
                    <a:lumMod val="50000"/>
                  </a:schemeClr>
                </a:solidFill>
                <a:latin typeface="+mn-lt"/>
              </a:rPr>
              <a:t>Oversat fra </a:t>
            </a:r>
            <a:r>
              <a:rPr lang="da-DK" sz="1000" dirty="0">
                <a:solidFill>
                  <a:schemeClr val="bg1">
                    <a:lumMod val="50000"/>
                  </a:schemeClr>
                </a:solidFill>
                <a:latin typeface="+mn-lt"/>
                <a:hlinkClick r:id="rId3"/>
              </a:rPr>
              <a:t>wikimedia</a:t>
            </a:r>
            <a:endParaRPr lang="da-DK" sz="1000" dirty="0">
              <a:solidFill>
                <a:schemeClr val="bg1">
                  <a:lumMod val="50000"/>
                </a:schemeClr>
              </a:solidFill>
              <a:latin typeface="+mn-lt"/>
            </a:endParaRPr>
          </a:p>
        </p:txBody>
      </p:sp>
      <p:grpSp>
        <p:nvGrpSpPr>
          <p:cNvPr id="4" name="Group 3"/>
          <p:cNvGrpSpPr/>
          <p:nvPr/>
        </p:nvGrpSpPr>
        <p:grpSpPr>
          <a:xfrm>
            <a:off x="899592" y="3005996"/>
            <a:ext cx="7272808" cy="2750279"/>
            <a:chOff x="899592" y="3005996"/>
            <a:chExt cx="7272808" cy="2750279"/>
          </a:xfrm>
        </p:grpSpPr>
        <p:pic>
          <p:nvPicPr>
            <p:cNvPr id="3174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9592" y="3005996"/>
              <a:ext cx="7019975" cy="27502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p:nvSpPr>
          <p:spPr>
            <a:xfrm>
              <a:off x="1043608" y="4768884"/>
              <a:ext cx="1152128" cy="338554"/>
            </a:xfrm>
            <a:prstGeom prst="rect">
              <a:avLst/>
            </a:prstGeom>
            <a:solidFill>
              <a:schemeClr val="bg1"/>
            </a:solidFill>
          </p:spPr>
          <p:txBody>
            <a:bodyPr wrap="square" lIns="0" tIns="0" rIns="0" bIns="0" rtlCol="0">
              <a:spAutoFit/>
            </a:bodyPr>
            <a:lstStyle/>
            <a:p>
              <a:r>
                <a:rPr lang="da-DK" sz="1100" dirty="0">
                  <a:latin typeface="+mn-lt"/>
                </a:rPr>
                <a:t>Oprindelig samling af bananfluer</a:t>
              </a:r>
            </a:p>
          </p:txBody>
        </p:sp>
        <p:sp>
          <p:nvSpPr>
            <p:cNvPr id="8" name="TextBox 7"/>
            <p:cNvSpPr txBox="1"/>
            <p:nvPr/>
          </p:nvSpPr>
          <p:spPr>
            <a:xfrm>
              <a:off x="2843808" y="4176794"/>
              <a:ext cx="1296144" cy="169277"/>
            </a:xfrm>
            <a:prstGeom prst="rect">
              <a:avLst/>
            </a:prstGeom>
            <a:solidFill>
              <a:schemeClr val="bg1"/>
            </a:solidFill>
          </p:spPr>
          <p:txBody>
            <a:bodyPr wrap="square" lIns="0" tIns="0" rIns="0" bIns="0" rtlCol="0">
              <a:spAutoFit/>
            </a:bodyPr>
            <a:lstStyle/>
            <a:p>
              <a:r>
                <a:rPr lang="da-DK" sz="1100">
                  <a:latin typeface="+mn-lt"/>
                </a:rPr>
                <a:t>Stivelsesbaseret føde</a:t>
              </a:r>
              <a:endParaRPr lang="da-DK" sz="1100" dirty="0">
                <a:latin typeface="+mn-lt"/>
              </a:endParaRPr>
            </a:p>
          </p:txBody>
        </p:sp>
        <p:sp>
          <p:nvSpPr>
            <p:cNvPr id="9" name="TextBox 8"/>
            <p:cNvSpPr txBox="1"/>
            <p:nvPr/>
          </p:nvSpPr>
          <p:spPr>
            <a:xfrm>
              <a:off x="2847628" y="5526442"/>
              <a:ext cx="1296144" cy="169277"/>
            </a:xfrm>
            <a:prstGeom prst="rect">
              <a:avLst/>
            </a:prstGeom>
            <a:solidFill>
              <a:schemeClr val="bg1"/>
            </a:solidFill>
          </p:spPr>
          <p:txBody>
            <a:bodyPr wrap="square" lIns="0" tIns="0" rIns="0" bIns="0" rtlCol="0">
              <a:spAutoFit/>
            </a:bodyPr>
            <a:lstStyle/>
            <a:p>
              <a:r>
                <a:rPr lang="da-DK" sz="1100">
                  <a:latin typeface="+mn-lt"/>
                </a:rPr>
                <a:t>Maltosebaseret føde</a:t>
              </a:r>
              <a:endParaRPr lang="da-DK" sz="1100" dirty="0">
                <a:latin typeface="+mn-lt"/>
              </a:endParaRPr>
            </a:p>
          </p:txBody>
        </p:sp>
        <p:sp>
          <p:nvSpPr>
            <p:cNvPr id="11" name="TextBox 10"/>
            <p:cNvSpPr txBox="1"/>
            <p:nvPr/>
          </p:nvSpPr>
          <p:spPr>
            <a:xfrm>
              <a:off x="6804248" y="5189566"/>
              <a:ext cx="1368152" cy="338554"/>
            </a:xfrm>
            <a:prstGeom prst="rect">
              <a:avLst/>
            </a:prstGeom>
            <a:solidFill>
              <a:schemeClr val="bg1"/>
            </a:solidFill>
          </p:spPr>
          <p:txBody>
            <a:bodyPr wrap="square" lIns="0" tIns="0" rIns="0" bIns="0" rtlCol="0">
              <a:spAutoFit/>
            </a:bodyPr>
            <a:lstStyle/>
            <a:p>
              <a:r>
                <a:rPr lang="da-DK" sz="1100" dirty="0">
                  <a:latin typeface="+mn-lt"/>
                </a:rPr>
                <a:t>Præferencer for specifikke partnere</a:t>
              </a:r>
            </a:p>
          </p:txBody>
        </p:sp>
        <p:sp>
          <p:nvSpPr>
            <p:cNvPr id="2" name="Rectangle 1"/>
            <p:cNvSpPr/>
            <p:nvPr/>
          </p:nvSpPr>
          <p:spPr>
            <a:xfrm>
              <a:off x="4283968" y="4249066"/>
              <a:ext cx="1872208" cy="18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TextBox 9"/>
            <p:cNvSpPr txBox="1"/>
            <p:nvPr/>
          </p:nvSpPr>
          <p:spPr>
            <a:xfrm>
              <a:off x="4739620" y="4249066"/>
              <a:ext cx="1584176" cy="169277"/>
            </a:xfrm>
            <a:prstGeom prst="rect">
              <a:avLst/>
            </a:prstGeom>
            <a:solidFill>
              <a:schemeClr val="bg1"/>
            </a:solidFill>
          </p:spPr>
          <p:txBody>
            <a:bodyPr wrap="square" lIns="0" tIns="0" rIns="0" bIns="0" rtlCol="0">
              <a:spAutoFit/>
            </a:bodyPr>
            <a:lstStyle/>
            <a:p>
              <a:r>
                <a:rPr lang="da-DK" sz="1100" dirty="0">
                  <a:latin typeface="+mn-lt"/>
                </a:rPr>
                <a:t>Efter adskillige generation</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p:txBody>
          <a:bodyPr/>
          <a:lstStyle/>
          <a:p>
            <a:pPr eaLnBrk="1" hangingPunct="1"/>
            <a:r>
              <a:rPr lang="da-DK" altLang="x-none"/>
              <a:t>Afledt resultat: En fælles stamfader til alt liv</a:t>
            </a:r>
          </a:p>
        </p:txBody>
      </p:sp>
      <p:sp>
        <p:nvSpPr>
          <p:cNvPr id="3" name="Content Placeholder 2"/>
          <p:cNvSpPr>
            <a:spLocks noGrp="1"/>
          </p:cNvSpPr>
          <p:nvPr>
            <p:ph idx="1"/>
          </p:nvPr>
        </p:nvSpPr>
        <p:spPr>
          <a:xfrm>
            <a:off x="628650" y="1825625"/>
            <a:ext cx="3871342" cy="3835623"/>
          </a:xfrm>
        </p:spPr>
        <p:txBody>
          <a:bodyPr rtlCol="0">
            <a:normAutofit fontScale="70000" lnSpcReduction="20000"/>
          </a:bodyPr>
          <a:lstStyle/>
          <a:p>
            <a:pPr eaLnBrk="1" fontAlgn="auto" hangingPunct="1">
              <a:spcAft>
                <a:spcPts val="0"/>
              </a:spcAft>
              <a:buFont typeface="Arial" panose="020B0604020202020204" pitchFamily="34" charset="0"/>
              <a:buChar char="•"/>
              <a:defRPr/>
            </a:pPr>
            <a:r>
              <a:rPr lang="da-DK" dirty="0"/>
              <a:t>Med den resulterende dannelse af flere arter fra en oprindelig stamform gennem naturlig selektion når man ideen om at al liv på jorden må være udviklet fra en enkelt fælles stamfader</a:t>
            </a:r>
          </a:p>
          <a:p>
            <a:pPr eaLnBrk="1" fontAlgn="auto" hangingPunct="1">
              <a:spcAft>
                <a:spcPts val="0"/>
              </a:spcAft>
              <a:buFont typeface="Arial" panose="020B0604020202020204" pitchFamily="34" charset="0"/>
              <a:buChar char="•"/>
              <a:defRPr/>
            </a:pPr>
            <a:r>
              <a:rPr lang="da-DK" dirty="0"/>
              <a:t>Vi kan altså forestille os en form for stamtræ hvor andre arter svarer til fjerne fætre og kusiner til mennesket</a:t>
            </a:r>
          </a:p>
          <a:p>
            <a:pPr eaLnBrk="1" fontAlgn="auto" hangingPunct="1">
              <a:spcAft>
                <a:spcPts val="0"/>
              </a:spcAft>
              <a:buFont typeface="Arial" panose="020B0604020202020204" pitchFamily="34" charset="0"/>
              <a:buChar char="•"/>
              <a:defRPr/>
            </a:pPr>
            <a:r>
              <a:rPr lang="da-DK" dirty="0"/>
              <a:t>Jo tættere en anden art er på os i stamtræt, jo flere egenskaber deler vi med den respektive art</a:t>
            </a:r>
          </a:p>
          <a:p>
            <a:pPr eaLnBrk="1" fontAlgn="auto" hangingPunct="1">
              <a:spcAft>
                <a:spcPts val="0"/>
              </a:spcAft>
              <a:buFont typeface="Arial" panose="020B0604020202020204" pitchFamily="34" charset="0"/>
              <a:buChar char="•"/>
              <a:defRPr/>
            </a:pPr>
            <a:r>
              <a:rPr lang="da-DK" dirty="0"/>
              <a:t>Dette træ kaldes også en </a:t>
            </a:r>
            <a:r>
              <a:rPr lang="da-DK" dirty="0" err="1"/>
              <a:t>fylogeni</a:t>
            </a:r>
            <a:r>
              <a:rPr lang="da-DK" dirty="0"/>
              <a:t> (se mere i materialet om ’Arter’)</a:t>
            </a:r>
          </a:p>
        </p:txBody>
      </p:sp>
      <p:sp>
        <p:nvSpPr>
          <p:cNvPr id="5"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fontAlgn="auto">
              <a:spcAft>
                <a:spcPts val="0"/>
              </a:spcAft>
              <a:buFont typeface="Arial" panose="020B0604020202020204" pitchFamily="34" charset="0"/>
              <a:buNone/>
              <a:defRPr/>
            </a:pPr>
            <a:r>
              <a:rPr lang="da-DK" dirty="0"/>
              <a:t>Figuren illustrerer dette ved at nævne at vi eksempelvis deler egenskaber med fisk idet de også har en ryggrad. Det har mus også, men med dem deler vi yderligere det at vi er pattedyr med brystkirtler.</a:t>
            </a:r>
          </a:p>
          <a:p>
            <a:pPr marL="0" indent="0" fontAlgn="auto">
              <a:spcAft>
                <a:spcPts val="0"/>
              </a:spcAft>
              <a:buFont typeface="Arial" panose="020B0604020202020204" pitchFamily="34" charset="0"/>
              <a:buNone/>
              <a:defRPr/>
            </a:pPr>
            <a:r>
              <a:rPr lang="da-DK" dirty="0"/>
              <a:t>Dette faktum udvider vi på i materialet om ’Arter’, hvor vi følger forgreningerne af livets træ fra de første celler og andre arter som vi er beslægtet med i mindre eller højere grad jo tættere vi kommer på mennesket.</a:t>
            </a:r>
          </a:p>
        </p:txBody>
      </p:sp>
      <p:pic>
        <p:nvPicPr>
          <p:cNvPr id="3789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811888"/>
            <a:ext cx="4396111" cy="3383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pPr eaLnBrk="1" hangingPunct="1"/>
            <a:r>
              <a:rPr lang="da-DK" altLang="x-none" dirty="0"/>
              <a:t>Livets stamtræ</a:t>
            </a:r>
          </a:p>
        </p:txBody>
      </p:sp>
      <p:sp>
        <p:nvSpPr>
          <p:cNvPr id="39938" name="Content Placeholder 2"/>
          <p:cNvSpPr>
            <a:spLocks noGrp="1"/>
          </p:cNvSpPr>
          <p:nvPr>
            <p:ph idx="1"/>
          </p:nvPr>
        </p:nvSpPr>
        <p:spPr/>
        <p:txBody>
          <a:bodyPr/>
          <a:lstStyle/>
          <a:p>
            <a:pPr eaLnBrk="1" hangingPunct="1"/>
            <a:endParaRPr lang="da-DK" altLang="x-none" dirty="0"/>
          </a:p>
        </p:txBody>
      </p:sp>
      <p:sp>
        <p:nvSpPr>
          <p:cNvPr id="5"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fontAlgn="auto">
              <a:spcAft>
                <a:spcPts val="0"/>
              </a:spcAft>
              <a:buFont typeface="Arial" panose="020B0604020202020204" pitchFamily="34" charset="0"/>
              <a:buNone/>
              <a:defRPr/>
            </a:pPr>
            <a:r>
              <a:rPr lang="da-DK" dirty="0"/>
              <a:t>Ovenstående figur viser flot livets stamtræ. Tiden starter i centrum for omkring 4 milliarder siden med det første liv og går fremad længere ude af cirklen frem til nutiden med et væld af arter (de første bakterier er diskuteret yderligere i materialet ’Det Første Liv’).</a:t>
            </a:r>
          </a:p>
          <a:p>
            <a:pPr marL="0" indent="0" fontAlgn="auto">
              <a:spcAft>
                <a:spcPts val="0"/>
              </a:spcAft>
              <a:buFont typeface="Arial" panose="020B0604020202020204" pitchFamily="34" charset="0"/>
              <a:buNone/>
              <a:defRPr/>
            </a:pPr>
            <a:r>
              <a:rPr lang="da-DK" dirty="0"/>
              <a:t>Det er naturligvis langt fra alle arter der er medtaget på denne figur (diversiteten og de store </a:t>
            </a:r>
            <a:r>
              <a:rPr lang="da-DK" dirty="0" err="1"/>
              <a:t>masseuddøener</a:t>
            </a:r>
            <a:r>
              <a:rPr lang="da-DK" dirty="0"/>
              <a:t> er diskuteret yderligere i materialet om ’Arter’). Pointen er at livet tager udgangspunkt  i en fælles stamform og har derfra udviklet sig til den enorme variation vi observere i dag. Erkendelsen af denne evolution har en lang historie, og når sin konklusion med Darwins ide til mekanismen for denne evolution: Naturlig selektion.</a:t>
            </a:r>
          </a:p>
        </p:txBody>
      </p:sp>
      <p:pic>
        <p:nvPicPr>
          <p:cNvPr id="3994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63700"/>
            <a:ext cx="9144000" cy="352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p:nvSpPr>
        <p:spPr>
          <a:xfrm rot="5400000">
            <a:off x="8425334" y="2075979"/>
            <a:ext cx="1018232" cy="247650"/>
          </a:xfrm>
          <a:prstGeom prst="rect">
            <a:avLst/>
          </a:prstGeom>
          <a:noFill/>
        </p:spPr>
        <p:txBody>
          <a:bodyPr wrap="square">
            <a:spAutoFit/>
          </a:bodyPr>
          <a:lstStyle/>
          <a:p>
            <a:pPr>
              <a:defRPr/>
            </a:pPr>
            <a:r>
              <a:rPr lang="en-US" sz="1000" dirty="0">
                <a:solidFill>
                  <a:schemeClr val="bg1">
                    <a:lumMod val="50000"/>
                  </a:schemeClr>
                </a:solidFill>
                <a:latin typeface="+mn-lt"/>
                <a:hlinkClick r:id="rId4"/>
              </a:rPr>
              <a:t>Evogeneao</a:t>
            </a:r>
            <a:endParaRPr lang="da-DK" sz="1000" dirty="0">
              <a:solidFill>
                <a:schemeClr val="bg1">
                  <a:lumMod val="50000"/>
                </a:schemeClr>
              </a:solidFill>
              <a:latin typeface="+mn-l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53752" y="1113325"/>
            <a:ext cx="2885959" cy="22698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da-DK" dirty="0"/>
              <a:t>Vejen mod evolutionsteorien</a:t>
            </a:r>
          </a:p>
        </p:txBody>
      </p:sp>
      <p:sp>
        <p:nvSpPr>
          <p:cNvPr id="3" name="Content Placeholder 2"/>
          <p:cNvSpPr>
            <a:spLocks noGrp="1"/>
          </p:cNvSpPr>
          <p:nvPr>
            <p:ph idx="1"/>
          </p:nvPr>
        </p:nvSpPr>
        <p:spPr>
          <a:xfrm>
            <a:off x="628650" y="1825625"/>
            <a:ext cx="5095478" cy="3763615"/>
          </a:xfrm>
        </p:spPr>
        <p:txBody>
          <a:bodyPr>
            <a:normAutofit fontScale="62500" lnSpcReduction="20000"/>
          </a:bodyPr>
          <a:lstStyle/>
          <a:p>
            <a:r>
              <a:rPr lang="da-DK" dirty="0"/>
              <a:t>I det følgende ser vi på nogle af de væsentlige bidrag til at vores forståelse af evolution i dag, som kan beskrives som følgende:</a:t>
            </a:r>
            <a:br>
              <a:rPr lang="da-DK" dirty="0"/>
            </a:br>
            <a:endParaRPr lang="da-DK" dirty="0"/>
          </a:p>
          <a:p>
            <a:pPr marL="514350" indent="-514350">
              <a:buFont typeface="+mj-lt"/>
              <a:buAutoNum type="arabicPeriod"/>
            </a:pPr>
            <a:r>
              <a:rPr lang="da-DK" dirty="0"/>
              <a:t>Variation kan ses i naturen både i dag og i fortiden</a:t>
            </a:r>
          </a:p>
          <a:p>
            <a:pPr marL="514350" indent="-514350">
              <a:buFont typeface="+mj-lt"/>
              <a:buAutoNum type="arabicPeriod"/>
            </a:pPr>
            <a:r>
              <a:rPr lang="da-DK" dirty="0"/>
              <a:t>Taksonomien (inddelingsprincippet) for de forskellige arter er den fylogenetiske systematik</a:t>
            </a:r>
          </a:p>
          <a:p>
            <a:pPr marL="514350" indent="-514350">
              <a:buFont typeface="+mj-lt"/>
              <a:buAutoNum type="arabicPeriod"/>
            </a:pPr>
            <a:r>
              <a:rPr lang="da-DK" dirty="0"/>
              <a:t>De arter der findes i dag er anderledes end dem der fandtes i fortiden, dvs. at livet udvikler sig (</a:t>
            </a:r>
            <a:r>
              <a:rPr lang="da-DK" dirty="0" err="1"/>
              <a:t>transmuterer</a:t>
            </a:r>
            <a:r>
              <a:rPr lang="da-DK" dirty="0"/>
              <a:t>)</a:t>
            </a:r>
          </a:p>
          <a:p>
            <a:pPr marL="514350" indent="-514350">
              <a:buFont typeface="+mj-lt"/>
              <a:buAutoNum type="arabicPeriod"/>
            </a:pPr>
            <a:r>
              <a:rPr lang="da-DK" dirty="0"/>
              <a:t>Mekanismen ansvarlig for denne udvikling/evolution, er naturlig selektion på arternes gener som betyder at de dårligst tilpassede arter uddør</a:t>
            </a:r>
          </a:p>
        </p:txBody>
      </p:sp>
      <p:sp>
        <p:nvSpPr>
          <p:cNvPr id="4"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fontAlgn="auto">
              <a:spcAft>
                <a:spcPts val="0"/>
              </a:spcAft>
              <a:buFont typeface="Arial" panose="020B0604020202020204" pitchFamily="34" charset="0"/>
              <a:buNone/>
              <a:defRPr/>
            </a:pPr>
            <a:r>
              <a:rPr lang="da-DK" dirty="0"/>
              <a:t>Vi benytter </a:t>
            </a:r>
            <a:r>
              <a:rPr lang="da-DK" dirty="0" err="1"/>
              <a:t>fylogenitræer</a:t>
            </a:r>
            <a:r>
              <a:rPr lang="da-DK" dirty="0"/>
              <a:t> flittigt (se også materialet om ’Arter’), og de illustrerer hvordan enkelte arter kan blive til flere, dvs. at gener kun bliver givet til efterkommere.</a:t>
            </a:r>
          </a:p>
          <a:p>
            <a:pPr marL="0" indent="0" fontAlgn="auto">
              <a:spcAft>
                <a:spcPts val="0"/>
              </a:spcAft>
              <a:buFont typeface="Arial" panose="020B0604020202020204" pitchFamily="34" charset="0"/>
              <a:buNone/>
              <a:defRPr/>
            </a:pPr>
            <a:r>
              <a:rPr lang="da-DK" dirty="0"/>
              <a:t>Det er dog også værd at huske på at der også kan ske direkte overførsel af gener mellem fx to forskellige arter af bakterier (horisontal genoverførsel). Desuden findes flere eksempler på fertilt afkom fra krydsninger mellem arter (naturlige hybrider), fx ses det ofte blandt forskellige andearter.</a:t>
            </a:r>
          </a:p>
        </p:txBody>
      </p:sp>
      <p:sp>
        <p:nvSpPr>
          <p:cNvPr id="6" name="TextBox 5"/>
          <p:cNvSpPr txBox="1"/>
          <p:nvPr/>
        </p:nvSpPr>
        <p:spPr bwMode="auto">
          <a:xfrm rot="5400000">
            <a:off x="8329206" y="1551528"/>
            <a:ext cx="840109" cy="246221"/>
          </a:xfrm>
          <a:prstGeom prst="rect">
            <a:avLst/>
          </a:prstGeom>
          <a:noFill/>
        </p:spPr>
        <p:txBody>
          <a:bodyPr wrap="square">
            <a:spAutoFit/>
          </a:bodyPr>
          <a:lstStyle/>
          <a:p>
            <a:pPr>
              <a:defRPr/>
            </a:pPr>
            <a:r>
              <a:rPr lang="da-DK" sz="1000" dirty="0">
                <a:solidFill>
                  <a:schemeClr val="bg1">
                    <a:lumMod val="50000"/>
                  </a:schemeClr>
                </a:solidFill>
                <a:latin typeface="+mn-lt"/>
                <a:hlinkClick r:id="rId3"/>
              </a:rPr>
              <a:t>BBC Nature</a:t>
            </a:r>
            <a:endParaRPr lang="da-DK" sz="1000" dirty="0">
              <a:solidFill>
                <a:schemeClr val="bg1">
                  <a:lumMod val="50000"/>
                </a:schemeClr>
              </a:solidFill>
              <a:latin typeface="+mn-lt"/>
            </a:endParaRPr>
          </a:p>
        </p:txBody>
      </p:sp>
      <p:pic>
        <p:nvPicPr>
          <p:cNvPr id="8" name="Picture 7"/>
          <p:cNvPicPr>
            <a:picLocks noChangeAspect="1"/>
          </p:cNvPicPr>
          <p:nvPr/>
        </p:nvPicPr>
        <p:blipFill>
          <a:blip r:embed="rId4"/>
          <a:stretch>
            <a:fillRect/>
          </a:stretch>
        </p:blipFill>
        <p:spPr>
          <a:xfrm>
            <a:off x="5420984" y="3353620"/>
            <a:ext cx="3437826" cy="2358934"/>
          </a:xfrm>
          <a:prstGeom prst="rect">
            <a:avLst/>
          </a:prstGeom>
        </p:spPr>
      </p:pic>
      <p:sp>
        <p:nvSpPr>
          <p:cNvPr id="9" name="TextBox 8"/>
          <p:cNvSpPr txBox="1"/>
          <p:nvPr/>
        </p:nvSpPr>
        <p:spPr bwMode="auto">
          <a:xfrm rot="5400000">
            <a:off x="8205528" y="4380307"/>
            <a:ext cx="1591970" cy="246221"/>
          </a:xfrm>
          <a:prstGeom prst="rect">
            <a:avLst/>
          </a:prstGeom>
          <a:noFill/>
        </p:spPr>
        <p:txBody>
          <a:bodyPr wrap="square">
            <a:spAutoFit/>
          </a:bodyPr>
          <a:lstStyle/>
          <a:p>
            <a:pPr>
              <a:defRPr/>
            </a:pPr>
            <a:r>
              <a:rPr lang="da-DK" sz="1000" dirty="0" err="1">
                <a:solidFill>
                  <a:schemeClr val="bg1">
                    <a:lumMod val="50000"/>
                  </a:schemeClr>
                </a:solidFill>
                <a:latin typeface="+mn-lt"/>
                <a:hlinkClick r:id="rId5"/>
              </a:rPr>
              <a:t>Understanding</a:t>
            </a:r>
            <a:r>
              <a:rPr lang="da-DK" sz="1000" dirty="0">
                <a:solidFill>
                  <a:schemeClr val="bg1">
                    <a:lumMod val="50000"/>
                  </a:schemeClr>
                </a:solidFill>
                <a:latin typeface="+mn-lt"/>
                <a:hlinkClick r:id="rId5"/>
              </a:rPr>
              <a:t> Evolution</a:t>
            </a:r>
            <a:endParaRPr lang="da-DK" sz="1000" dirty="0">
              <a:solidFill>
                <a:schemeClr val="bg1">
                  <a:lumMod val="50000"/>
                </a:schemeClr>
              </a:solidFill>
              <a:latin typeface="+mn-lt"/>
            </a:endParaRPr>
          </a:p>
        </p:txBody>
      </p:sp>
    </p:spTree>
    <p:extLst>
      <p:ext uri="{BB962C8B-B14F-4D97-AF65-F5344CB8AC3E}">
        <p14:creationId xmlns:p14="http://schemas.microsoft.com/office/powerpoint/2010/main" val="1821729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Scala_natu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248" y="2828304"/>
            <a:ext cx="1886565" cy="276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da-DK" dirty="0"/>
              <a:t>Fastlåste og ypperlige former</a:t>
            </a:r>
          </a:p>
        </p:txBody>
      </p:sp>
      <p:sp>
        <p:nvSpPr>
          <p:cNvPr id="3" name="Content Placeholder 2"/>
          <p:cNvSpPr>
            <a:spLocks noGrp="1"/>
          </p:cNvSpPr>
          <p:nvPr>
            <p:ph idx="1"/>
          </p:nvPr>
        </p:nvSpPr>
        <p:spPr>
          <a:xfrm>
            <a:off x="628650" y="1825625"/>
            <a:ext cx="5887566" cy="3763615"/>
          </a:xfrm>
        </p:spPr>
        <p:txBody>
          <a:bodyPr>
            <a:normAutofit fontScale="70000" lnSpcReduction="20000"/>
          </a:bodyPr>
          <a:lstStyle/>
          <a:p>
            <a:r>
              <a:rPr lang="da-DK" dirty="0"/>
              <a:t>Ideer:</a:t>
            </a:r>
          </a:p>
          <a:p>
            <a:pPr lvl="1"/>
            <a:r>
              <a:rPr lang="da-DK" dirty="0"/>
              <a:t>Arter er fastlåst i deres form</a:t>
            </a:r>
          </a:p>
          <a:p>
            <a:pPr lvl="1"/>
            <a:r>
              <a:rPr lang="da-DK" dirty="0"/>
              <a:t>Arter kan rangordnes fra ’dårlig’ til ’god’ </a:t>
            </a:r>
          </a:p>
          <a:p>
            <a:r>
              <a:rPr lang="da-DK" dirty="0"/>
              <a:t>Platon (427-347 </a:t>
            </a:r>
            <a:r>
              <a:rPr lang="da-DK" dirty="0" err="1"/>
              <a:t>f.v.t</a:t>
            </a:r>
            <a:r>
              <a:rPr lang="da-DK" dirty="0"/>
              <a:t>.): </a:t>
            </a:r>
          </a:p>
          <a:p>
            <a:pPr lvl="1"/>
            <a:r>
              <a:rPr lang="da-DK" dirty="0"/>
              <a:t>En skaber (’</a:t>
            </a:r>
            <a:r>
              <a:rPr lang="da-DK" dirty="0" err="1"/>
              <a:t>demiurg</a:t>
            </a:r>
            <a:r>
              <a:rPr lang="da-DK" dirty="0"/>
              <a:t>’) har skabt alle ting i verden</a:t>
            </a:r>
          </a:p>
          <a:p>
            <a:pPr lvl="1"/>
            <a:r>
              <a:rPr lang="da-DK" dirty="0"/>
              <a:t>Sjælen er </a:t>
            </a:r>
            <a:r>
              <a:rPr lang="da-DK" b="1" dirty="0"/>
              <a:t>mere kompleks i mennesker </a:t>
            </a:r>
            <a:r>
              <a:rPr lang="da-DK" dirty="0"/>
              <a:t>end hos fugle, fisk og planter (i </a:t>
            </a:r>
            <a:r>
              <a:rPr lang="da-DK" i="1" dirty="0" err="1"/>
              <a:t>Timaios</a:t>
            </a:r>
            <a:r>
              <a:rPr lang="da-DK" dirty="0"/>
              <a:t>)</a:t>
            </a:r>
          </a:p>
          <a:p>
            <a:pPr lvl="1"/>
            <a:r>
              <a:rPr lang="da-DK" dirty="0" err="1"/>
              <a:t>Essentialisme</a:t>
            </a:r>
            <a:r>
              <a:rPr lang="da-DK" dirty="0"/>
              <a:t>: Alle eksemplarer af fx en hest er skabt med ganske små variationer fra den </a:t>
            </a:r>
            <a:r>
              <a:rPr lang="da-DK" b="1" dirty="0"/>
              <a:t>bagvedliggende perfekte ide om en hest</a:t>
            </a:r>
          </a:p>
          <a:p>
            <a:r>
              <a:rPr lang="da-DK" dirty="0"/>
              <a:t>Aristoteles (384-322 </a:t>
            </a:r>
            <a:r>
              <a:rPr lang="da-DK" dirty="0" err="1"/>
              <a:t>f.v.t</a:t>
            </a:r>
            <a:r>
              <a:rPr lang="da-DK" dirty="0"/>
              <a:t>.): </a:t>
            </a:r>
          </a:p>
          <a:p>
            <a:pPr lvl="1"/>
            <a:r>
              <a:rPr lang="da-DK" dirty="0"/>
              <a:t>Alt er skabt med formål</a:t>
            </a:r>
          </a:p>
          <a:p>
            <a:pPr lvl="1"/>
            <a:r>
              <a:rPr lang="da-DK" dirty="0"/>
              <a:t>Grænser mellem grupper er uklare (naturens kontinuitet)</a:t>
            </a:r>
          </a:p>
          <a:p>
            <a:pPr lvl="1"/>
            <a:r>
              <a:rPr lang="da-DK" dirty="0"/>
              <a:t>Scala </a:t>
            </a:r>
            <a:r>
              <a:rPr lang="da-DK" dirty="0" err="1"/>
              <a:t>naturae</a:t>
            </a:r>
            <a:r>
              <a:rPr lang="da-DK" dirty="0"/>
              <a:t>: Alt </a:t>
            </a:r>
            <a:r>
              <a:rPr lang="da-DK" b="1" dirty="0"/>
              <a:t>liv på Jorden kan rangordnes </a:t>
            </a:r>
            <a:r>
              <a:rPr lang="da-DK" dirty="0"/>
              <a:t>med mennesket øverst (og gud allerøverst)</a:t>
            </a:r>
          </a:p>
        </p:txBody>
      </p:sp>
      <p:sp>
        <p:nvSpPr>
          <p:cNvPr id="4"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fontAlgn="auto">
              <a:spcAft>
                <a:spcPts val="0"/>
              </a:spcAft>
              <a:buNone/>
              <a:defRPr/>
            </a:pPr>
            <a:r>
              <a:rPr lang="da-DK" dirty="0"/>
              <a:t>Platons diskuterer i dialogen ’</a:t>
            </a:r>
            <a:r>
              <a:rPr lang="da-DK" dirty="0" err="1"/>
              <a:t>Timaios</a:t>
            </a:r>
            <a:r>
              <a:rPr lang="da-DK" dirty="0"/>
              <a:t>’ at intet ændres eller skabes uden guddommelig indgriben, denne skaber (</a:t>
            </a:r>
            <a:r>
              <a:rPr lang="da-DK" dirty="0" err="1"/>
              <a:t>demiurg</a:t>
            </a:r>
            <a:r>
              <a:rPr lang="da-DK" dirty="0"/>
              <a:t>) har skabt alle ting i verden baseret på essenser (perfekte bagvedliggende ide = </a:t>
            </a:r>
            <a:r>
              <a:rPr lang="da-DK" dirty="0" err="1"/>
              <a:t>essentialisme</a:t>
            </a:r>
            <a:r>
              <a:rPr lang="da-DK" dirty="0"/>
              <a:t>).</a:t>
            </a:r>
          </a:p>
          <a:p>
            <a:pPr marL="0" indent="0" fontAlgn="auto">
              <a:spcAft>
                <a:spcPts val="0"/>
              </a:spcAft>
              <a:buNone/>
              <a:defRPr/>
            </a:pPr>
            <a:r>
              <a:rPr lang="da-DK" dirty="0"/>
              <a:t>Aristoteles’ beskriver i </a:t>
            </a:r>
            <a:r>
              <a:rPr lang="da-DK" i="1" dirty="0" err="1"/>
              <a:t>Historia</a:t>
            </a:r>
            <a:r>
              <a:rPr lang="da-DK" i="1" dirty="0"/>
              <a:t> </a:t>
            </a:r>
            <a:r>
              <a:rPr lang="da-DK" i="1" dirty="0" err="1"/>
              <a:t>Animalium</a:t>
            </a:r>
            <a:r>
              <a:rPr lang="da-DK" dirty="0"/>
              <a:t> hvordan fx dyr kan bevæge sige og sanse, så derfor står de over planter. Han går videre til at beskrive hvordan nogle dyr står over andre i forhold til bl.a. hvordan de parre sig.</a:t>
            </a:r>
          </a:p>
          <a:p>
            <a:pPr marL="0" indent="0" fontAlgn="auto">
              <a:spcAft>
                <a:spcPts val="0"/>
              </a:spcAft>
              <a:buNone/>
              <a:defRPr/>
            </a:pPr>
            <a:r>
              <a:rPr lang="da-DK" dirty="0"/>
              <a:t>Kilder: D. B. </a:t>
            </a:r>
            <a:r>
              <a:rPr lang="en-US" dirty="0"/>
              <a:t>Kitts (1987): Plato on kinds of animals. </a:t>
            </a:r>
            <a:r>
              <a:rPr lang="en-US" i="1" dirty="0"/>
              <a:t>Biology and Philosophy </a:t>
            </a:r>
            <a:r>
              <a:rPr lang="en-US" b="1" dirty="0"/>
              <a:t>2</a:t>
            </a:r>
            <a:r>
              <a:rPr lang="en-US" dirty="0"/>
              <a:t> pp 315 (</a:t>
            </a:r>
            <a:r>
              <a:rPr lang="en-US" dirty="0">
                <a:hlinkClick r:id="rId3"/>
              </a:rPr>
              <a:t>link</a:t>
            </a:r>
            <a:r>
              <a:rPr lang="en-US" dirty="0"/>
              <a:t>), </a:t>
            </a:r>
            <a:r>
              <a:rPr lang="da-DK" altLang="da-DK" dirty="0" err="1">
                <a:solidFill>
                  <a:srgbClr val="000000"/>
                </a:solidFill>
              </a:rPr>
              <a:t>Tortzen</a:t>
            </a:r>
            <a:r>
              <a:rPr lang="da-DK" altLang="da-DK" dirty="0">
                <a:solidFill>
                  <a:srgbClr val="000000"/>
                </a:solidFill>
              </a:rPr>
              <a:t> &amp; Westergaard (1985) i </a:t>
            </a:r>
            <a:r>
              <a:rPr lang="da-DK" altLang="da-DK" i="1" dirty="0">
                <a:solidFill>
                  <a:srgbClr val="000000"/>
                </a:solidFill>
              </a:rPr>
              <a:t>Naturens Historie Fortællere Bind I.</a:t>
            </a:r>
            <a:endParaRPr lang="da-DK" altLang="da-DK" dirty="0">
              <a:solidFill>
                <a:srgbClr val="000000"/>
              </a:solidFill>
            </a:endParaRPr>
          </a:p>
        </p:txBody>
      </p:sp>
      <p:pic>
        <p:nvPicPr>
          <p:cNvPr id="5" name="Picture 6" descr="458px-Sanzio_01_Plato_Aristot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7890" y="154506"/>
            <a:ext cx="1361618" cy="178151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5"/>
          <p:cNvSpPr txBox="1">
            <a:spLocks noChangeArrowheads="1"/>
          </p:cNvSpPr>
          <p:nvPr/>
        </p:nvSpPr>
        <p:spPr bwMode="auto">
          <a:xfrm>
            <a:off x="7256747" y="2031401"/>
            <a:ext cx="2117136"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pPr eaLnBrk="1" hangingPunct="1">
              <a:spcBef>
                <a:spcPct val="0"/>
              </a:spcBef>
            </a:pPr>
            <a:r>
              <a:rPr lang="da-DK" altLang="da-DK" sz="1400" dirty="0">
                <a:latin typeface="+mn-lt"/>
              </a:rPr>
              <a:t>Raphael (1509-1511): Platon og Aristoteles fra </a:t>
            </a:r>
            <a:r>
              <a:rPr lang="da-DK" altLang="da-DK" sz="1400" i="1" dirty="0">
                <a:latin typeface="+mn-lt"/>
              </a:rPr>
              <a:t>Skolen i Athen</a:t>
            </a:r>
          </a:p>
        </p:txBody>
      </p:sp>
      <p:sp>
        <p:nvSpPr>
          <p:cNvPr id="8" name="Text Box 5"/>
          <p:cNvSpPr txBox="1">
            <a:spLocks noChangeArrowheads="1"/>
          </p:cNvSpPr>
          <p:nvPr/>
        </p:nvSpPr>
        <p:spPr bwMode="auto">
          <a:xfrm>
            <a:off x="7769124" y="5339702"/>
            <a:ext cx="211713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pPr eaLnBrk="1" hangingPunct="1">
              <a:spcBef>
                <a:spcPct val="0"/>
              </a:spcBef>
            </a:pPr>
            <a:r>
              <a:rPr lang="da-DK" altLang="da-DK" sz="1400" dirty="0">
                <a:latin typeface="+mn-lt"/>
              </a:rPr>
              <a:t>Scala </a:t>
            </a:r>
            <a:r>
              <a:rPr lang="da-DK" altLang="da-DK" sz="1400" dirty="0" err="1">
                <a:latin typeface="+mn-lt"/>
              </a:rPr>
              <a:t>naturae</a:t>
            </a:r>
            <a:endParaRPr lang="da-DK" altLang="da-DK" sz="1400" i="1" dirty="0">
              <a:latin typeface="+mn-lt"/>
            </a:endParaRPr>
          </a:p>
        </p:txBody>
      </p:sp>
      <p:sp>
        <p:nvSpPr>
          <p:cNvPr id="9" name="TextBox 8"/>
          <p:cNvSpPr txBox="1"/>
          <p:nvPr/>
        </p:nvSpPr>
        <p:spPr bwMode="auto">
          <a:xfrm rot="5400000">
            <a:off x="8527075" y="516516"/>
            <a:ext cx="970239" cy="246221"/>
          </a:xfrm>
          <a:prstGeom prst="rect">
            <a:avLst/>
          </a:prstGeom>
          <a:noFill/>
        </p:spPr>
        <p:txBody>
          <a:bodyPr wrap="square">
            <a:spAutoFit/>
          </a:bodyPr>
          <a:lstStyle/>
          <a:p>
            <a:pPr>
              <a:defRPr/>
            </a:pPr>
            <a:r>
              <a:rPr lang="da-DK" sz="1000">
                <a:solidFill>
                  <a:schemeClr val="bg1">
                    <a:lumMod val="50000"/>
                  </a:schemeClr>
                </a:solidFill>
                <a:latin typeface="+mn-lt"/>
              </a:rPr>
              <a:t>Public Domain</a:t>
            </a:r>
            <a:endParaRPr lang="da-DK" sz="1000" dirty="0">
              <a:solidFill>
                <a:schemeClr val="bg1">
                  <a:lumMod val="50000"/>
                </a:schemeClr>
              </a:solidFill>
              <a:latin typeface="+mn-lt"/>
            </a:endParaRPr>
          </a:p>
        </p:txBody>
      </p:sp>
    </p:spTree>
    <p:extLst>
      <p:ext uri="{BB962C8B-B14F-4D97-AF65-F5344CB8AC3E}">
        <p14:creationId xmlns:p14="http://schemas.microsoft.com/office/powerpoint/2010/main" val="448181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linnaeus_klassifikation_gepard"/>
          <p:cNvPicPr>
            <a:picLocks noChangeAspect="1" noChangeArrowheads="1"/>
          </p:cNvPicPr>
          <p:nvPr/>
        </p:nvPicPr>
        <p:blipFill rotWithShape="1">
          <a:blip r:embed="rId2">
            <a:extLst>
              <a:ext uri="{28A0092B-C50C-407E-A947-70E740481C1C}">
                <a14:useLocalDpi xmlns:a14="http://schemas.microsoft.com/office/drawing/2010/main" val="0"/>
              </a:ext>
            </a:extLst>
          </a:blip>
          <a:srcRect l="3805" t="3226" r="6770" b="3231"/>
          <a:stretch/>
        </p:blipFill>
        <p:spPr bwMode="auto">
          <a:xfrm>
            <a:off x="6004222" y="198090"/>
            <a:ext cx="3139777" cy="3874619"/>
          </a:xfrm>
          <a:prstGeom prst="rect">
            <a:avLst/>
          </a:prstGeom>
          <a:noFill/>
          <a:ln>
            <a:noFill/>
          </a:ln>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da-DK"/>
              <a:t>Systematikeren</a:t>
            </a:r>
            <a:endParaRPr lang="da-DK" dirty="0"/>
          </a:p>
        </p:txBody>
      </p:sp>
      <p:sp>
        <p:nvSpPr>
          <p:cNvPr id="3" name="Content Placeholder 2"/>
          <p:cNvSpPr>
            <a:spLocks noGrp="1"/>
          </p:cNvSpPr>
          <p:nvPr>
            <p:ph idx="1"/>
          </p:nvPr>
        </p:nvSpPr>
        <p:spPr>
          <a:xfrm>
            <a:off x="628650" y="1825625"/>
            <a:ext cx="5095478" cy="3763615"/>
          </a:xfrm>
        </p:spPr>
        <p:txBody>
          <a:bodyPr>
            <a:normAutofit fontScale="62500" lnSpcReduction="20000"/>
          </a:bodyPr>
          <a:lstStyle/>
          <a:p>
            <a:r>
              <a:rPr lang="da-DK" dirty="0"/>
              <a:t>Ideen: Naturen kan sættes i (kunstigt) system</a:t>
            </a:r>
          </a:p>
          <a:p>
            <a:r>
              <a:rPr lang="da-DK" dirty="0"/>
              <a:t>Carl von Linné (1707-1778) prøver med </a:t>
            </a:r>
            <a:r>
              <a:rPr lang="da-DK" i="1" dirty="0"/>
              <a:t>Systema </a:t>
            </a:r>
            <a:r>
              <a:rPr lang="da-DK" i="1" dirty="0" err="1"/>
              <a:t>Naturae</a:t>
            </a:r>
            <a:r>
              <a:rPr lang="da-DK" dirty="0"/>
              <a:t> at finde lovmæssigheder i Guds skaberværk (Linné var kreationist)</a:t>
            </a:r>
          </a:p>
          <a:p>
            <a:r>
              <a:rPr lang="da-DK" dirty="0"/>
              <a:t>Denne klassifikation er ’kunstig’, idet det er </a:t>
            </a:r>
            <a:r>
              <a:rPr lang="da-DK" b="1" dirty="0"/>
              <a:t>os/menneske der kategoriserer arterne</a:t>
            </a:r>
            <a:r>
              <a:rPr lang="da-DK" dirty="0"/>
              <a:t> i kasser</a:t>
            </a:r>
          </a:p>
          <a:p>
            <a:r>
              <a:rPr lang="da-DK" dirty="0"/>
              <a:t>Scala </a:t>
            </a:r>
            <a:r>
              <a:rPr lang="da-DK" dirty="0" err="1"/>
              <a:t>naturae</a:t>
            </a:r>
            <a:r>
              <a:rPr lang="da-DK" dirty="0"/>
              <a:t>: Linné beskrev ordenen af primater med menneske (</a:t>
            </a:r>
            <a:r>
              <a:rPr lang="da-DK" i="1" dirty="0"/>
              <a:t>Homo</a:t>
            </a:r>
            <a:r>
              <a:rPr lang="da-DK" dirty="0"/>
              <a:t>), aber (</a:t>
            </a:r>
            <a:r>
              <a:rPr lang="da-DK" i="1" dirty="0" err="1"/>
              <a:t>Simia</a:t>
            </a:r>
            <a:r>
              <a:rPr lang="da-DK" dirty="0"/>
              <a:t>) og dovendyr (</a:t>
            </a:r>
            <a:r>
              <a:rPr lang="da-DK" i="1" dirty="0"/>
              <a:t>Bradypus</a:t>
            </a:r>
            <a:r>
              <a:rPr lang="da-DK" dirty="0"/>
              <a:t>) som ”den fremmeste dyreorden” og giver Chimpansen det latinske navn </a:t>
            </a:r>
            <a:r>
              <a:rPr lang="da-DK" i="1" dirty="0"/>
              <a:t>Homo </a:t>
            </a:r>
            <a:r>
              <a:rPr lang="da-DK" i="1" dirty="0" err="1"/>
              <a:t>troglodytus</a:t>
            </a:r>
            <a:r>
              <a:rPr lang="da-DK" dirty="0"/>
              <a:t> (Huleboende menneske)</a:t>
            </a:r>
          </a:p>
          <a:p>
            <a:r>
              <a:rPr lang="da-DK" dirty="0"/>
              <a:t>Evolution: Linné noterer at </a:t>
            </a:r>
            <a:r>
              <a:rPr lang="da-DK" b="1" dirty="0"/>
              <a:t>nogle planter </a:t>
            </a:r>
            <a:r>
              <a:rPr lang="da-DK" dirty="0"/>
              <a:t>eksisterer som </a:t>
            </a:r>
            <a:r>
              <a:rPr lang="da-DK" b="1" dirty="0"/>
              <a:t>krydsninger</a:t>
            </a:r>
            <a:r>
              <a:rPr lang="da-DK" dirty="0"/>
              <a:t> mellem de af Gud ’oprindeligt’ skabte planter (første hypotese om biologisk udvikling/</a:t>
            </a:r>
            <a:r>
              <a:rPr lang="da-DK" dirty="0" err="1"/>
              <a:t>transmutation</a:t>
            </a:r>
            <a:r>
              <a:rPr lang="da-DK" dirty="0"/>
              <a:t>/</a:t>
            </a:r>
            <a:r>
              <a:rPr lang="da-DK" dirty="0" err="1"/>
              <a:t>evolutoin</a:t>
            </a:r>
            <a:r>
              <a:rPr lang="da-DK" dirty="0"/>
              <a:t>)</a:t>
            </a:r>
          </a:p>
        </p:txBody>
      </p:sp>
      <p:sp>
        <p:nvSpPr>
          <p:cNvPr id="4"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da-DK" dirty="0"/>
              <a:t>Kasserne/grupperne bestemmes ud fra arternes indbyrdes ligheder. Det er en moderne udgave af Linnés klassifikation som biologien i dag bruger som taksonomi, hvor arternes relation bestemmes ud fra genetisk information snarere end deres morfologi (udseende).</a:t>
            </a:r>
          </a:p>
          <a:p>
            <a:pPr marL="0" indent="0">
              <a:buNone/>
            </a:pPr>
            <a:r>
              <a:rPr lang="da-DK" dirty="0" err="1"/>
              <a:t>Linnè</a:t>
            </a:r>
            <a:r>
              <a:rPr lang="da-DK" dirty="0"/>
              <a:t> var den første til at inkludere mennesker og aber i den samme gruppe (opr. </a:t>
            </a:r>
            <a:r>
              <a:rPr lang="da-DK" dirty="0" err="1"/>
              <a:t>Anthropomorpha</a:t>
            </a:r>
            <a:r>
              <a:rPr lang="da-DK" dirty="0"/>
              <a:t> = menneskelignende og i en senere version (1758) kalder Linné ordenen </a:t>
            </a:r>
            <a:r>
              <a:rPr lang="da-DK" dirty="0" err="1"/>
              <a:t>Primates</a:t>
            </a:r>
            <a:r>
              <a:rPr lang="da-DK" dirty="0"/>
              <a:t>). Et stort skridt på trods af at vi i dag ved at dovendyret ikke hører hjemme i gruppen af primater.</a:t>
            </a:r>
          </a:p>
          <a:p>
            <a:pPr marL="0" indent="0">
              <a:buNone/>
            </a:pPr>
            <a:r>
              <a:rPr lang="da-DK" dirty="0"/>
              <a:t>Kilder: </a:t>
            </a:r>
            <a:r>
              <a:rPr lang="en-GB" altLang="da-DK" dirty="0"/>
              <a:t>Maule, A.F. &amp; Wagner, P. (1985) [1996]: Fra Renaissance </a:t>
            </a:r>
            <a:r>
              <a:rPr lang="en-GB" altLang="da-DK" dirty="0" err="1"/>
              <a:t>til</a:t>
            </a:r>
            <a:r>
              <a:rPr lang="en-GB" altLang="da-DK" dirty="0"/>
              <a:t> revolution,</a:t>
            </a:r>
            <a:r>
              <a:rPr lang="en-GB" altLang="da-DK" i="1" dirty="0"/>
              <a:t> </a:t>
            </a:r>
            <a:r>
              <a:rPr lang="en-GB" altLang="da-DK" dirty="0"/>
              <a:t>s. 125-155 </a:t>
            </a:r>
            <a:r>
              <a:rPr lang="en-GB" altLang="da-DK" dirty="0" err="1"/>
              <a:t>i</a:t>
            </a:r>
            <a:r>
              <a:rPr lang="en-GB" altLang="da-DK" dirty="0"/>
              <a:t> </a:t>
            </a:r>
            <a:r>
              <a:rPr lang="en-GB" altLang="da-DK" dirty="0" err="1"/>
              <a:t>Bonde</a:t>
            </a:r>
            <a:r>
              <a:rPr lang="en-GB" altLang="da-DK" dirty="0"/>
              <a:t> </a:t>
            </a:r>
            <a:r>
              <a:rPr lang="en-GB" altLang="da-DK" dirty="0" err="1"/>
              <a:t>m.fl</a:t>
            </a:r>
            <a:r>
              <a:rPr lang="en-GB" altLang="da-DK" dirty="0"/>
              <a:t>. (red.): </a:t>
            </a:r>
            <a:r>
              <a:rPr lang="en-GB" altLang="da-DK" i="1" dirty="0" err="1"/>
              <a:t>Naturens</a:t>
            </a:r>
            <a:r>
              <a:rPr lang="en-GB" altLang="da-DK" i="1" dirty="0"/>
              <a:t> </a:t>
            </a:r>
            <a:r>
              <a:rPr lang="en-GB" altLang="da-DK" i="1" dirty="0" err="1"/>
              <a:t>Historie</a:t>
            </a:r>
            <a:r>
              <a:rPr lang="en-GB" altLang="da-DK" i="1" dirty="0"/>
              <a:t> </a:t>
            </a:r>
            <a:r>
              <a:rPr lang="en-GB" altLang="da-DK" i="1" dirty="0" err="1"/>
              <a:t>Fortællere</a:t>
            </a:r>
            <a:r>
              <a:rPr lang="en-GB" altLang="da-DK" i="1" dirty="0"/>
              <a:t> Bind I</a:t>
            </a:r>
            <a:r>
              <a:rPr lang="en-GB" altLang="da-DK" dirty="0"/>
              <a:t>.</a:t>
            </a:r>
            <a:endParaRPr lang="da-DK" dirty="0"/>
          </a:p>
        </p:txBody>
      </p:sp>
      <p:pic>
        <p:nvPicPr>
          <p:cNvPr id="6" name="Picture 4" descr="linne_alexanderroslin17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8048" y="148068"/>
            <a:ext cx="940905" cy="113727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5"/>
          <p:cNvSpPr txBox="1">
            <a:spLocks noChangeArrowheads="1"/>
          </p:cNvSpPr>
          <p:nvPr/>
        </p:nvSpPr>
        <p:spPr bwMode="auto">
          <a:xfrm>
            <a:off x="4230656" y="1288967"/>
            <a:ext cx="17667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pPr eaLnBrk="1" hangingPunct="1">
              <a:spcBef>
                <a:spcPct val="0"/>
              </a:spcBef>
            </a:pPr>
            <a:r>
              <a:rPr lang="da-DK" altLang="da-DK" sz="1200" dirty="0">
                <a:latin typeface="+mn-lt"/>
              </a:rPr>
              <a:t>Alexander Rosslin (1775):</a:t>
            </a:r>
          </a:p>
          <a:p>
            <a:pPr eaLnBrk="1" hangingPunct="1">
              <a:spcBef>
                <a:spcPct val="0"/>
              </a:spcBef>
            </a:pPr>
            <a:r>
              <a:rPr lang="da-DK" altLang="da-DK" sz="1200" i="1" dirty="0">
                <a:latin typeface="+mn-lt"/>
              </a:rPr>
              <a:t>Carl von Linné</a:t>
            </a:r>
          </a:p>
        </p:txBody>
      </p:sp>
      <p:sp>
        <p:nvSpPr>
          <p:cNvPr id="8" name="TextBox 7"/>
          <p:cNvSpPr txBox="1"/>
          <p:nvPr/>
        </p:nvSpPr>
        <p:spPr bwMode="auto">
          <a:xfrm rot="5400000">
            <a:off x="5062151" y="452278"/>
            <a:ext cx="970239" cy="246221"/>
          </a:xfrm>
          <a:prstGeom prst="rect">
            <a:avLst/>
          </a:prstGeom>
          <a:noFill/>
        </p:spPr>
        <p:txBody>
          <a:bodyPr wrap="square">
            <a:spAutoFit/>
          </a:bodyPr>
          <a:lstStyle/>
          <a:p>
            <a:pPr>
              <a:defRPr/>
            </a:pPr>
            <a:r>
              <a:rPr lang="da-DK" sz="1000" dirty="0">
                <a:solidFill>
                  <a:schemeClr val="bg1">
                    <a:lumMod val="50000"/>
                  </a:schemeClr>
                </a:solidFill>
                <a:latin typeface="+mn-lt"/>
              </a:rPr>
              <a:t>Public Domain</a:t>
            </a:r>
          </a:p>
        </p:txBody>
      </p:sp>
      <p:pic>
        <p:nvPicPr>
          <p:cNvPr id="9" name="Picture 4" descr="Anthropomorpha_Detail_form_Systema_Naturae_17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2547" y="4222589"/>
            <a:ext cx="3014341" cy="122797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p:cNvSpPr txBox="1"/>
          <p:nvPr/>
        </p:nvSpPr>
        <p:spPr bwMode="auto">
          <a:xfrm rot="5400000">
            <a:off x="8499857" y="4590567"/>
            <a:ext cx="970239" cy="246221"/>
          </a:xfrm>
          <a:prstGeom prst="rect">
            <a:avLst/>
          </a:prstGeom>
          <a:noFill/>
        </p:spPr>
        <p:txBody>
          <a:bodyPr wrap="square">
            <a:spAutoFit/>
          </a:bodyPr>
          <a:lstStyle/>
          <a:p>
            <a:pPr>
              <a:defRPr/>
            </a:pPr>
            <a:r>
              <a:rPr lang="da-DK" sz="1000" dirty="0">
                <a:solidFill>
                  <a:schemeClr val="bg1">
                    <a:lumMod val="50000"/>
                  </a:schemeClr>
                </a:solidFill>
                <a:latin typeface="+mn-lt"/>
              </a:rPr>
              <a:t>Public Domain</a:t>
            </a:r>
          </a:p>
        </p:txBody>
      </p:sp>
      <p:sp>
        <p:nvSpPr>
          <p:cNvPr id="11" name="Text Box 5"/>
          <p:cNvSpPr txBox="1">
            <a:spLocks noChangeArrowheads="1"/>
          </p:cNvSpPr>
          <p:nvPr/>
        </p:nvSpPr>
        <p:spPr bwMode="auto">
          <a:xfrm>
            <a:off x="5862547" y="5441925"/>
            <a:ext cx="301434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pPr algn="ctr" eaLnBrk="1" hangingPunct="1">
              <a:spcBef>
                <a:spcPct val="0"/>
              </a:spcBef>
            </a:pPr>
            <a:r>
              <a:rPr lang="da-DK" altLang="da-DK" sz="1200" dirty="0">
                <a:latin typeface="+mn-lt"/>
              </a:rPr>
              <a:t>Udsnit fra </a:t>
            </a:r>
            <a:r>
              <a:rPr lang="da-DK" altLang="da-DK" sz="1200" i="1" dirty="0">
                <a:latin typeface="+mn-lt"/>
              </a:rPr>
              <a:t>Systema </a:t>
            </a:r>
            <a:r>
              <a:rPr lang="da-DK" altLang="da-DK" sz="1200" i="1" dirty="0" err="1">
                <a:latin typeface="+mn-lt"/>
              </a:rPr>
              <a:t>Naturae</a:t>
            </a:r>
            <a:r>
              <a:rPr lang="da-DK" altLang="da-DK" sz="1200" dirty="0">
                <a:latin typeface="+mn-lt"/>
              </a:rPr>
              <a:t> (1735)</a:t>
            </a:r>
            <a:endParaRPr lang="da-DK" altLang="da-DK" sz="1200" i="1" dirty="0">
              <a:latin typeface="+mn-lt"/>
            </a:endParaRPr>
          </a:p>
        </p:txBody>
      </p:sp>
    </p:spTree>
    <p:extLst>
      <p:ext uri="{BB962C8B-B14F-4D97-AF65-F5344CB8AC3E}">
        <p14:creationId xmlns:p14="http://schemas.microsoft.com/office/powerpoint/2010/main" val="955022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Tanker om forandringer/evolution</a:t>
            </a:r>
          </a:p>
        </p:txBody>
      </p:sp>
      <p:sp>
        <p:nvSpPr>
          <p:cNvPr id="3" name="Content Placeholder 2"/>
          <p:cNvSpPr>
            <a:spLocks noGrp="1"/>
          </p:cNvSpPr>
          <p:nvPr>
            <p:ph idx="1"/>
          </p:nvPr>
        </p:nvSpPr>
        <p:spPr>
          <a:xfrm>
            <a:off x="628650" y="1825625"/>
            <a:ext cx="4735438" cy="3835623"/>
          </a:xfrm>
        </p:spPr>
        <p:txBody>
          <a:bodyPr>
            <a:normAutofit fontScale="62500" lnSpcReduction="20000"/>
          </a:bodyPr>
          <a:lstStyle/>
          <a:p>
            <a:r>
              <a:rPr lang="da-DK" dirty="0" err="1"/>
              <a:t>Transmutationstanker</a:t>
            </a:r>
            <a:r>
              <a:rPr lang="da-DK" dirty="0"/>
              <a:t> i 1700-tallet, særligt:</a:t>
            </a:r>
          </a:p>
          <a:p>
            <a:r>
              <a:rPr lang="da-DK" dirty="0" err="1"/>
              <a:t>Comte</a:t>
            </a:r>
            <a:r>
              <a:rPr lang="da-DK" dirty="0"/>
              <a:t> de </a:t>
            </a:r>
            <a:r>
              <a:rPr lang="da-DK" dirty="0" err="1"/>
              <a:t>Buffon</a:t>
            </a:r>
            <a:r>
              <a:rPr lang="da-DK" dirty="0"/>
              <a:t> (1707-1788):</a:t>
            </a:r>
          </a:p>
          <a:p>
            <a:pPr lvl="1"/>
            <a:r>
              <a:rPr lang="da-DK" b="1" dirty="0"/>
              <a:t>Spontan genese </a:t>
            </a:r>
            <a:r>
              <a:rPr lang="da-DK" dirty="0"/>
              <a:t>(liv kan være opstået fra mudder/dødt materiale)</a:t>
            </a:r>
          </a:p>
          <a:p>
            <a:pPr lvl="1"/>
            <a:r>
              <a:rPr lang="da-DK" b="1" dirty="0"/>
              <a:t>Arter kan udvikles over tid </a:t>
            </a:r>
            <a:r>
              <a:rPr lang="da-DK" dirty="0"/>
              <a:t>fra oprindelige stamformer, så slægten og grupper bestemmes dermed ud fra deres afstamning</a:t>
            </a:r>
          </a:p>
          <a:p>
            <a:pPr lvl="1"/>
            <a:r>
              <a:rPr lang="da-DK" dirty="0"/>
              <a:t>Naturlig klassifikation: Hvis arter er beslægtede, så er Linnés opdeling faktisk en reel taksonomi (og ikke kunstig som hidtil antaget)</a:t>
            </a:r>
          </a:p>
          <a:p>
            <a:r>
              <a:rPr lang="da-DK" dirty="0"/>
              <a:t>Lord </a:t>
            </a:r>
            <a:r>
              <a:rPr lang="da-DK" dirty="0" err="1"/>
              <a:t>Monboddo</a:t>
            </a:r>
            <a:r>
              <a:rPr lang="da-DK" dirty="0"/>
              <a:t> (1714-1799):</a:t>
            </a:r>
          </a:p>
          <a:p>
            <a:pPr lvl="1"/>
            <a:r>
              <a:rPr lang="da-DK" b="1" dirty="0"/>
              <a:t>Mennesket er udviklet fra aber</a:t>
            </a:r>
            <a:r>
              <a:rPr lang="da-DK" dirty="0"/>
              <a:t>, men aberne er </a:t>
            </a:r>
            <a:r>
              <a:rPr lang="da-DK" i="1" dirty="0"/>
              <a:t>ikke</a:t>
            </a:r>
            <a:r>
              <a:rPr lang="da-DK" dirty="0"/>
              <a:t> udviklet fra andre dyr</a:t>
            </a:r>
          </a:p>
          <a:p>
            <a:r>
              <a:rPr lang="da-DK" dirty="0"/>
              <a:t>Erasmus Darwin (1731-1802):</a:t>
            </a:r>
          </a:p>
          <a:p>
            <a:pPr lvl="1"/>
            <a:r>
              <a:rPr lang="da-DK" dirty="0"/>
              <a:t>Beskrev i teksten </a:t>
            </a:r>
            <a:r>
              <a:rPr lang="da-DK" i="1" dirty="0" err="1"/>
              <a:t>Zoonomia</a:t>
            </a:r>
            <a:r>
              <a:rPr lang="da-DK" dirty="0"/>
              <a:t> at alle varmblodede dyr kan være udviklet fra et levende væv</a:t>
            </a:r>
          </a:p>
          <a:p>
            <a:r>
              <a:rPr lang="da-DK" dirty="0"/>
              <a:t>Endnu </a:t>
            </a:r>
            <a:r>
              <a:rPr lang="da-DK" b="1" dirty="0"/>
              <a:t>ingen mekanisme </a:t>
            </a:r>
            <a:r>
              <a:rPr lang="da-DK" dirty="0"/>
              <a:t>for evolution</a:t>
            </a:r>
          </a:p>
        </p:txBody>
      </p:sp>
      <p:sp>
        <p:nvSpPr>
          <p:cNvPr id="4"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fontAlgn="auto">
              <a:spcAft>
                <a:spcPts val="0"/>
              </a:spcAft>
              <a:buNone/>
              <a:defRPr/>
            </a:pPr>
            <a:r>
              <a:rPr lang="da-DK" dirty="0" err="1"/>
              <a:t>Comte</a:t>
            </a:r>
            <a:r>
              <a:rPr lang="da-DK" dirty="0"/>
              <a:t> de </a:t>
            </a:r>
            <a:r>
              <a:rPr lang="da-DK" dirty="0" err="1"/>
              <a:t>Buffon</a:t>
            </a:r>
            <a:r>
              <a:rPr lang="da-DK" dirty="0"/>
              <a:t> skriver </a:t>
            </a:r>
            <a:r>
              <a:rPr lang="da-DK" altLang="da-DK" dirty="0"/>
              <a:t>i </a:t>
            </a:r>
            <a:r>
              <a:rPr lang="fr-FR" altLang="da-DK" i="1" dirty="0"/>
              <a:t>Histoire Naturelle de l’homme</a:t>
            </a:r>
            <a:r>
              <a:rPr lang="fr-FR" altLang="da-DK" dirty="0"/>
              <a:t> </a:t>
            </a:r>
            <a:r>
              <a:rPr lang="da-DK" altLang="da-DK" dirty="0"/>
              <a:t>(1749): ”</a:t>
            </a:r>
            <a:r>
              <a:rPr lang="da-DK" altLang="da-DK" b="1" dirty="0"/>
              <a:t>Klima og oversvømmelse påvirker dyrs form</a:t>
            </a:r>
            <a:r>
              <a:rPr lang="da-DK" altLang="da-DK" dirty="0"/>
              <a:t> på en så fremtrædende måde at deres effekt ikke kan betvivles; og selvom disse ville være mindre hastige, åbenbare og påvirkelige på mennesket, må vi konkludere ved analogi, at </a:t>
            </a:r>
            <a:r>
              <a:rPr lang="da-DK" altLang="da-DK" b="1" dirty="0"/>
              <a:t>disse effekter findes i menneskearten</a:t>
            </a:r>
            <a:r>
              <a:rPr lang="da-DK" altLang="da-DK" dirty="0"/>
              <a:t> og træder frem i de varieteter, som findes der</a:t>
            </a:r>
            <a:r>
              <a:rPr lang="da-DK" altLang="da-DK" i="1" dirty="0"/>
              <a:t>”</a:t>
            </a:r>
            <a:r>
              <a:rPr lang="da-DK" altLang="da-DK" dirty="0"/>
              <a:t> (oversat af Bent </a:t>
            </a:r>
            <a:r>
              <a:rPr lang="da-DK" altLang="da-DK" dirty="0" err="1"/>
              <a:t>Lindow</a:t>
            </a:r>
            <a:r>
              <a:rPr lang="da-DK" altLang="da-DK" dirty="0"/>
              <a:t>).</a:t>
            </a:r>
          </a:p>
          <a:p>
            <a:pPr marL="0" indent="0" fontAlgn="auto">
              <a:spcAft>
                <a:spcPts val="0"/>
              </a:spcAft>
              <a:buNone/>
              <a:defRPr/>
            </a:pPr>
            <a:r>
              <a:rPr lang="da-DK" altLang="da-DK" dirty="0"/>
              <a:t>Her er altså de første konkrete overvejelser om at biologiske arter og også menneske (</a:t>
            </a:r>
            <a:r>
              <a:rPr lang="da-DK" altLang="da-DK" i="1" dirty="0"/>
              <a:t>Homo Sapiens</a:t>
            </a:r>
            <a:r>
              <a:rPr lang="da-DK" altLang="da-DK" dirty="0"/>
              <a:t>) har ændret sig over tid. </a:t>
            </a:r>
            <a:endParaRPr lang="fr-FR" altLang="da-DK" dirty="0"/>
          </a:p>
          <a:p>
            <a:pPr marL="0" indent="0" fontAlgn="auto">
              <a:spcAft>
                <a:spcPts val="0"/>
              </a:spcAft>
              <a:buNone/>
              <a:defRPr/>
            </a:pPr>
            <a:endParaRPr lang="da-DK" altLang="da-DK" dirty="0"/>
          </a:p>
          <a:p>
            <a:pPr marL="0" indent="0" fontAlgn="auto">
              <a:spcAft>
                <a:spcPts val="0"/>
              </a:spcAft>
              <a:buNone/>
              <a:defRPr/>
            </a:pPr>
            <a:endParaRPr lang="fr-FR" altLang="da-DK" dirty="0"/>
          </a:p>
          <a:p>
            <a:pPr marL="0" indent="0" fontAlgn="auto">
              <a:spcAft>
                <a:spcPts val="0"/>
              </a:spcAft>
              <a:buNone/>
              <a:defRPr/>
            </a:pPr>
            <a:endParaRPr lang="da-DK" altLang="da-DK" i="1" dirty="0"/>
          </a:p>
        </p:txBody>
      </p:sp>
      <p:sp>
        <p:nvSpPr>
          <p:cNvPr id="5" name="TextBox 4"/>
          <p:cNvSpPr txBox="1"/>
          <p:nvPr/>
        </p:nvSpPr>
        <p:spPr>
          <a:xfrm>
            <a:off x="5671059" y="4869160"/>
            <a:ext cx="3365437" cy="523220"/>
          </a:xfrm>
          <a:prstGeom prst="rect">
            <a:avLst/>
          </a:prstGeom>
          <a:noFill/>
        </p:spPr>
        <p:txBody>
          <a:bodyPr wrap="square" rtlCol="0">
            <a:spAutoFit/>
          </a:bodyPr>
          <a:lstStyle/>
          <a:p>
            <a:r>
              <a:rPr lang="da-DK" sz="1400" dirty="0">
                <a:latin typeface="+mn-lt"/>
              </a:rPr>
              <a:t>Eksempel på biologisk udvikling ifølge </a:t>
            </a:r>
            <a:r>
              <a:rPr lang="da-DK" sz="1400" dirty="0" err="1">
                <a:latin typeface="+mn-lt"/>
              </a:rPr>
              <a:t>Comte</a:t>
            </a:r>
            <a:r>
              <a:rPr lang="da-DK" sz="1400" dirty="0">
                <a:latin typeface="+mn-lt"/>
              </a:rPr>
              <a:t> de </a:t>
            </a:r>
            <a:r>
              <a:rPr lang="da-DK" sz="1400" dirty="0" err="1">
                <a:latin typeface="+mn-lt"/>
              </a:rPr>
              <a:t>Buffon</a:t>
            </a:r>
            <a:r>
              <a:rPr lang="da-DK" sz="1400" dirty="0">
                <a:latin typeface="+mn-lt"/>
              </a:rPr>
              <a:t> i hesteslægten (</a:t>
            </a:r>
            <a:r>
              <a:rPr lang="da-DK" sz="1400" i="1" dirty="0" err="1">
                <a:latin typeface="+mn-lt"/>
              </a:rPr>
              <a:t>Equus</a:t>
            </a:r>
            <a:r>
              <a:rPr lang="da-DK" sz="1400" dirty="0">
                <a:latin typeface="+mn-lt"/>
              </a:rPr>
              <a:t>)</a:t>
            </a:r>
          </a:p>
        </p:txBody>
      </p:sp>
      <p:grpSp>
        <p:nvGrpSpPr>
          <p:cNvPr id="27" name="Group 26"/>
          <p:cNvGrpSpPr/>
          <p:nvPr/>
        </p:nvGrpSpPr>
        <p:grpSpPr>
          <a:xfrm>
            <a:off x="5133629" y="2115831"/>
            <a:ext cx="4002566" cy="2681321"/>
            <a:chOff x="5072847" y="2367038"/>
            <a:chExt cx="4002566" cy="2681321"/>
          </a:xfrm>
        </p:grpSpPr>
        <p:sp>
          <p:nvSpPr>
            <p:cNvPr id="24" name="Text Box 18"/>
            <p:cNvSpPr txBox="1">
              <a:spLocks noChangeArrowheads="1"/>
            </p:cNvSpPr>
            <p:nvPr/>
          </p:nvSpPr>
          <p:spPr bwMode="auto">
            <a:xfrm>
              <a:off x="5088190" y="4555336"/>
              <a:ext cx="654346" cy="27699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Verdana" charset="0"/>
                </a:defRPr>
              </a:lvl1pPr>
              <a:lvl2pPr marL="742950" indent="-285750" eaLnBrk="0" hangingPunct="0">
                <a:defRPr sz="2400">
                  <a:solidFill>
                    <a:schemeClr val="tx1"/>
                  </a:solidFill>
                  <a:latin typeface="Verdana" charset="0"/>
                </a:defRPr>
              </a:lvl2pPr>
              <a:lvl3pPr marL="1143000" indent="-228600" eaLnBrk="0" hangingPunct="0">
                <a:defRPr sz="2400">
                  <a:solidFill>
                    <a:schemeClr val="tx1"/>
                  </a:solidFill>
                  <a:latin typeface="Verdana" charset="0"/>
                </a:defRPr>
              </a:lvl3pPr>
              <a:lvl4pPr marL="1600200" indent="-228600" eaLnBrk="0" hangingPunct="0">
                <a:defRPr sz="2400">
                  <a:solidFill>
                    <a:schemeClr val="tx1"/>
                  </a:solidFill>
                  <a:latin typeface="Verdana" charset="0"/>
                </a:defRPr>
              </a:lvl4pPr>
              <a:lvl5pPr marL="2057400" indent="-228600" eaLnBrk="0" hangingPunct="0">
                <a:defRPr sz="2400">
                  <a:solidFill>
                    <a:schemeClr val="tx1"/>
                  </a:solidFill>
                  <a:latin typeface="Verdana" charset="0"/>
                </a:defRPr>
              </a:lvl5pPr>
              <a:lvl6pPr marL="2514600" indent="-228600" eaLnBrk="0" fontAlgn="base" hangingPunct="0">
                <a:spcBef>
                  <a:spcPct val="0"/>
                </a:spcBef>
                <a:spcAft>
                  <a:spcPct val="0"/>
                </a:spcAft>
                <a:defRPr sz="2400">
                  <a:solidFill>
                    <a:schemeClr val="tx1"/>
                  </a:solidFill>
                  <a:latin typeface="Verdana" charset="0"/>
                </a:defRPr>
              </a:lvl6pPr>
              <a:lvl7pPr marL="2971800" indent="-228600" eaLnBrk="0" fontAlgn="base" hangingPunct="0">
                <a:spcBef>
                  <a:spcPct val="0"/>
                </a:spcBef>
                <a:spcAft>
                  <a:spcPct val="0"/>
                </a:spcAft>
                <a:defRPr sz="2400">
                  <a:solidFill>
                    <a:schemeClr val="tx1"/>
                  </a:solidFill>
                  <a:latin typeface="Verdana" charset="0"/>
                </a:defRPr>
              </a:lvl7pPr>
              <a:lvl8pPr marL="3429000" indent="-228600" eaLnBrk="0" fontAlgn="base" hangingPunct="0">
                <a:spcBef>
                  <a:spcPct val="0"/>
                </a:spcBef>
                <a:spcAft>
                  <a:spcPct val="0"/>
                </a:spcAft>
                <a:defRPr sz="2400">
                  <a:solidFill>
                    <a:schemeClr val="tx1"/>
                  </a:solidFill>
                  <a:latin typeface="Verdana" charset="0"/>
                </a:defRPr>
              </a:lvl8pPr>
              <a:lvl9pPr marL="3886200" indent="-228600" eaLnBrk="0" fontAlgn="base" hangingPunct="0">
                <a:spcBef>
                  <a:spcPct val="0"/>
                </a:spcBef>
                <a:spcAft>
                  <a:spcPct val="0"/>
                </a:spcAft>
                <a:defRPr sz="2400">
                  <a:solidFill>
                    <a:schemeClr val="tx1"/>
                  </a:solidFill>
                  <a:latin typeface="Verdana" charset="0"/>
                </a:defRPr>
              </a:lvl9pPr>
            </a:lstStyle>
            <a:p>
              <a:pPr algn="ctr" eaLnBrk="1" hangingPunct="1"/>
              <a:r>
                <a:rPr lang="da-DK" altLang="da-DK" sz="1200" b="1" dirty="0">
                  <a:solidFill>
                    <a:srgbClr val="3333FF"/>
                  </a:solidFill>
                </a:rPr>
                <a:t>Nutid</a:t>
              </a:r>
              <a:endParaRPr lang="da-DK" altLang="da-DK" sz="2000" b="1" dirty="0">
                <a:solidFill>
                  <a:srgbClr val="3333FF"/>
                </a:solidFill>
              </a:endParaRPr>
            </a:p>
          </p:txBody>
        </p:sp>
        <p:pic>
          <p:nvPicPr>
            <p:cNvPr id="17" name="Picture 6" descr="Hartree345_300d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9450" y="4256271"/>
              <a:ext cx="724976" cy="687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Hartree318_300dp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2842" y="4232969"/>
              <a:ext cx="742571" cy="815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descr="Hartree350_300dp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5354" y="4432706"/>
              <a:ext cx="763025" cy="543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Hartree330_300dp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538" y="4184263"/>
              <a:ext cx="926134" cy="820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383426" y="2367038"/>
              <a:ext cx="2143150" cy="307777"/>
            </a:xfrm>
            <a:prstGeom prst="rect">
              <a:avLst/>
            </a:prstGeom>
            <a:noFill/>
          </p:spPr>
          <p:txBody>
            <a:bodyPr wrap="square" rtlCol="0">
              <a:spAutoFit/>
            </a:bodyPr>
            <a:lstStyle/>
            <a:p>
              <a:r>
                <a:rPr lang="da-DK" sz="1400" b="1" dirty="0"/>
                <a:t>Oprindelig hesteform</a:t>
              </a:r>
            </a:p>
          </p:txBody>
        </p:sp>
        <p:grpSp>
          <p:nvGrpSpPr>
            <p:cNvPr id="21" name="Group 20"/>
            <p:cNvGrpSpPr/>
            <p:nvPr/>
          </p:nvGrpSpPr>
          <p:grpSpPr>
            <a:xfrm>
              <a:off x="6095393" y="2709292"/>
              <a:ext cx="2608733" cy="1614170"/>
              <a:chOff x="6095393" y="2709292"/>
              <a:chExt cx="2608733" cy="1614170"/>
            </a:xfrm>
          </p:grpSpPr>
          <p:sp>
            <p:nvSpPr>
              <p:cNvPr id="11" name="Line 10"/>
              <p:cNvSpPr>
                <a:spLocks noChangeShapeType="1"/>
              </p:cNvSpPr>
              <p:nvPr/>
            </p:nvSpPr>
            <p:spPr bwMode="auto">
              <a:xfrm>
                <a:off x="6095394" y="3346937"/>
                <a:ext cx="0" cy="958940"/>
              </a:xfrm>
              <a:prstGeom prst="line">
                <a:avLst/>
              </a:prstGeom>
              <a:noFill/>
              <a:ln w="571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da-DK"/>
              </a:p>
            </p:txBody>
          </p:sp>
          <p:sp>
            <p:nvSpPr>
              <p:cNvPr id="12" name="Line 14"/>
              <p:cNvSpPr>
                <a:spLocks noChangeShapeType="1"/>
              </p:cNvSpPr>
              <p:nvPr/>
            </p:nvSpPr>
            <p:spPr bwMode="auto">
              <a:xfrm>
                <a:off x="6095393" y="3364522"/>
                <a:ext cx="2608733" cy="4986"/>
              </a:xfrm>
              <a:prstGeom prst="line">
                <a:avLst/>
              </a:prstGeom>
              <a:noFill/>
              <a:ln w="571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da-DK"/>
              </a:p>
            </p:txBody>
          </p:sp>
          <p:sp>
            <p:nvSpPr>
              <p:cNvPr id="13" name="Line 15"/>
              <p:cNvSpPr>
                <a:spLocks noChangeShapeType="1"/>
              </p:cNvSpPr>
              <p:nvPr/>
            </p:nvSpPr>
            <p:spPr bwMode="auto">
              <a:xfrm>
                <a:off x="7391538" y="2709292"/>
                <a:ext cx="0" cy="647700"/>
              </a:xfrm>
              <a:prstGeom prst="line">
                <a:avLst/>
              </a:prstGeom>
              <a:noFill/>
              <a:ln w="571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da-DK"/>
              </a:p>
            </p:txBody>
          </p:sp>
          <p:sp>
            <p:nvSpPr>
              <p:cNvPr id="14" name="Line 10"/>
              <p:cNvSpPr>
                <a:spLocks noChangeShapeType="1"/>
              </p:cNvSpPr>
              <p:nvPr/>
            </p:nvSpPr>
            <p:spPr bwMode="auto">
              <a:xfrm>
                <a:off x="6959490" y="3356992"/>
                <a:ext cx="0" cy="958940"/>
              </a:xfrm>
              <a:prstGeom prst="line">
                <a:avLst/>
              </a:prstGeom>
              <a:noFill/>
              <a:ln w="571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da-DK"/>
              </a:p>
            </p:txBody>
          </p:sp>
          <p:sp>
            <p:nvSpPr>
              <p:cNvPr id="15" name="Line 10"/>
              <p:cNvSpPr>
                <a:spLocks noChangeShapeType="1"/>
              </p:cNvSpPr>
              <p:nvPr/>
            </p:nvSpPr>
            <p:spPr bwMode="auto">
              <a:xfrm>
                <a:off x="7823586" y="3356992"/>
                <a:ext cx="0" cy="958940"/>
              </a:xfrm>
              <a:prstGeom prst="line">
                <a:avLst/>
              </a:prstGeom>
              <a:noFill/>
              <a:ln w="571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da-DK"/>
              </a:p>
            </p:txBody>
          </p:sp>
          <p:sp>
            <p:nvSpPr>
              <p:cNvPr id="16" name="Line 10"/>
              <p:cNvSpPr>
                <a:spLocks noChangeShapeType="1"/>
              </p:cNvSpPr>
              <p:nvPr/>
            </p:nvSpPr>
            <p:spPr bwMode="auto">
              <a:xfrm>
                <a:off x="8670487" y="3364522"/>
                <a:ext cx="0" cy="958940"/>
              </a:xfrm>
              <a:prstGeom prst="line">
                <a:avLst/>
              </a:prstGeom>
              <a:noFill/>
              <a:ln w="571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da-DK"/>
              </a:p>
            </p:txBody>
          </p:sp>
        </p:grpSp>
        <p:sp>
          <p:nvSpPr>
            <p:cNvPr id="22" name="Line 16"/>
            <p:cNvSpPr>
              <a:spLocks noChangeShapeType="1"/>
            </p:cNvSpPr>
            <p:nvPr/>
          </p:nvSpPr>
          <p:spPr bwMode="auto">
            <a:xfrm>
              <a:off x="5420192" y="2737252"/>
              <a:ext cx="0" cy="1790222"/>
            </a:xfrm>
            <a:prstGeom prst="line">
              <a:avLst/>
            </a:prstGeom>
            <a:noFill/>
            <a:ln w="38100">
              <a:solidFill>
                <a:srgbClr val="3333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da-DK"/>
            </a:p>
          </p:txBody>
        </p:sp>
        <p:sp>
          <p:nvSpPr>
            <p:cNvPr id="23" name="Text Box 17"/>
            <p:cNvSpPr txBox="1">
              <a:spLocks noChangeArrowheads="1"/>
            </p:cNvSpPr>
            <p:nvPr/>
          </p:nvSpPr>
          <p:spPr bwMode="auto">
            <a:xfrm>
              <a:off x="5072847" y="2429567"/>
              <a:ext cx="69762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Verdana" charset="0"/>
                </a:defRPr>
              </a:lvl1pPr>
              <a:lvl2pPr marL="742950" indent="-285750" eaLnBrk="0" hangingPunct="0">
                <a:defRPr sz="2400">
                  <a:solidFill>
                    <a:schemeClr val="tx1"/>
                  </a:solidFill>
                  <a:latin typeface="Verdana" charset="0"/>
                </a:defRPr>
              </a:lvl2pPr>
              <a:lvl3pPr marL="1143000" indent="-228600" eaLnBrk="0" hangingPunct="0">
                <a:defRPr sz="2400">
                  <a:solidFill>
                    <a:schemeClr val="tx1"/>
                  </a:solidFill>
                  <a:latin typeface="Verdana" charset="0"/>
                </a:defRPr>
              </a:lvl3pPr>
              <a:lvl4pPr marL="1600200" indent="-228600" eaLnBrk="0" hangingPunct="0">
                <a:defRPr sz="2400">
                  <a:solidFill>
                    <a:schemeClr val="tx1"/>
                  </a:solidFill>
                  <a:latin typeface="Verdana" charset="0"/>
                </a:defRPr>
              </a:lvl4pPr>
              <a:lvl5pPr marL="2057400" indent="-228600" eaLnBrk="0" hangingPunct="0">
                <a:defRPr sz="2400">
                  <a:solidFill>
                    <a:schemeClr val="tx1"/>
                  </a:solidFill>
                  <a:latin typeface="Verdana" charset="0"/>
                </a:defRPr>
              </a:lvl5pPr>
              <a:lvl6pPr marL="2514600" indent="-228600" eaLnBrk="0" fontAlgn="base" hangingPunct="0">
                <a:spcBef>
                  <a:spcPct val="0"/>
                </a:spcBef>
                <a:spcAft>
                  <a:spcPct val="0"/>
                </a:spcAft>
                <a:defRPr sz="2400">
                  <a:solidFill>
                    <a:schemeClr val="tx1"/>
                  </a:solidFill>
                  <a:latin typeface="Verdana" charset="0"/>
                </a:defRPr>
              </a:lvl6pPr>
              <a:lvl7pPr marL="2971800" indent="-228600" eaLnBrk="0" fontAlgn="base" hangingPunct="0">
                <a:spcBef>
                  <a:spcPct val="0"/>
                </a:spcBef>
                <a:spcAft>
                  <a:spcPct val="0"/>
                </a:spcAft>
                <a:defRPr sz="2400">
                  <a:solidFill>
                    <a:schemeClr val="tx1"/>
                  </a:solidFill>
                  <a:latin typeface="Verdana" charset="0"/>
                </a:defRPr>
              </a:lvl7pPr>
              <a:lvl8pPr marL="3429000" indent="-228600" eaLnBrk="0" fontAlgn="base" hangingPunct="0">
                <a:spcBef>
                  <a:spcPct val="0"/>
                </a:spcBef>
                <a:spcAft>
                  <a:spcPct val="0"/>
                </a:spcAft>
                <a:defRPr sz="2400">
                  <a:solidFill>
                    <a:schemeClr val="tx1"/>
                  </a:solidFill>
                  <a:latin typeface="Verdana" charset="0"/>
                </a:defRPr>
              </a:lvl8pPr>
              <a:lvl9pPr marL="3886200" indent="-228600" eaLnBrk="0" fontAlgn="base" hangingPunct="0">
                <a:spcBef>
                  <a:spcPct val="0"/>
                </a:spcBef>
                <a:spcAft>
                  <a:spcPct val="0"/>
                </a:spcAft>
                <a:defRPr sz="2400">
                  <a:solidFill>
                    <a:schemeClr val="tx1"/>
                  </a:solidFill>
                  <a:latin typeface="Verdana" charset="0"/>
                </a:defRPr>
              </a:lvl9pPr>
            </a:lstStyle>
            <a:p>
              <a:pPr algn="ctr" eaLnBrk="1" hangingPunct="1"/>
              <a:r>
                <a:rPr lang="da-DK" altLang="da-DK" sz="1200" b="1" dirty="0">
                  <a:solidFill>
                    <a:srgbClr val="3333FF"/>
                  </a:solidFill>
                </a:rPr>
                <a:t>Fortid</a:t>
              </a:r>
              <a:endParaRPr lang="da-DK" altLang="da-DK" sz="2000" b="1" dirty="0">
                <a:solidFill>
                  <a:srgbClr val="3333FF"/>
                </a:solidFill>
              </a:endParaRPr>
            </a:p>
          </p:txBody>
        </p:sp>
      </p:grpSp>
      <p:sp>
        <p:nvSpPr>
          <p:cNvPr id="25" name="TextBox 24"/>
          <p:cNvSpPr txBox="1"/>
          <p:nvPr/>
        </p:nvSpPr>
        <p:spPr bwMode="auto">
          <a:xfrm rot="5400000">
            <a:off x="7995553" y="2982674"/>
            <a:ext cx="1954365" cy="246221"/>
          </a:xfrm>
          <a:prstGeom prst="rect">
            <a:avLst/>
          </a:prstGeom>
          <a:noFill/>
        </p:spPr>
        <p:txBody>
          <a:bodyPr wrap="square">
            <a:spAutoFit/>
          </a:bodyPr>
          <a:lstStyle/>
          <a:p>
            <a:pPr>
              <a:defRPr/>
            </a:pPr>
            <a:r>
              <a:rPr lang="da-DK" sz="1000" dirty="0">
                <a:solidFill>
                  <a:schemeClr val="bg1">
                    <a:lumMod val="50000"/>
                  </a:schemeClr>
                </a:solidFill>
                <a:latin typeface="+mn-lt"/>
              </a:rPr>
              <a:t>Variation af figur fra Bent </a:t>
            </a:r>
            <a:r>
              <a:rPr lang="da-DK" sz="1000" dirty="0" err="1">
                <a:solidFill>
                  <a:schemeClr val="bg1">
                    <a:lumMod val="50000"/>
                  </a:schemeClr>
                </a:solidFill>
                <a:latin typeface="+mn-lt"/>
              </a:rPr>
              <a:t>Lindow</a:t>
            </a:r>
            <a:endParaRPr lang="da-DK" sz="1000" dirty="0">
              <a:solidFill>
                <a:schemeClr val="bg1">
                  <a:lumMod val="50000"/>
                </a:schemeClr>
              </a:solidFill>
              <a:latin typeface="+mn-lt"/>
            </a:endParaRPr>
          </a:p>
        </p:txBody>
      </p:sp>
    </p:spTree>
    <p:extLst>
      <p:ext uri="{BB962C8B-B14F-4D97-AF65-F5344CB8AC3E}">
        <p14:creationId xmlns:p14="http://schemas.microsoft.com/office/powerpoint/2010/main" val="9359137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5288147" y="2477819"/>
            <a:ext cx="3089244" cy="3105990"/>
            <a:chOff x="5844399" y="1784182"/>
            <a:chExt cx="3089244" cy="3105990"/>
          </a:xfrm>
        </p:grpSpPr>
        <p:grpSp>
          <p:nvGrpSpPr>
            <p:cNvPr id="11" name="Group 10"/>
            <p:cNvGrpSpPr/>
            <p:nvPr/>
          </p:nvGrpSpPr>
          <p:grpSpPr>
            <a:xfrm>
              <a:off x="6012160" y="2276872"/>
              <a:ext cx="2736304" cy="2613300"/>
              <a:chOff x="6156176" y="2039836"/>
              <a:chExt cx="2736304" cy="2613300"/>
            </a:xfrm>
          </p:grpSpPr>
          <p:sp>
            <p:nvSpPr>
              <p:cNvPr id="5" name="Rectangle 3"/>
              <p:cNvSpPr txBox="1">
                <a:spLocks noChangeArrowheads="1"/>
              </p:cNvSpPr>
              <p:nvPr/>
            </p:nvSpPr>
            <p:spPr bwMode="auto">
              <a:xfrm>
                <a:off x="6156176" y="2039836"/>
                <a:ext cx="2736304" cy="26133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da-DK" altLang="da-DK" sz="1400" dirty="0"/>
                  <a:t>Ydre omgivelser påvirker dyrene</a:t>
                </a:r>
              </a:p>
              <a:p>
                <a:pPr marL="0" indent="0" algn="ctr">
                  <a:lnSpc>
                    <a:spcPct val="100000"/>
                  </a:lnSpc>
                  <a:buNone/>
                </a:pPr>
                <a:r>
                  <a:rPr lang="da-DK" altLang="da-DK" sz="600" dirty="0"/>
                  <a:t> </a:t>
                </a:r>
              </a:p>
              <a:p>
                <a:pPr marL="0" indent="0" algn="ctr">
                  <a:lnSpc>
                    <a:spcPct val="100000"/>
                  </a:lnSpc>
                  <a:buNone/>
                </a:pPr>
                <a:r>
                  <a:rPr lang="da-DK" altLang="da-DK" sz="1400" dirty="0"/>
                  <a:t>Dyrene ændrer adfærd</a:t>
                </a:r>
              </a:p>
              <a:p>
                <a:pPr marL="0" indent="0" algn="ctr">
                  <a:lnSpc>
                    <a:spcPct val="100000"/>
                  </a:lnSpc>
                  <a:buNone/>
                </a:pPr>
                <a:endParaRPr lang="da-DK" altLang="da-DK" sz="700" dirty="0"/>
              </a:p>
              <a:p>
                <a:pPr marL="0" indent="0" algn="ctr">
                  <a:lnSpc>
                    <a:spcPct val="100000"/>
                  </a:lnSpc>
                  <a:buNone/>
                </a:pPr>
                <a:r>
                  <a:rPr lang="da-DK" altLang="da-DK" sz="1400" dirty="0"/>
                  <a:t>Adfærden ændrer anatomien</a:t>
                </a:r>
                <a:endParaRPr lang="da-DK" altLang="da-DK" sz="700" dirty="0"/>
              </a:p>
              <a:p>
                <a:pPr marL="0" indent="0" algn="ctr">
                  <a:lnSpc>
                    <a:spcPct val="100000"/>
                  </a:lnSpc>
                  <a:buNone/>
                </a:pPr>
                <a:endParaRPr lang="da-DK" altLang="da-DK" sz="700" dirty="0"/>
              </a:p>
              <a:p>
                <a:pPr marL="0" indent="0" algn="ctr">
                  <a:lnSpc>
                    <a:spcPct val="100000"/>
                  </a:lnSpc>
                  <a:buNone/>
                </a:pPr>
                <a:r>
                  <a:rPr lang="da-DK" altLang="da-DK" sz="1400" dirty="0"/>
                  <a:t>Anatomiske ændringer videregives til afkommet</a:t>
                </a:r>
                <a:endParaRPr lang="da-DK" altLang="da-DK" sz="500" dirty="0"/>
              </a:p>
              <a:p>
                <a:pPr marL="0" indent="0" algn="ctr">
                  <a:lnSpc>
                    <a:spcPct val="100000"/>
                  </a:lnSpc>
                  <a:buNone/>
                </a:pPr>
                <a:r>
                  <a:rPr lang="da-DK" altLang="da-DK" sz="1400" dirty="0"/>
                  <a:t>Dvs.</a:t>
                </a:r>
                <a:r>
                  <a:rPr lang="da-DK" altLang="da-DK" sz="1400" b="1" dirty="0">
                    <a:solidFill>
                      <a:srgbClr val="0000FF"/>
                    </a:solidFill>
                  </a:rPr>
                  <a:t> Erhvervede træk nedarves</a:t>
                </a:r>
              </a:p>
            </p:txBody>
          </p:sp>
          <p:sp>
            <p:nvSpPr>
              <p:cNvPr id="8" name="Line 12"/>
              <p:cNvSpPr>
                <a:spLocks noChangeShapeType="1"/>
              </p:cNvSpPr>
              <p:nvPr/>
            </p:nvSpPr>
            <p:spPr bwMode="auto">
              <a:xfrm>
                <a:off x="7524328" y="2329123"/>
                <a:ext cx="0" cy="288032"/>
              </a:xfrm>
              <a:prstGeom prst="line">
                <a:avLst/>
              </a:prstGeom>
              <a:noFill/>
              <a:ln w="571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da-DK"/>
              </a:p>
            </p:txBody>
          </p:sp>
          <p:sp>
            <p:nvSpPr>
              <p:cNvPr id="9" name="Line 12"/>
              <p:cNvSpPr>
                <a:spLocks noChangeShapeType="1"/>
              </p:cNvSpPr>
              <p:nvPr/>
            </p:nvSpPr>
            <p:spPr bwMode="auto">
              <a:xfrm>
                <a:off x="7524328" y="2924944"/>
                <a:ext cx="0" cy="288032"/>
              </a:xfrm>
              <a:prstGeom prst="line">
                <a:avLst/>
              </a:prstGeom>
              <a:noFill/>
              <a:ln w="571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da-DK"/>
              </a:p>
            </p:txBody>
          </p:sp>
          <p:sp>
            <p:nvSpPr>
              <p:cNvPr id="10" name="Line 12"/>
              <p:cNvSpPr>
                <a:spLocks noChangeShapeType="1"/>
              </p:cNvSpPr>
              <p:nvPr/>
            </p:nvSpPr>
            <p:spPr bwMode="auto">
              <a:xfrm>
                <a:off x="7533037" y="3501007"/>
                <a:ext cx="0" cy="288032"/>
              </a:xfrm>
              <a:prstGeom prst="line">
                <a:avLst/>
              </a:prstGeom>
              <a:noFill/>
              <a:ln w="571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da-DK"/>
              </a:p>
            </p:txBody>
          </p:sp>
        </p:grpSp>
        <p:sp>
          <p:nvSpPr>
            <p:cNvPr id="13" name="Text Box 5"/>
            <p:cNvSpPr txBox="1">
              <a:spLocks noChangeArrowheads="1"/>
            </p:cNvSpPr>
            <p:nvPr/>
          </p:nvSpPr>
          <p:spPr bwMode="auto">
            <a:xfrm>
              <a:off x="5844399" y="1784182"/>
              <a:ext cx="308924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pPr eaLnBrk="1" hangingPunct="1">
                <a:spcBef>
                  <a:spcPct val="0"/>
                </a:spcBef>
              </a:pPr>
              <a:r>
                <a:rPr lang="da-DK" altLang="da-DK" sz="1600" b="1" dirty="0" err="1">
                  <a:latin typeface="+mn-lt"/>
                </a:rPr>
                <a:t>Lamarcks</a:t>
              </a:r>
              <a:r>
                <a:rPr lang="da-DK" altLang="da-DK" sz="1600" b="1" dirty="0">
                  <a:latin typeface="+mn-lt"/>
                </a:rPr>
                <a:t> evolutionsteori helt kort</a:t>
              </a:r>
              <a:endParaRPr lang="da-DK" altLang="da-DK" sz="1600" b="1" i="1" dirty="0">
                <a:latin typeface="+mn-lt"/>
              </a:endParaRPr>
            </a:p>
          </p:txBody>
        </p:sp>
      </p:grpSp>
      <p:sp>
        <p:nvSpPr>
          <p:cNvPr id="2" name="Title 1"/>
          <p:cNvSpPr>
            <a:spLocks noGrp="1"/>
          </p:cNvSpPr>
          <p:nvPr>
            <p:ph type="title"/>
          </p:nvPr>
        </p:nvSpPr>
        <p:spPr/>
        <p:txBody>
          <a:bodyPr/>
          <a:lstStyle/>
          <a:p>
            <a:r>
              <a:rPr lang="da-DK" dirty="0"/>
              <a:t>Første ide til en mekaniske</a:t>
            </a:r>
          </a:p>
        </p:txBody>
      </p:sp>
      <p:sp>
        <p:nvSpPr>
          <p:cNvPr id="3" name="Content Placeholder 2"/>
          <p:cNvSpPr>
            <a:spLocks noGrp="1"/>
          </p:cNvSpPr>
          <p:nvPr>
            <p:ph idx="1"/>
          </p:nvPr>
        </p:nvSpPr>
        <p:spPr>
          <a:xfrm>
            <a:off x="628649" y="1825625"/>
            <a:ext cx="4159375" cy="3619599"/>
          </a:xfrm>
        </p:spPr>
        <p:txBody>
          <a:bodyPr>
            <a:normAutofit fontScale="55000" lnSpcReduction="20000"/>
          </a:bodyPr>
          <a:lstStyle/>
          <a:p>
            <a:pPr>
              <a:lnSpc>
                <a:spcPct val="120000"/>
              </a:lnSpc>
            </a:pPr>
            <a:r>
              <a:rPr lang="da-DK" dirty="0"/>
              <a:t>Jean-Baptiste </a:t>
            </a:r>
            <a:r>
              <a:rPr lang="da-DK" dirty="0" err="1"/>
              <a:t>Lamarck</a:t>
            </a:r>
            <a:r>
              <a:rPr lang="da-DK" dirty="0"/>
              <a:t> (1744-1829) beskriver i </a:t>
            </a:r>
            <a:r>
              <a:rPr lang="da-DK" altLang="da-DK" i="1" dirty="0" err="1"/>
              <a:t>Philosophie</a:t>
            </a:r>
            <a:r>
              <a:rPr lang="da-DK" altLang="da-DK" i="1" dirty="0"/>
              <a:t> </a:t>
            </a:r>
            <a:r>
              <a:rPr lang="da-DK" altLang="da-DK" i="1" dirty="0" err="1"/>
              <a:t>Zoologique</a:t>
            </a:r>
            <a:r>
              <a:rPr lang="da-DK" altLang="da-DK" i="1" dirty="0"/>
              <a:t> </a:t>
            </a:r>
            <a:r>
              <a:rPr lang="da-DK" altLang="da-DK" dirty="0"/>
              <a:t>(1809), 1. del, kap. 7 hvordan strandbreddens fugle </a:t>
            </a:r>
            <a:r>
              <a:rPr lang="da-DK" altLang="da-DK" i="1" dirty="0"/>
              <a:t>”gør sig alle </a:t>
            </a:r>
            <a:r>
              <a:rPr lang="da-DK" altLang="da-DK" b="1" i="1" dirty="0"/>
              <a:t>anstrengelser for at strække og forlænge sine fødder</a:t>
            </a:r>
            <a:r>
              <a:rPr lang="da-DK" altLang="da-DK" i="1" dirty="0"/>
              <a:t>” </a:t>
            </a:r>
            <a:r>
              <a:rPr lang="da-DK" altLang="da-DK" dirty="0"/>
              <a:t>hvilket </a:t>
            </a:r>
            <a:r>
              <a:rPr lang="da-DK" altLang="da-DK" i="1" dirty="0"/>
              <a:t>”</a:t>
            </a:r>
            <a:r>
              <a:rPr lang="da-DK" altLang="da-DK" b="1" i="1" dirty="0"/>
              <a:t>resulterer i at individer af denne race bliver højere </a:t>
            </a:r>
            <a:r>
              <a:rPr lang="da-DK" altLang="da-DK" i="1" dirty="0"/>
              <a:t>ligesom Stylteløberne”</a:t>
            </a:r>
          </a:p>
          <a:p>
            <a:pPr>
              <a:lnSpc>
                <a:spcPct val="120000"/>
              </a:lnSpc>
            </a:pPr>
            <a:r>
              <a:rPr lang="da-DK" dirty="0"/>
              <a:t>Ideen: Erhvervede træk nedarves. </a:t>
            </a:r>
            <a:br>
              <a:rPr lang="da-DK" dirty="0"/>
            </a:br>
            <a:r>
              <a:rPr lang="da-DK" dirty="0"/>
              <a:t>Dvs. </a:t>
            </a:r>
            <a:r>
              <a:rPr lang="da-DK" altLang="da-DK" dirty="0"/>
              <a:t>individer kan ændre deres egen anatomi en smule, hvilket over tid giver ophav til synlige forandringer.</a:t>
            </a:r>
          </a:p>
          <a:p>
            <a:pPr>
              <a:lnSpc>
                <a:spcPct val="120000"/>
              </a:lnSpc>
            </a:pPr>
            <a:r>
              <a:rPr lang="da-DK" b="1" dirty="0"/>
              <a:t>Forkert mekanisme</a:t>
            </a:r>
            <a:r>
              <a:rPr lang="da-DK" dirty="0"/>
              <a:t>! Vi ved i dag at denne ide er fuldstændig forkert, men det er det første reelle bud på en mekanisme for menneskets udvikling og for evolution generelt</a:t>
            </a:r>
          </a:p>
        </p:txBody>
      </p:sp>
      <p:sp>
        <p:nvSpPr>
          <p:cNvPr id="4"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da-DK" dirty="0"/>
              <a:t>Kilder: </a:t>
            </a:r>
            <a:r>
              <a:rPr lang="da-DK" dirty="0" err="1"/>
              <a:t>Lamarcks</a:t>
            </a:r>
            <a:r>
              <a:rPr lang="da-DK" dirty="0"/>
              <a:t> egne værker </a:t>
            </a:r>
            <a:r>
              <a:rPr lang="da-DK" altLang="da-DK" i="1" dirty="0" err="1"/>
              <a:t>Recherches</a:t>
            </a:r>
            <a:r>
              <a:rPr lang="da-DK" altLang="da-DK" i="1" dirty="0"/>
              <a:t> sur </a:t>
            </a:r>
            <a:r>
              <a:rPr lang="da-DK" altLang="da-DK" i="1" dirty="0" err="1"/>
              <a:t>l’Organisation</a:t>
            </a:r>
            <a:r>
              <a:rPr lang="da-DK" altLang="da-DK" i="1" dirty="0"/>
              <a:t> des Corps </a:t>
            </a:r>
            <a:r>
              <a:rPr lang="da-DK" altLang="da-DK" i="1" dirty="0" err="1"/>
              <a:t>Vivants</a:t>
            </a:r>
            <a:r>
              <a:rPr lang="lv-LV" altLang="da-DK" i="1" dirty="0"/>
              <a:t> </a:t>
            </a:r>
            <a:r>
              <a:rPr lang="lv-LV" altLang="da-DK" dirty="0"/>
              <a:t>(18</a:t>
            </a:r>
            <a:r>
              <a:rPr lang="da-DK" altLang="da-DK" dirty="0"/>
              <a:t>02</a:t>
            </a:r>
            <a:r>
              <a:rPr lang="lv-LV" altLang="da-DK" dirty="0"/>
              <a:t>) </a:t>
            </a:r>
            <a:r>
              <a:rPr lang="lv-LV" altLang="da-DK" dirty="0" err="1"/>
              <a:t>og</a:t>
            </a:r>
            <a:r>
              <a:rPr lang="lv-LV" altLang="da-DK" dirty="0"/>
              <a:t> </a:t>
            </a:r>
            <a:r>
              <a:rPr lang="da-DK" altLang="da-DK" i="1" dirty="0" err="1"/>
              <a:t>Philosophie</a:t>
            </a:r>
            <a:r>
              <a:rPr lang="da-DK" altLang="da-DK" i="1" dirty="0"/>
              <a:t> </a:t>
            </a:r>
            <a:r>
              <a:rPr lang="da-DK" altLang="da-DK" i="1" dirty="0" err="1"/>
              <a:t>Zoologique</a:t>
            </a:r>
            <a:r>
              <a:rPr lang="da-DK" altLang="da-DK" i="1" dirty="0"/>
              <a:t> </a:t>
            </a:r>
            <a:r>
              <a:rPr lang="da-DK" altLang="da-DK" dirty="0"/>
              <a:t>(1809) - (oversat her af Bent </a:t>
            </a:r>
            <a:r>
              <a:rPr lang="da-DK" altLang="da-DK" dirty="0" err="1"/>
              <a:t>Lindow</a:t>
            </a:r>
            <a:r>
              <a:rPr lang="da-DK" altLang="da-DK" dirty="0"/>
              <a:t>).</a:t>
            </a:r>
          </a:p>
          <a:p>
            <a:pPr marL="0" indent="0">
              <a:buNone/>
            </a:pPr>
            <a:r>
              <a:rPr lang="da-DK" b="1" dirty="0"/>
              <a:t>Stadigvæk med rangordning </a:t>
            </a:r>
            <a:r>
              <a:rPr lang="da-DK" dirty="0"/>
              <a:t>(</a:t>
            </a:r>
            <a:r>
              <a:rPr lang="da-DK" dirty="0" err="1"/>
              <a:t>scala</a:t>
            </a:r>
            <a:r>
              <a:rPr lang="da-DK" dirty="0"/>
              <a:t> </a:t>
            </a:r>
            <a:r>
              <a:rPr lang="da-DK" dirty="0" err="1"/>
              <a:t>naturae</a:t>
            </a:r>
            <a:r>
              <a:rPr lang="da-DK" dirty="0"/>
              <a:t>): I </a:t>
            </a:r>
            <a:r>
              <a:rPr lang="da-DK" altLang="da-DK" i="1" dirty="0" err="1"/>
              <a:t>Philosophie</a:t>
            </a:r>
            <a:r>
              <a:rPr lang="da-DK" altLang="da-DK" i="1" dirty="0"/>
              <a:t> </a:t>
            </a:r>
            <a:r>
              <a:rPr lang="da-DK" altLang="da-DK" i="1" dirty="0" err="1"/>
              <a:t>Zoologique</a:t>
            </a:r>
            <a:r>
              <a:rPr lang="da-DK" altLang="da-DK" i="1" dirty="0"/>
              <a:t> </a:t>
            </a:r>
            <a:r>
              <a:rPr lang="da-DK" altLang="da-DK" dirty="0"/>
              <a:t>(1809)</a:t>
            </a:r>
            <a:r>
              <a:rPr lang="da-DK" dirty="0"/>
              <a:t> </a:t>
            </a:r>
            <a:r>
              <a:rPr lang="da-DK" altLang="da-DK" dirty="0"/>
              <a:t>1. del, kap. 8 skriver han </a:t>
            </a:r>
            <a:r>
              <a:rPr lang="da-DK" altLang="da-DK" i="1" dirty="0"/>
              <a:t>”Det er sikkert, at fuglene har en mere fuldkommen opbygning end krybdyrene og alle de foregående dyr ... Imidlertid udgør fuglene naturligvis ikke næstsidste trin på dyrelivets trappe; for de er mindre fuldkomne end pattedyrene …”.</a:t>
            </a:r>
          </a:p>
          <a:p>
            <a:pPr marL="0" indent="0">
              <a:buNone/>
            </a:pPr>
            <a:r>
              <a:rPr lang="da-DK" dirty="0" err="1"/>
              <a:t>Lamarcks</a:t>
            </a:r>
            <a:r>
              <a:rPr lang="da-DK" dirty="0"/>
              <a:t> beskriver ’vejen’ mod det mere fuldkomne fra simple orme til komplekse pattedyr, hvilket viser hans tro på </a:t>
            </a:r>
            <a:r>
              <a:rPr lang="da-DK" dirty="0" err="1"/>
              <a:t>scala</a:t>
            </a:r>
            <a:r>
              <a:rPr lang="da-DK" dirty="0"/>
              <a:t> </a:t>
            </a:r>
            <a:r>
              <a:rPr lang="da-DK" dirty="0" err="1"/>
              <a:t>naturae</a:t>
            </a:r>
            <a:r>
              <a:rPr lang="da-DK" dirty="0"/>
              <a:t>. Tager man i betragtning hvad han vidste dengang, så er hans beskrivelse dog ret tæt på hvordan vi klassificerer slægtskaberne i dag.</a:t>
            </a:r>
          </a:p>
          <a:p>
            <a:pPr marL="0" indent="0">
              <a:buNone/>
            </a:pPr>
            <a:endParaRPr lang="da-DK" altLang="da-DK" dirty="0"/>
          </a:p>
        </p:txBody>
      </p:sp>
      <p:sp>
        <p:nvSpPr>
          <p:cNvPr id="12" name="TextBox 11"/>
          <p:cNvSpPr txBox="1"/>
          <p:nvPr/>
        </p:nvSpPr>
        <p:spPr bwMode="auto">
          <a:xfrm rot="5400000">
            <a:off x="7400208" y="3694303"/>
            <a:ext cx="1954365" cy="246221"/>
          </a:xfrm>
          <a:prstGeom prst="rect">
            <a:avLst/>
          </a:prstGeom>
          <a:noFill/>
        </p:spPr>
        <p:txBody>
          <a:bodyPr wrap="square">
            <a:spAutoFit/>
          </a:bodyPr>
          <a:lstStyle/>
          <a:p>
            <a:pPr>
              <a:defRPr/>
            </a:pPr>
            <a:r>
              <a:rPr lang="da-DK" sz="1000" dirty="0">
                <a:solidFill>
                  <a:schemeClr val="bg1">
                    <a:lumMod val="50000"/>
                  </a:schemeClr>
                </a:solidFill>
                <a:latin typeface="+mn-lt"/>
              </a:rPr>
              <a:t>Diagram af Bent </a:t>
            </a:r>
            <a:r>
              <a:rPr lang="da-DK" sz="1000" dirty="0" err="1">
                <a:solidFill>
                  <a:schemeClr val="bg1">
                    <a:lumMod val="50000"/>
                  </a:schemeClr>
                </a:solidFill>
                <a:latin typeface="+mn-lt"/>
              </a:rPr>
              <a:t>Lindow</a:t>
            </a:r>
            <a:endParaRPr lang="da-DK" sz="1000" dirty="0">
              <a:solidFill>
                <a:schemeClr val="bg1">
                  <a:lumMod val="50000"/>
                </a:schemeClr>
              </a:solidFill>
              <a:latin typeface="+mn-lt"/>
            </a:endParaRPr>
          </a:p>
        </p:txBody>
      </p:sp>
      <p:pic>
        <p:nvPicPr>
          <p:cNvPr id="5124" name="Picture 4" descr="https://upload.wikimedia.org/wikipedia/commons/thumb/3/31/Black-winged_stilt_%28Himantopus_himantopus%29.jpg/1024px-Black-winged_stilt_%28Himantopus_himantopus%29.jpg"/>
          <p:cNvPicPr>
            <a:picLocks noChangeAspect="1" noChangeArrowheads="1"/>
          </p:cNvPicPr>
          <p:nvPr/>
        </p:nvPicPr>
        <p:blipFill rotWithShape="1">
          <a:blip r:embed="rId2">
            <a:extLst>
              <a:ext uri="{28A0092B-C50C-407E-A947-70E740481C1C}">
                <a14:useLocalDpi xmlns:a14="http://schemas.microsoft.com/office/drawing/2010/main" val="0"/>
              </a:ext>
            </a:extLst>
          </a:blip>
          <a:srcRect l="33712" t="12773" r="9721" b="3133"/>
          <a:stretch/>
        </p:blipFill>
        <p:spPr bwMode="auto">
          <a:xfrm>
            <a:off x="7187414" y="476339"/>
            <a:ext cx="1463905" cy="1451526"/>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5"/>
          <p:cNvSpPr txBox="1">
            <a:spLocks noChangeArrowheads="1"/>
          </p:cNvSpPr>
          <p:nvPr/>
        </p:nvSpPr>
        <p:spPr bwMode="auto">
          <a:xfrm>
            <a:off x="7501502" y="1927865"/>
            <a:ext cx="86440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pPr eaLnBrk="1" hangingPunct="1">
              <a:spcBef>
                <a:spcPct val="0"/>
              </a:spcBef>
            </a:pPr>
            <a:r>
              <a:rPr lang="da-DK" altLang="da-DK" sz="1200" dirty="0">
                <a:latin typeface="+mn-lt"/>
              </a:rPr>
              <a:t>Stylteløber</a:t>
            </a:r>
            <a:endParaRPr lang="da-DK" altLang="da-DK" sz="1200" i="1" dirty="0">
              <a:latin typeface="+mn-lt"/>
            </a:endParaRPr>
          </a:p>
        </p:txBody>
      </p:sp>
      <p:sp>
        <p:nvSpPr>
          <p:cNvPr id="19" name="TextBox 18"/>
          <p:cNvSpPr txBox="1"/>
          <p:nvPr/>
        </p:nvSpPr>
        <p:spPr bwMode="auto">
          <a:xfrm rot="5400000">
            <a:off x="8088146" y="1025257"/>
            <a:ext cx="1362446" cy="246221"/>
          </a:xfrm>
          <a:prstGeom prst="rect">
            <a:avLst/>
          </a:prstGeom>
          <a:noFill/>
        </p:spPr>
        <p:txBody>
          <a:bodyPr wrap="square">
            <a:spAutoFit/>
          </a:bodyPr>
          <a:lstStyle/>
          <a:p>
            <a:pPr>
              <a:defRPr/>
            </a:pPr>
            <a:r>
              <a:rPr lang="da-DK" sz="1000" dirty="0">
                <a:solidFill>
                  <a:schemeClr val="bg1">
                    <a:lumMod val="50000"/>
                  </a:schemeClr>
                </a:solidFill>
                <a:latin typeface="+mn-lt"/>
                <a:hlinkClick r:id="rId3"/>
              </a:rPr>
              <a:t>Sharp Photography</a:t>
            </a:r>
            <a:endParaRPr lang="da-DK" sz="1000" dirty="0">
              <a:solidFill>
                <a:schemeClr val="bg1">
                  <a:lumMod val="50000"/>
                </a:schemeClr>
              </a:solidFill>
              <a:latin typeface="+mn-lt"/>
            </a:endParaRPr>
          </a:p>
        </p:txBody>
      </p:sp>
    </p:spTree>
    <p:extLst>
      <p:ext uri="{BB962C8B-B14F-4D97-AF65-F5344CB8AC3E}">
        <p14:creationId xmlns:p14="http://schemas.microsoft.com/office/powerpoint/2010/main" val="1732871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pPr eaLnBrk="1" hangingPunct="1"/>
            <a:r>
              <a:rPr lang="da-DK" altLang="x-none"/>
              <a:t>Evolution og koncepter</a:t>
            </a:r>
          </a:p>
        </p:txBody>
      </p:sp>
      <p:sp>
        <p:nvSpPr>
          <p:cNvPr id="17410" name="Content Placeholder 2"/>
          <p:cNvSpPr>
            <a:spLocks noGrp="1"/>
          </p:cNvSpPr>
          <p:nvPr>
            <p:ph idx="1"/>
          </p:nvPr>
        </p:nvSpPr>
        <p:spPr>
          <a:xfrm>
            <a:off x="628650" y="1825625"/>
            <a:ext cx="7886700" cy="3763615"/>
          </a:xfrm>
        </p:spPr>
        <p:txBody>
          <a:bodyPr>
            <a:normAutofit/>
          </a:bodyPr>
          <a:lstStyle/>
          <a:p>
            <a:pPr eaLnBrk="1" hangingPunct="1"/>
            <a:r>
              <a:rPr lang="da-DK" altLang="x-none" dirty="0"/>
              <a:t>Evolution er læren om livets historie på Jorden og sker på grund af:</a:t>
            </a:r>
            <a:br>
              <a:rPr lang="da-DK" altLang="x-none" dirty="0"/>
            </a:br>
            <a:endParaRPr lang="da-DK" altLang="x-none" dirty="0"/>
          </a:p>
          <a:p>
            <a:pPr marL="914400" lvl="1" indent="-457200" eaLnBrk="1" hangingPunct="1">
              <a:buFont typeface="+mj-lt"/>
              <a:buAutoNum type="arabicPeriod"/>
            </a:pPr>
            <a:r>
              <a:rPr lang="da-DK" altLang="x-none" dirty="0"/>
              <a:t>Reproduktion: Liv er i stand til at </a:t>
            </a:r>
            <a:r>
              <a:rPr lang="da-DK" altLang="x-none" b="1" dirty="0"/>
              <a:t>reproducere</a:t>
            </a:r>
            <a:r>
              <a:rPr lang="da-DK" altLang="x-none" dirty="0"/>
              <a:t> sig selv (få afkom)</a:t>
            </a:r>
          </a:p>
          <a:p>
            <a:pPr marL="914400" lvl="1" indent="-457200" eaLnBrk="1" hangingPunct="1">
              <a:buFont typeface="+mj-lt"/>
              <a:buAutoNum type="arabicPeriod"/>
            </a:pPr>
            <a:r>
              <a:rPr lang="da-DK" altLang="x-none" dirty="0"/>
              <a:t>Mutation:</a:t>
            </a:r>
            <a:r>
              <a:rPr lang="da-DK" altLang="x-none" b="1" dirty="0"/>
              <a:t> Variationer af generne</a:t>
            </a:r>
            <a:r>
              <a:rPr lang="da-DK" altLang="x-none" dirty="0"/>
              <a:t> giver ophav til nye genotyper, der  </a:t>
            </a:r>
            <a:br>
              <a:rPr lang="da-DK" altLang="x-none" dirty="0"/>
            </a:br>
            <a:r>
              <a:rPr lang="da-DK" altLang="x-none" dirty="0"/>
              <a:t>kan gives videre til næste generation</a:t>
            </a:r>
          </a:p>
          <a:p>
            <a:pPr marL="914400" lvl="1" indent="-457200" eaLnBrk="1" hangingPunct="1">
              <a:buFont typeface="+mj-lt"/>
              <a:buAutoNum type="arabicPeriod"/>
            </a:pPr>
            <a:r>
              <a:rPr lang="da-DK" altLang="x-none" dirty="0"/>
              <a:t>Naturlig selektion: De arter der har den bedste mulighed for at overleve vil blive i overtal</a:t>
            </a:r>
          </a:p>
        </p:txBody>
      </p:sp>
      <p:sp>
        <p:nvSpPr>
          <p:cNvPr id="4"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defRPr/>
            </a:pPr>
            <a:r>
              <a:rPr lang="da-DK" altLang="x-none" dirty="0"/>
              <a:t>Evolution refererer reelt blot til en gradvise ændring af tilstande. Vi ved fra fossiler at der var andre dyr på jorden i (meget) gamle dage end dem vi ser i dag. </a:t>
            </a:r>
          </a:p>
          <a:p>
            <a:pPr marL="0" indent="0">
              <a:buFont typeface="Arial" panose="020B0604020202020204" pitchFamily="34" charset="0"/>
              <a:buNone/>
              <a:defRPr/>
            </a:pPr>
            <a:r>
              <a:rPr lang="da-DK" altLang="x-none" dirty="0"/>
              <a:t>Så livet på jorden ændrer sig, og evolutionsteorien (med naturlig selektion som mekanisme) er vores bedste bud på en forklaring af hvordan denne udvikling (evolution) kan ske i naturen.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Darwins historie I</a:t>
            </a:r>
          </a:p>
        </p:txBody>
      </p:sp>
      <p:sp>
        <p:nvSpPr>
          <p:cNvPr id="3" name="Content Placeholder 2"/>
          <p:cNvSpPr>
            <a:spLocks noGrp="1"/>
          </p:cNvSpPr>
          <p:nvPr>
            <p:ph idx="1"/>
          </p:nvPr>
        </p:nvSpPr>
        <p:spPr>
          <a:xfrm>
            <a:off x="628650" y="1825625"/>
            <a:ext cx="6447112" cy="4947186"/>
          </a:xfrm>
        </p:spPr>
        <p:txBody>
          <a:bodyPr>
            <a:normAutofit fontScale="55000" lnSpcReduction="20000"/>
          </a:bodyPr>
          <a:lstStyle/>
          <a:p>
            <a:r>
              <a:rPr lang="da-DK" dirty="0"/>
              <a:t>Charles Robert Darwin (1809-1882) får æren for evolutionsteorien fordi </a:t>
            </a:r>
            <a:r>
              <a:rPr lang="da-DK" b="1" dirty="0"/>
              <a:t>Darwin udtænkte den mekaniske som vi arbejder ud fra i dag</a:t>
            </a:r>
            <a:r>
              <a:rPr lang="da-DK" dirty="0"/>
              <a:t>. Disse to slides skal kort skitsere Darwins historie mod udgivelsen af </a:t>
            </a:r>
            <a:r>
              <a:rPr lang="da-DK" i="1" dirty="0"/>
              <a:t>Arternes Oprindelse</a:t>
            </a:r>
            <a:r>
              <a:rPr lang="da-DK" dirty="0"/>
              <a:t>.</a:t>
            </a:r>
          </a:p>
          <a:p>
            <a:r>
              <a:rPr lang="da-DK" dirty="0"/>
              <a:t>Darwin havde oprindeligt </a:t>
            </a:r>
            <a:r>
              <a:rPr lang="da-DK" b="1" dirty="0"/>
              <a:t>større interesse for geologi</a:t>
            </a:r>
            <a:r>
              <a:rPr lang="da-DK" dirty="0"/>
              <a:t>: </a:t>
            </a:r>
            <a:r>
              <a:rPr lang="da-DK" i="1" dirty="0"/>
              <a:t>”Som ung havde jeg således dannet en stærk smag for at samle </a:t>
            </a:r>
            <a:r>
              <a:rPr lang="is-IS" i="1" dirty="0"/>
              <a:t>… sten &amp; mineraler” </a:t>
            </a:r>
            <a:r>
              <a:rPr lang="is-IS" dirty="0"/>
              <a:t>(</a:t>
            </a:r>
            <a:r>
              <a:rPr lang="da-DK" altLang="da-DK" dirty="0"/>
              <a:t>Charles Darwin (1876-1879): </a:t>
            </a:r>
            <a:r>
              <a:rPr lang="da-DK" altLang="da-DK" i="1" dirty="0" err="1"/>
              <a:t>Autobiographies</a:t>
            </a:r>
            <a:r>
              <a:rPr lang="da-DK" altLang="da-DK" i="1" dirty="0"/>
              <a:t>).</a:t>
            </a:r>
          </a:p>
          <a:p>
            <a:r>
              <a:rPr lang="da-DK" dirty="0"/>
              <a:t>1827-1829: På lægestudie, men er </a:t>
            </a:r>
            <a:r>
              <a:rPr lang="da-DK" b="1" dirty="0"/>
              <a:t>ikke påvirket af forelæsninger i evolution </a:t>
            </a:r>
            <a:r>
              <a:rPr lang="da-DK" dirty="0"/>
              <a:t>og zoologi (med udgangspunkt i </a:t>
            </a:r>
            <a:r>
              <a:rPr lang="da-DK" dirty="0" err="1"/>
              <a:t>Lamarcks</a:t>
            </a:r>
            <a:r>
              <a:rPr lang="da-DK" dirty="0"/>
              <a:t> teori, som han mener farfar  Erasmus Darwin allerede har diskuteret) og skifter studie for at blive præst (hvilket de fleste naturvidenskabsfolk var på den tid).</a:t>
            </a:r>
          </a:p>
          <a:p>
            <a:r>
              <a:rPr lang="da-DK" dirty="0"/>
              <a:t>1831-1836: Darwin bliver som nyuddannet præst </a:t>
            </a:r>
            <a:r>
              <a:rPr lang="da-DK" b="1" dirty="0"/>
              <a:t>inviteret med på jordomsejling med HMS Beagle</a:t>
            </a:r>
            <a:r>
              <a:rPr lang="da-DK" dirty="0"/>
              <a:t>, gennem forbindelse til sin botanik professor (som synes at der burde være en naturvidenskabsmand med). Darwin er ikke søstærk og opholder sig 3 ud af 5 år på land, bl.a. i Sydamerika:</a:t>
            </a:r>
          </a:p>
          <a:p>
            <a:pPr lvl="1"/>
            <a:r>
              <a:rPr lang="da-DK" dirty="0"/>
              <a:t>Geologi først: Darwin bruger i starten mest tid på at undersøge undergrunden og </a:t>
            </a:r>
            <a:r>
              <a:rPr lang="da-DK" b="1" dirty="0"/>
              <a:t>ser hævet havbund </a:t>
            </a:r>
            <a:r>
              <a:rPr lang="da-DK" dirty="0"/>
              <a:t>i bl.a. Patagonien, men han indsamler også fossiler til naturhistoriske samlinger (populært i 1800-tallet) og noterer også artsvariationer i forskellige regioner</a:t>
            </a:r>
          </a:p>
          <a:p>
            <a:pPr lvl="1"/>
            <a:r>
              <a:rPr lang="da-DK" dirty="0"/>
              <a:t>Dovendyr og bæltedyr: Darwin observerer at de </a:t>
            </a:r>
            <a:r>
              <a:rPr lang="da-DK" b="1" dirty="0"/>
              <a:t>nulevende og uddøde arter/fossiler minder om hinanden </a:t>
            </a:r>
            <a:r>
              <a:rPr lang="da-DK" dirty="0"/>
              <a:t>og findes på samme kontinent. De kunne også sagtens have være spredt i hele verden, men overvejer at de det måske er fordi de er relaterede</a:t>
            </a:r>
          </a:p>
          <a:p>
            <a:pPr lvl="1"/>
            <a:r>
              <a:rPr lang="da-DK" dirty="0" err="1"/>
              <a:t>Galapagos</a:t>
            </a:r>
            <a:r>
              <a:rPr lang="da-DK" dirty="0"/>
              <a:t>: Darwin lægger mærke til den </a:t>
            </a:r>
            <a:r>
              <a:rPr lang="da-DK" b="1" dirty="0"/>
              <a:t>store variation af lignende arter </a:t>
            </a:r>
            <a:r>
              <a:rPr lang="da-DK" dirty="0"/>
              <a:t>af spurve og </a:t>
            </a:r>
            <a:r>
              <a:rPr lang="da-DK" b="1" dirty="0"/>
              <a:t>finker på forskellige øer </a:t>
            </a:r>
            <a:r>
              <a:rPr lang="da-DK" dirty="0"/>
              <a:t>og indsamler en lang række af arterne. Darwin er oprindeligt mest interesseret i vulkaner og ikke systematisk i sin indsamling af finker og må senere bruge Kaptajn </a:t>
            </a:r>
            <a:r>
              <a:rPr lang="da-DK" dirty="0" err="1"/>
              <a:t>FitzRoys</a:t>
            </a:r>
            <a:r>
              <a:rPr lang="da-DK" dirty="0"/>
              <a:t> noter om hvilke finker der hører til hvilken ø. </a:t>
            </a:r>
          </a:p>
        </p:txBody>
      </p:sp>
      <p:pic>
        <p:nvPicPr>
          <p:cNvPr id="10" name="Picture 9" descr="Baeltedy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7900" y="3177670"/>
            <a:ext cx="2174052" cy="101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skjolddy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7900" y="4549685"/>
            <a:ext cx="2079090" cy="1029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5"/>
          <p:cNvSpPr txBox="1">
            <a:spLocks noChangeArrowheads="1"/>
          </p:cNvSpPr>
          <p:nvPr/>
        </p:nvSpPr>
        <p:spPr bwMode="auto">
          <a:xfrm>
            <a:off x="7649631" y="4187806"/>
            <a:ext cx="75059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pPr eaLnBrk="1" hangingPunct="1">
              <a:spcBef>
                <a:spcPct val="0"/>
              </a:spcBef>
            </a:pPr>
            <a:r>
              <a:rPr lang="da-DK" altLang="da-DK" sz="1200" dirty="0">
                <a:latin typeface="+mn-lt"/>
              </a:rPr>
              <a:t>Bæltedyr</a:t>
            </a:r>
            <a:endParaRPr lang="da-DK" altLang="da-DK" sz="1200" i="1" dirty="0">
              <a:latin typeface="+mn-lt"/>
            </a:endParaRPr>
          </a:p>
        </p:txBody>
      </p:sp>
      <p:sp>
        <p:nvSpPr>
          <p:cNvPr id="13" name="Text Box 5"/>
          <p:cNvSpPr txBox="1">
            <a:spLocks noChangeArrowheads="1"/>
          </p:cNvSpPr>
          <p:nvPr/>
        </p:nvSpPr>
        <p:spPr bwMode="auto">
          <a:xfrm>
            <a:off x="7075762" y="5559623"/>
            <a:ext cx="183569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pPr algn="ctr" eaLnBrk="1" hangingPunct="1">
              <a:spcBef>
                <a:spcPct val="0"/>
              </a:spcBef>
            </a:pPr>
            <a:r>
              <a:rPr lang="da-DK" altLang="da-DK" sz="1200" dirty="0" err="1">
                <a:latin typeface="+mn-lt"/>
              </a:rPr>
              <a:t>Glyptodon</a:t>
            </a:r>
            <a:r>
              <a:rPr lang="da-DK" altLang="da-DK" sz="1200" dirty="0">
                <a:latin typeface="+mn-lt"/>
              </a:rPr>
              <a:t> (uddød, beslægtet med bæltedyr)</a:t>
            </a:r>
            <a:endParaRPr lang="da-DK" altLang="da-DK" sz="1200" i="1" dirty="0">
              <a:latin typeface="+mn-lt"/>
            </a:endParaRPr>
          </a:p>
        </p:txBody>
      </p:sp>
      <p:pic>
        <p:nvPicPr>
          <p:cNvPr id="4" name="Picture 3"/>
          <p:cNvPicPr>
            <a:picLocks noChangeAspect="1"/>
          </p:cNvPicPr>
          <p:nvPr/>
        </p:nvPicPr>
        <p:blipFill rotWithShape="1">
          <a:blip r:embed="rId4"/>
          <a:srcRect t="2905" b="2566"/>
          <a:stretch/>
        </p:blipFill>
        <p:spPr>
          <a:xfrm>
            <a:off x="5508104" y="159072"/>
            <a:ext cx="3436214" cy="1624113"/>
          </a:xfrm>
          <a:prstGeom prst="rect">
            <a:avLst/>
          </a:prstGeom>
        </p:spPr>
      </p:pic>
      <p:sp>
        <p:nvSpPr>
          <p:cNvPr id="14" name="Text Box 5"/>
          <p:cNvSpPr txBox="1">
            <a:spLocks noChangeArrowheads="1"/>
          </p:cNvSpPr>
          <p:nvPr/>
        </p:nvSpPr>
        <p:spPr bwMode="auto">
          <a:xfrm>
            <a:off x="7064573" y="1752540"/>
            <a:ext cx="188506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pPr eaLnBrk="1" hangingPunct="1">
              <a:spcBef>
                <a:spcPct val="0"/>
              </a:spcBef>
            </a:pPr>
            <a:r>
              <a:rPr lang="da-DK" altLang="da-DK" sz="1200" dirty="0">
                <a:latin typeface="+mn-lt"/>
              </a:rPr>
              <a:t>HMS </a:t>
            </a:r>
            <a:r>
              <a:rPr lang="da-DK" altLang="da-DK" sz="1200">
                <a:latin typeface="+mn-lt"/>
              </a:rPr>
              <a:t>Beagles jordomsejling</a:t>
            </a:r>
            <a:endParaRPr lang="da-DK" altLang="da-DK" sz="1200" i="1" dirty="0">
              <a:latin typeface="+mn-lt"/>
            </a:endParaRPr>
          </a:p>
        </p:txBody>
      </p:sp>
      <p:sp>
        <p:nvSpPr>
          <p:cNvPr id="15" name="TextBox 14"/>
          <p:cNvSpPr txBox="1"/>
          <p:nvPr/>
        </p:nvSpPr>
        <p:spPr bwMode="auto">
          <a:xfrm rot="5400000">
            <a:off x="8355602" y="711377"/>
            <a:ext cx="1362446" cy="246221"/>
          </a:xfrm>
          <a:prstGeom prst="rect">
            <a:avLst/>
          </a:prstGeom>
          <a:noFill/>
        </p:spPr>
        <p:txBody>
          <a:bodyPr wrap="square">
            <a:spAutoFit/>
          </a:bodyPr>
          <a:lstStyle/>
          <a:p>
            <a:pPr>
              <a:defRPr/>
            </a:pPr>
            <a:r>
              <a:rPr lang="da-DK" sz="1000" dirty="0">
                <a:solidFill>
                  <a:schemeClr val="bg1">
                    <a:lumMod val="50000"/>
                  </a:schemeClr>
                </a:solidFill>
                <a:latin typeface="+mn-lt"/>
                <a:hlinkClick r:id="rId5"/>
              </a:rPr>
              <a:t>Semhur</a:t>
            </a:r>
            <a:endParaRPr lang="da-DK" sz="1000" dirty="0">
              <a:solidFill>
                <a:schemeClr val="bg1">
                  <a:lumMod val="50000"/>
                </a:schemeClr>
              </a:solidFill>
              <a:latin typeface="+mn-lt"/>
            </a:endParaRPr>
          </a:p>
        </p:txBody>
      </p:sp>
    </p:spTree>
    <p:extLst>
      <p:ext uri="{BB962C8B-B14F-4D97-AF65-F5344CB8AC3E}">
        <p14:creationId xmlns:p14="http://schemas.microsoft.com/office/powerpoint/2010/main" val="334940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Darwins historie II</a:t>
            </a:r>
          </a:p>
        </p:txBody>
      </p:sp>
      <p:sp>
        <p:nvSpPr>
          <p:cNvPr id="3" name="Content Placeholder 2"/>
          <p:cNvSpPr>
            <a:spLocks noGrp="1"/>
          </p:cNvSpPr>
          <p:nvPr>
            <p:ph idx="1"/>
          </p:nvPr>
        </p:nvSpPr>
        <p:spPr>
          <a:xfrm>
            <a:off x="628650" y="1825625"/>
            <a:ext cx="6178568" cy="5032375"/>
          </a:xfrm>
        </p:spPr>
        <p:txBody>
          <a:bodyPr>
            <a:normAutofit fontScale="47500" lnSpcReduction="20000"/>
          </a:bodyPr>
          <a:lstStyle/>
          <a:p>
            <a:r>
              <a:rPr lang="da-DK" dirty="0"/>
              <a:t>1836-1837: Hjemme fra jordomsejlingen, får udsendt geologiresultater med hjælp fra geologen Charles </a:t>
            </a:r>
            <a:r>
              <a:rPr lang="da-DK" dirty="0" err="1"/>
              <a:t>Lyell</a:t>
            </a:r>
            <a:r>
              <a:rPr lang="da-DK" dirty="0"/>
              <a:t>, får klassificeret fossiler af Richard Owen, og lærer fra ornitologen John </a:t>
            </a:r>
            <a:r>
              <a:rPr lang="da-DK" dirty="0" err="1"/>
              <a:t>Gould</a:t>
            </a:r>
            <a:r>
              <a:rPr lang="da-DK" dirty="0"/>
              <a:t> at fuglene fra </a:t>
            </a:r>
            <a:r>
              <a:rPr lang="da-DK" dirty="0" err="1"/>
              <a:t>Galapagos</a:t>
            </a:r>
            <a:r>
              <a:rPr lang="da-DK" dirty="0"/>
              <a:t> ikke er forskellige arter (som Darwin tror) men </a:t>
            </a:r>
            <a:r>
              <a:rPr lang="da-DK" b="1" dirty="0"/>
              <a:t>faktisk 11 forskellige finkearter</a:t>
            </a:r>
            <a:r>
              <a:rPr lang="da-DK" dirty="0"/>
              <a:t> (bliver hurtigt en populær nyhedshistorie).</a:t>
            </a:r>
          </a:p>
          <a:p>
            <a:r>
              <a:rPr lang="da-DK" dirty="0"/>
              <a:t>1837: Darwins første nye </a:t>
            </a:r>
            <a:r>
              <a:rPr lang="da-DK" dirty="0" err="1"/>
              <a:t>transmutationstanker</a:t>
            </a:r>
            <a:r>
              <a:rPr lang="da-DK" dirty="0"/>
              <a:t> opstår, bl.a. om at arters udvikling skal illustreres med et </a:t>
            </a:r>
            <a:r>
              <a:rPr lang="da-DK" b="1" dirty="0"/>
              <a:t>træ der forgrenes fra en fælles stamform </a:t>
            </a:r>
            <a:r>
              <a:rPr lang="da-DK" dirty="0"/>
              <a:t>og ikke som ændringer i en ellers lineær afstamninger og han beskriver hvordan </a:t>
            </a:r>
            <a:r>
              <a:rPr lang="da-DK" b="1" dirty="0"/>
              <a:t>variationer kan ”tilpasse &amp; forandre racen </a:t>
            </a:r>
            <a:r>
              <a:rPr lang="da-DK" dirty="0"/>
              <a:t>når verden ændres ” (Fra Darwins </a:t>
            </a:r>
            <a:r>
              <a:rPr lang="da-DK" dirty="0">
                <a:hlinkClick r:id="rId2"/>
              </a:rPr>
              <a:t>notesbog ”</a:t>
            </a:r>
            <a:r>
              <a:rPr lang="da-DK" i="1" dirty="0">
                <a:hlinkClick r:id="rId2"/>
              </a:rPr>
              <a:t>B</a:t>
            </a:r>
            <a:r>
              <a:rPr lang="da-DK" dirty="0">
                <a:hlinkClick r:id="rId2"/>
              </a:rPr>
              <a:t>”, side 5</a:t>
            </a:r>
            <a:r>
              <a:rPr lang="da-DK" dirty="0"/>
              <a:t>, frit oversat).</a:t>
            </a:r>
          </a:p>
          <a:p>
            <a:r>
              <a:rPr lang="da-DK" dirty="0"/>
              <a:t>1838: Darwin opdager at den engelske præst og økonom Thomas Malthus (1766-1834) har skrevet </a:t>
            </a:r>
            <a:r>
              <a:rPr lang="da-DK" i="1" dirty="0"/>
              <a:t>An Essay on the </a:t>
            </a:r>
            <a:r>
              <a:rPr lang="da-DK" i="1" dirty="0" err="1"/>
              <a:t>Principle</a:t>
            </a:r>
            <a:r>
              <a:rPr lang="da-DK" i="1" dirty="0"/>
              <a:t> of Population</a:t>
            </a:r>
            <a:r>
              <a:rPr lang="da-DK" dirty="0"/>
              <a:t> (1798) hvor han beskriver at hvis befolkningstilvæksten er større end væksten i ressourcer til at understøtte befolkningstilvæksten, så er det </a:t>
            </a:r>
            <a:r>
              <a:rPr lang="da-DK" b="1" dirty="0"/>
              <a:t>de svageste der dør </a:t>
            </a:r>
            <a:r>
              <a:rPr lang="da-DK" dirty="0"/>
              <a:t>først.</a:t>
            </a:r>
          </a:p>
          <a:p>
            <a:r>
              <a:rPr lang="da-DK" dirty="0"/>
              <a:t>1844: Inspireret af Malthus’ tanker står teorien om </a:t>
            </a:r>
            <a:r>
              <a:rPr lang="da-DK" b="1" dirty="0"/>
              <a:t>evolution ved naturlig selektion </a:t>
            </a:r>
            <a:r>
              <a:rPr lang="da-DK" dirty="0"/>
              <a:t>nu færdig og manuskriptet er færdigt. Samme år udgives en bog med kreationistisk udgangspunkt som sælger stort, men bliver udskældt af Darwins fagfæller fordi forfatteren ikke er velrenommeret inden for systematisk zoologi. Dette gælder også for Darwin, som må opbygge et renommé som systematiker inden han udgiver sit storværk.</a:t>
            </a:r>
          </a:p>
          <a:p>
            <a:r>
              <a:rPr lang="da-DK" dirty="0"/>
              <a:t>1846-1853: Forsker i rankefødder og sætter dem i system.</a:t>
            </a:r>
          </a:p>
          <a:p>
            <a:r>
              <a:rPr lang="da-DK" dirty="0"/>
              <a:t>1858: Darwin får tilsendt et brev fra den e</a:t>
            </a:r>
            <a:r>
              <a:rPr lang="da-DK" altLang="da-DK" dirty="0"/>
              <a:t>ngelsk naturhistoriker, biogeograf, og opdagelsesrejsende Alfred R. Wallace (1823-1913) med Wallaces tanker om evolution i essayet </a:t>
            </a:r>
            <a:r>
              <a:rPr lang="da-DK" altLang="da-DK" i="1" dirty="0"/>
              <a:t>On the </a:t>
            </a:r>
            <a:r>
              <a:rPr lang="da-DK" altLang="da-DK" i="1" dirty="0" err="1"/>
              <a:t>Tendency</a:t>
            </a:r>
            <a:r>
              <a:rPr lang="da-DK" altLang="da-DK" i="1" dirty="0"/>
              <a:t> of </a:t>
            </a:r>
            <a:r>
              <a:rPr lang="da-DK" altLang="da-DK" i="1" dirty="0" err="1"/>
              <a:t>Varieties</a:t>
            </a:r>
            <a:r>
              <a:rPr lang="da-DK" altLang="da-DK" i="1" dirty="0"/>
              <a:t> to </a:t>
            </a:r>
            <a:r>
              <a:rPr lang="da-DK" altLang="da-DK" i="1" dirty="0" err="1"/>
              <a:t>depart</a:t>
            </a:r>
            <a:r>
              <a:rPr lang="da-DK" altLang="da-DK" i="1" dirty="0"/>
              <a:t> </a:t>
            </a:r>
            <a:r>
              <a:rPr lang="da-DK" altLang="da-DK" i="1" dirty="0" err="1"/>
              <a:t>indefinitely</a:t>
            </a:r>
            <a:r>
              <a:rPr lang="da-DK" altLang="da-DK" i="1" dirty="0"/>
              <a:t> from the Original Type</a:t>
            </a:r>
            <a:r>
              <a:rPr lang="da-DK" altLang="da-DK" dirty="0"/>
              <a:t>, som uden at vide det har udtænkt </a:t>
            </a:r>
            <a:r>
              <a:rPr lang="da-DK" altLang="da-DK" b="1" dirty="0"/>
              <a:t>den samme selektionsmekanisme som Darwin</a:t>
            </a:r>
            <a:r>
              <a:rPr lang="da-DK" altLang="da-DK" dirty="0"/>
              <a:t>.</a:t>
            </a:r>
            <a:r>
              <a:rPr lang="da-DK" altLang="da-DK" i="1" dirty="0"/>
              <a:t> ”[Wallace] kunne </a:t>
            </a:r>
            <a:r>
              <a:rPr lang="is-IS" altLang="da-DK" i="1" dirty="0"/>
              <a:t>… </a:t>
            </a:r>
            <a:r>
              <a:rPr lang="da-DK" altLang="da-DK" i="1" dirty="0"/>
              <a:t>ikke have lavet et bedre kort resumé! Selv hans betegnelser svarer til overskrifterne på mine kapitler … alt mit originale arbejde … vil være knust.” </a:t>
            </a:r>
            <a:r>
              <a:rPr lang="da-DK" altLang="da-DK" dirty="0"/>
              <a:t>(Brev fra Charles Darwin til Charles </a:t>
            </a:r>
            <a:r>
              <a:rPr lang="da-DK" altLang="da-DK" dirty="0" err="1"/>
              <a:t>Lyell</a:t>
            </a:r>
            <a:r>
              <a:rPr lang="da-DK" altLang="da-DK" dirty="0"/>
              <a:t>, 18. juni 1858). Herefter blev både Wallaces og Darwins ufærdige manuskripter præsenteret, men bliver ikke synderligt bemærket.</a:t>
            </a:r>
          </a:p>
          <a:p>
            <a:r>
              <a:rPr lang="da-DK" altLang="da-DK" dirty="0"/>
              <a:t>1859: Darwin </a:t>
            </a:r>
            <a:r>
              <a:rPr lang="da-DK" altLang="da-DK" b="1" dirty="0"/>
              <a:t>udgiver </a:t>
            </a:r>
            <a:r>
              <a:rPr lang="lv-LV" altLang="da-DK" b="1" i="1" dirty="0" err="1"/>
              <a:t>On</a:t>
            </a:r>
            <a:r>
              <a:rPr lang="lv-LV" altLang="da-DK" b="1" i="1" dirty="0"/>
              <a:t> </a:t>
            </a:r>
            <a:r>
              <a:rPr lang="lv-LV" altLang="da-DK" b="1" i="1" dirty="0" err="1"/>
              <a:t>the</a:t>
            </a:r>
            <a:r>
              <a:rPr lang="lv-LV" altLang="da-DK" b="1" i="1" dirty="0"/>
              <a:t> </a:t>
            </a:r>
            <a:r>
              <a:rPr lang="lv-LV" altLang="da-DK" b="1" i="1" dirty="0" err="1"/>
              <a:t>Origin</a:t>
            </a:r>
            <a:r>
              <a:rPr lang="lv-LV" altLang="da-DK" b="1" i="1" dirty="0"/>
              <a:t> </a:t>
            </a:r>
            <a:r>
              <a:rPr lang="lv-LV" altLang="da-DK" b="1" i="1" dirty="0" err="1"/>
              <a:t>of</a:t>
            </a:r>
            <a:r>
              <a:rPr lang="lv-LV" altLang="da-DK" b="1" i="1" dirty="0"/>
              <a:t> </a:t>
            </a:r>
            <a:r>
              <a:rPr lang="lv-LV" altLang="da-DK" b="1" i="1" dirty="0" err="1"/>
              <a:t>Species</a:t>
            </a:r>
            <a:r>
              <a:rPr lang="lv-LV" altLang="da-DK" b="1" i="1" dirty="0"/>
              <a:t> </a:t>
            </a:r>
            <a:r>
              <a:rPr lang="lv-LV" altLang="da-DK" b="1" i="1" dirty="0" err="1"/>
              <a:t>by</a:t>
            </a:r>
            <a:r>
              <a:rPr lang="lv-LV" altLang="da-DK" b="1" i="1" dirty="0"/>
              <a:t> </a:t>
            </a:r>
            <a:r>
              <a:rPr lang="lv-LV" altLang="da-DK" b="1" i="1" dirty="0" err="1"/>
              <a:t>Means</a:t>
            </a:r>
            <a:r>
              <a:rPr lang="lv-LV" altLang="da-DK" b="1" i="1" dirty="0"/>
              <a:t> </a:t>
            </a:r>
            <a:r>
              <a:rPr lang="lv-LV" altLang="da-DK" b="1" i="1" dirty="0" err="1"/>
              <a:t>of</a:t>
            </a:r>
            <a:r>
              <a:rPr lang="lv-LV" altLang="da-DK" b="1" i="1" dirty="0"/>
              <a:t> Natural </a:t>
            </a:r>
            <a:r>
              <a:rPr lang="lv-LV" altLang="da-DK" b="1" i="1" dirty="0" err="1"/>
              <a:t>Selection</a:t>
            </a:r>
            <a:r>
              <a:rPr lang="lv-LV" altLang="da-DK" b="1" i="1" dirty="0"/>
              <a:t> </a:t>
            </a:r>
            <a:r>
              <a:rPr lang="lv-LV" altLang="da-DK" dirty="0"/>
              <a:t>(</a:t>
            </a:r>
            <a:r>
              <a:rPr lang="lv-LV" altLang="da-DK" dirty="0" err="1"/>
              <a:t>på</a:t>
            </a:r>
            <a:r>
              <a:rPr lang="lv-LV" altLang="da-DK" dirty="0"/>
              <a:t> </a:t>
            </a:r>
            <a:r>
              <a:rPr lang="lv-LV" altLang="da-DK" dirty="0" err="1"/>
              <a:t>dansk</a:t>
            </a:r>
            <a:r>
              <a:rPr lang="lv-LV" altLang="da-DK" dirty="0"/>
              <a:t>: </a:t>
            </a:r>
            <a:r>
              <a:rPr lang="lv-LV" altLang="da-DK" i="1" dirty="0"/>
              <a:t>Ar</a:t>
            </a:r>
            <a:r>
              <a:rPr lang="da-DK" altLang="da-DK" i="1" dirty="0"/>
              <a:t>ternes oprindelse ved naturlig selektion).</a:t>
            </a:r>
            <a:endParaRPr lang="da-DK" altLang="da-DK" dirty="0"/>
          </a:p>
        </p:txBody>
      </p:sp>
      <p:pic>
        <p:nvPicPr>
          <p:cNvPr id="11" name="Picture 2" descr="https://upload.wikimedia.org/wikipedia/commons/thumb/2/2e/Charles_Darwin_seated_crop.jpg/583px-Charles_Darwin_seated_crop.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948239" y="383638"/>
            <a:ext cx="1445652" cy="1901913"/>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5"/>
          <p:cNvSpPr txBox="1">
            <a:spLocks noChangeArrowheads="1"/>
          </p:cNvSpPr>
          <p:nvPr/>
        </p:nvSpPr>
        <p:spPr bwMode="auto">
          <a:xfrm>
            <a:off x="6807218" y="2247255"/>
            <a:ext cx="208226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pPr eaLnBrk="1" hangingPunct="1">
              <a:spcBef>
                <a:spcPct val="0"/>
              </a:spcBef>
            </a:pPr>
            <a:r>
              <a:rPr lang="da-DK" altLang="da-DK" sz="1200" dirty="0">
                <a:latin typeface="+mn-lt"/>
              </a:rPr>
              <a:t>Darwin mens han skriver Arternes Oprindelse (ca. 1854)</a:t>
            </a:r>
            <a:endParaRPr lang="da-DK" altLang="da-DK" sz="1200" i="1" dirty="0">
              <a:latin typeface="+mn-lt"/>
            </a:endParaRPr>
          </a:p>
        </p:txBody>
      </p:sp>
      <p:sp>
        <p:nvSpPr>
          <p:cNvPr id="13" name="TextBox 12"/>
          <p:cNvSpPr txBox="1"/>
          <p:nvPr/>
        </p:nvSpPr>
        <p:spPr bwMode="auto">
          <a:xfrm rot="5400000">
            <a:off x="7807793" y="924575"/>
            <a:ext cx="1362446" cy="246221"/>
          </a:xfrm>
          <a:prstGeom prst="rect">
            <a:avLst/>
          </a:prstGeom>
          <a:noFill/>
        </p:spPr>
        <p:txBody>
          <a:bodyPr wrap="square">
            <a:spAutoFit/>
          </a:bodyPr>
          <a:lstStyle/>
          <a:p>
            <a:pPr>
              <a:defRPr/>
            </a:pPr>
            <a:r>
              <a:rPr lang="da-DK" sz="1000" dirty="0">
                <a:solidFill>
                  <a:schemeClr val="bg1">
                    <a:lumMod val="50000"/>
                  </a:schemeClr>
                </a:solidFill>
                <a:latin typeface="+mn-lt"/>
              </a:rPr>
              <a:t>Public Domain</a:t>
            </a:r>
          </a:p>
        </p:txBody>
      </p:sp>
      <p:pic>
        <p:nvPicPr>
          <p:cNvPr id="14" name="Picture 13"/>
          <p:cNvPicPr>
            <a:picLocks noChangeAspect="1" noChangeArrowheads="1"/>
          </p:cNvPicPr>
          <p:nvPr/>
        </p:nvPicPr>
        <p:blipFill rotWithShape="1">
          <a:blip r:embed="rId4">
            <a:extLst>
              <a:ext uri="{28A0092B-C50C-407E-A947-70E740481C1C}">
                <a14:useLocalDpi xmlns:a14="http://schemas.microsoft.com/office/drawing/2010/main" val="0"/>
              </a:ext>
            </a:extLst>
          </a:blip>
          <a:srcRect b="3990"/>
          <a:stretch/>
        </p:blipFill>
        <p:spPr bwMode="auto">
          <a:xfrm>
            <a:off x="6948239" y="2980300"/>
            <a:ext cx="1800225" cy="30833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ext Box 5"/>
          <p:cNvSpPr txBox="1">
            <a:spLocks noChangeArrowheads="1"/>
          </p:cNvSpPr>
          <p:nvPr/>
        </p:nvSpPr>
        <p:spPr bwMode="auto">
          <a:xfrm>
            <a:off x="6732240" y="6063679"/>
            <a:ext cx="231282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pPr eaLnBrk="1" hangingPunct="1">
              <a:spcBef>
                <a:spcPct val="0"/>
              </a:spcBef>
            </a:pPr>
            <a:r>
              <a:rPr lang="da-DK" altLang="da-DK" sz="1200" dirty="0">
                <a:latin typeface="+mn-lt"/>
              </a:rPr>
              <a:t>Uddrag fra Darwins </a:t>
            </a:r>
            <a:r>
              <a:rPr lang="da-DK" altLang="da-DK" sz="1200">
                <a:latin typeface="+mn-lt"/>
              </a:rPr>
              <a:t>notesbog ”B” med </a:t>
            </a:r>
            <a:r>
              <a:rPr lang="da-DK" altLang="da-DK" sz="1200" dirty="0">
                <a:latin typeface="+mn-lt"/>
              </a:rPr>
              <a:t>det første slægtstræ tegnet</a:t>
            </a:r>
            <a:endParaRPr lang="da-DK" altLang="da-DK" sz="1200" i="1" dirty="0">
              <a:latin typeface="+mn-lt"/>
            </a:endParaRPr>
          </a:p>
        </p:txBody>
      </p:sp>
      <p:sp>
        <p:nvSpPr>
          <p:cNvPr id="16" name="TextBox 15"/>
          <p:cNvSpPr txBox="1"/>
          <p:nvPr/>
        </p:nvSpPr>
        <p:spPr bwMode="auto">
          <a:xfrm rot="5400000">
            <a:off x="8173529" y="3538413"/>
            <a:ext cx="1362446" cy="246221"/>
          </a:xfrm>
          <a:prstGeom prst="rect">
            <a:avLst/>
          </a:prstGeom>
          <a:noFill/>
        </p:spPr>
        <p:txBody>
          <a:bodyPr wrap="square">
            <a:spAutoFit/>
          </a:bodyPr>
          <a:lstStyle/>
          <a:p>
            <a:pPr>
              <a:defRPr/>
            </a:pPr>
            <a:r>
              <a:rPr lang="da-DK" sz="1000" dirty="0">
                <a:solidFill>
                  <a:schemeClr val="bg1">
                    <a:lumMod val="50000"/>
                  </a:schemeClr>
                </a:solidFill>
                <a:latin typeface="+mn-lt"/>
              </a:rPr>
              <a:t>Public Domain</a:t>
            </a:r>
          </a:p>
        </p:txBody>
      </p:sp>
    </p:spTree>
    <p:extLst>
      <p:ext uri="{BB962C8B-B14F-4D97-AF65-F5344CB8AC3E}">
        <p14:creationId xmlns:p14="http://schemas.microsoft.com/office/powerpoint/2010/main" val="12828609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Darwins evolutionsteori</a:t>
            </a:r>
          </a:p>
        </p:txBody>
      </p:sp>
      <p:sp>
        <p:nvSpPr>
          <p:cNvPr id="4"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fontAlgn="auto">
              <a:spcAft>
                <a:spcPts val="0"/>
              </a:spcAft>
              <a:buFont typeface="Arial" panose="020B0604020202020204" pitchFamily="34" charset="0"/>
              <a:buNone/>
              <a:defRPr/>
            </a:pPr>
            <a:r>
              <a:rPr lang="da-DK" dirty="0"/>
              <a:t>Darwin observerer variationer blandt arter, inspireres af Malthus’ observation at i situationer med begrænsede ressourcer, så uddør de dårligst tilpassede (naturlig selektion) og de bedst tilpassede kan føre deres egenskaber videre til næste generation.</a:t>
            </a:r>
          </a:p>
          <a:p>
            <a:pPr marL="0" indent="0" fontAlgn="auto">
              <a:spcAft>
                <a:spcPts val="0"/>
              </a:spcAft>
              <a:buFont typeface="Arial" panose="020B0604020202020204" pitchFamily="34" charset="0"/>
              <a:buNone/>
              <a:defRPr/>
            </a:pPr>
            <a:r>
              <a:rPr lang="da-DK" dirty="0"/>
              <a:t>Det stamtræ Darwin har med i </a:t>
            </a:r>
            <a:r>
              <a:rPr lang="da-DK" i="1" dirty="0"/>
              <a:t>Arternes Oprindelse</a:t>
            </a:r>
            <a:r>
              <a:rPr lang="da-DK" dirty="0"/>
              <a:t> illustrerer både </a:t>
            </a:r>
            <a:r>
              <a:rPr lang="da-DK" b="1" dirty="0">
                <a:solidFill>
                  <a:srgbClr val="0000FF"/>
                </a:solidFill>
              </a:rPr>
              <a:t>arter der ikke ændrer sig</a:t>
            </a:r>
            <a:r>
              <a:rPr lang="da-DK" dirty="0"/>
              <a:t>, </a:t>
            </a:r>
            <a:r>
              <a:rPr lang="da-DK" b="1" dirty="0">
                <a:solidFill>
                  <a:schemeClr val="accent6"/>
                </a:solidFill>
              </a:rPr>
              <a:t>udvikling af nye arter (forgreninger) </a:t>
            </a:r>
            <a:r>
              <a:rPr lang="da-DK" dirty="0"/>
              <a:t>og </a:t>
            </a:r>
            <a:r>
              <a:rPr lang="da-DK" b="1" dirty="0">
                <a:solidFill>
                  <a:srgbClr val="FF3300"/>
                </a:solidFill>
              </a:rPr>
              <a:t>arter der uddør (linjen stopper)</a:t>
            </a:r>
            <a:r>
              <a:rPr lang="da-DK" dirty="0">
                <a:solidFill>
                  <a:schemeClr val="tx1"/>
                </a:solidFill>
              </a:rPr>
              <a:t>.</a:t>
            </a:r>
          </a:p>
          <a:p>
            <a:pPr marL="0" indent="0" fontAlgn="auto">
              <a:spcAft>
                <a:spcPts val="0"/>
              </a:spcAft>
              <a:buFont typeface="Arial" panose="020B0604020202020204" pitchFamily="34" charset="0"/>
              <a:buNone/>
              <a:defRPr/>
            </a:pPr>
            <a:endParaRPr lang="da-DK" dirty="0"/>
          </a:p>
          <a:p>
            <a:pPr marL="0" indent="0" fontAlgn="auto">
              <a:spcAft>
                <a:spcPts val="0"/>
              </a:spcAft>
              <a:buFont typeface="Arial" panose="020B0604020202020204" pitchFamily="34" charset="0"/>
              <a:buNone/>
              <a:defRPr/>
            </a:pPr>
            <a:endParaRPr lang="da-DK" dirty="0"/>
          </a:p>
          <a:p>
            <a:pPr marL="0" indent="0" fontAlgn="auto">
              <a:spcAft>
                <a:spcPts val="0"/>
              </a:spcAft>
              <a:buFont typeface="Arial" panose="020B0604020202020204" pitchFamily="34" charset="0"/>
              <a:buNone/>
              <a:defRPr/>
            </a:pPr>
            <a:endParaRPr lang="da-DK"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6568" y="142076"/>
            <a:ext cx="1193334" cy="191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7" name="Group 16"/>
          <p:cNvGrpSpPr/>
          <p:nvPr/>
        </p:nvGrpSpPr>
        <p:grpSpPr>
          <a:xfrm>
            <a:off x="52227" y="1718098"/>
            <a:ext cx="3419206" cy="3468397"/>
            <a:chOff x="3611289" y="2428532"/>
            <a:chExt cx="3419206" cy="3468397"/>
          </a:xfrm>
        </p:grpSpPr>
        <p:sp>
          <p:nvSpPr>
            <p:cNvPr id="10" name="Rectangle 3"/>
            <p:cNvSpPr txBox="1">
              <a:spLocks noChangeArrowheads="1"/>
            </p:cNvSpPr>
            <p:nvPr/>
          </p:nvSpPr>
          <p:spPr bwMode="auto">
            <a:xfrm>
              <a:off x="3738574" y="3006103"/>
              <a:ext cx="3291921" cy="2890826"/>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da-DK" altLang="da-DK" sz="1400" dirty="0"/>
                <a:t>Variation inden for en art</a:t>
              </a:r>
            </a:p>
            <a:p>
              <a:pPr marL="0" indent="0" algn="ctr">
                <a:lnSpc>
                  <a:spcPct val="100000"/>
                </a:lnSpc>
                <a:spcBef>
                  <a:spcPts val="0"/>
                </a:spcBef>
                <a:buNone/>
              </a:pPr>
              <a:r>
                <a:rPr lang="da-DK" altLang="da-DK" sz="600" dirty="0"/>
                <a:t> </a:t>
              </a:r>
              <a:r>
                <a:rPr lang="da-DK" altLang="da-DK" sz="2400" b="1" dirty="0"/>
                <a:t>+</a:t>
              </a:r>
              <a:endParaRPr lang="da-DK" altLang="da-DK" sz="600" b="1" dirty="0"/>
            </a:p>
            <a:p>
              <a:pPr marL="0" indent="0" algn="ctr">
                <a:lnSpc>
                  <a:spcPct val="100000"/>
                </a:lnSpc>
                <a:spcBef>
                  <a:spcPts val="0"/>
                </a:spcBef>
                <a:buNone/>
              </a:pPr>
              <a:r>
                <a:rPr lang="da-DK" altLang="da-DK" sz="1400" dirty="0"/>
                <a:t>Ikke nok ressourcer </a:t>
              </a:r>
            </a:p>
            <a:p>
              <a:pPr marL="0" indent="0" algn="ctr">
                <a:lnSpc>
                  <a:spcPct val="100000"/>
                </a:lnSpc>
                <a:buNone/>
              </a:pPr>
              <a:endParaRPr lang="da-DK" altLang="da-DK" sz="700" dirty="0"/>
            </a:p>
            <a:p>
              <a:pPr marL="0" indent="0" algn="ctr">
                <a:lnSpc>
                  <a:spcPct val="100000"/>
                </a:lnSpc>
                <a:buNone/>
              </a:pPr>
              <a:r>
                <a:rPr lang="da-DK" altLang="da-DK" sz="1400" b="1" dirty="0">
                  <a:solidFill>
                    <a:srgbClr val="0000FF"/>
                  </a:solidFill>
                </a:rPr>
                <a:t>Naturlig selektion</a:t>
              </a:r>
              <a:r>
                <a:rPr lang="da-DK" altLang="da-DK" sz="1400" dirty="0"/>
                <a:t>:</a:t>
              </a:r>
              <a:br>
                <a:rPr lang="da-DK" altLang="da-DK" sz="1400" dirty="0"/>
              </a:br>
              <a:r>
                <a:rPr lang="da-DK" altLang="da-DK" sz="1400" dirty="0"/>
                <a:t>Dårligst tilpassede dør før formering</a:t>
              </a:r>
              <a:endParaRPr lang="da-DK" altLang="da-DK" sz="700" dirty="0"/>
            </a:p>
            <a:p>
              <a:pPr marL="0" indent="0" algn="ctr">
                <a:lnSpc>
                  <a:spcPct val="100000"/>
                </a:lnSpc>
                <a:buNone/>
              </a:pPr>
              <a:endParaRPr lang="da-DK" altLang="da-DK" sz="700" dirty="0"/>
            </a:p>
            <a:p>
              <a:pPr marL="0" indent="0" algn="ctr">
                <a:lnSpc>
                  <a:spcPct val="100000"/>
                </a:lnSpc>
                <a:buNone/>
              </a:pPr>
              <a:r>
                <a:rPr lang="da-DK" altLang="da-DK" sz="1400" dirty="0"/>
                <a:t>Bedst tilpassede overlever og formerer sig</a:t>
              </a:r>
              <a:endParaRPr lang="da-DK" altLang="da-DK" sz="100" dirty="0"/>
            </a:p>
            <a:p>
              <a:pPr marL="0" indent="0" algn="ctr">
                <a:lnSpc>
                  <a:spcPct val="100000"/>
                </a:lnSpc>
                <a:buNone/>
              </a:pPr>
              <a:endParaRPr lang="da-DK" altLang="da-DK" sz="800" dirty="0"/>
            </a:p>
            <a:p>
              <a:pPr marL="0" indent="0" algn="ctr">
                <a:lnSpc>
                  <a:spcPct val="100000"/>
                </a:lnSpc>
                <a:buNone/>
              </a:pPr>
              <a:r>
                <a:rPr lang="da-DK" altLang="da-DK" sz="1400" dirty="0"/>
                <a:t>De bedste træk føres videres til næste generation</a:t>
              </a:r>
            </a:p>
          </p:txBody>
        </p:sp>
        <p:sp>
          <p:nvSpPr>
            <p:cNvPr id="12" name="Line 12"/>
            <p:cNvSpPr>
              <a:spLocks noChangeShapeType="1"/>
            </p:cNvSpPr>
            <p:nvPr/>
          </p:nvSpPr>
          <p:spPr bwMode="auto">
            <a:xfrm>
              <a:off x="5384553" y="3861048"/>
              <a:ext cx="0" cy="288032"/>
            </a:xfrm>
            <a:prstGeom prst="line">
              <a:avLst/>
            </a:prstGeom>
            <a:noFill/>
            <a:ln w="571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da-DK"/>
            </a:p>
          </p:txBody>
        </p:sp>
        <p:sp>
          <p:nvSpPr>
            <p:cNvPr id="13" name="Line 12"/>
            <p:cNvSpPr>
              <a:spLocks noChangeShapeType="1"/>
            </p:cNvSpPr>
            <p:nvPr/>
          </p:nvSpPr>
          <p:spPr bwMode="auto">
            <a:xfrm>
              <a:off x="5384535" y="4661602"/>
              <a:ext cx="0" cy="288032"/>
            </a:xfrm>
            <a:prstGeom prst="line">
              <a:avLst/>
            </a:prstGeom>
            <a:noFill/>
            <a:ln w="571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da-DK"/>
            </a:p>
          </p:txBody>
        </p:sp>
        <p:sp>
          <p:nvSpPr>
            <p:cNvPr id="9" name="Text Box 5"/>
            <p:cNvSpPr txBox="1">
              <a:spLocks noChangeArrowheads="1"/>
            </p:cNvSpPr>
            <p:nvPr/>
          </p:nvSpPr>
          <p:spPr bwMode="auto">
            <a:xfrm>
              <a:off x="3855373" y="2483250"/>
              <a:ext cx="304512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pPr eaLnBrk="1" hangingPunct="1">
                <a:spcBef>
                  <a:spcPct val="0"/>
                </a:spcBef>
              </a:pPr>
              <a:r>
                <a:rPr lang="da-DK" altLang="da-DK" sz="1600" b="1" dirty="0">
                  <a:latin typeface="+mn-lt"/>
                </a:rPr>
                <a:t>Darwins evolutionsteori helt kort </a:t>
              </a:r>
              <a:endParaRPr lang="da-DK" altLang="da-DK" sz="1600" b="1" i="1" dirty="0">
                <a:latin typeface="+mn-lt"/>
              </a:endParaRPr>
            </a:p>
          </p:txBody>
        </p:sp>
        <p:sp>
          <p:nvSpPr>
            <p:cNvPr id="14" name="Line 12"/>
            <p:cNvSpPr>
              <a:spLocks noChangeShapeType="1"/>
            </p:cNvSpPr>
            <p:nvPr/>
          </p:nvSpPr>
          <p:spPr bwMode="auto">
            <a:xfrm>
              <a:off x="5384535" y="5229200"/>
              <a:ext cx="0" cy="288032"/>
            </a:xfrm>
            <a:prstGeom prst="line">
              <a:avLst/>
            </a:prstGeom>
            <a:noFill/>
            <a:ln w="571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da-DK"/>
            </a:p>
          </p:txBody>
        </p:sp>
        <p:sp>
          <p:nvSpPr>
            <p:cNvPr id="16" name="TextBox 15"/>
            <p:cNvSpPr txBox="1"/>
            <p:nvPr/>
          </p:nvSpPr>
          <p:spPr bwMode="auto">
            <a:xfrm rot="5400000">
              <a:off x="2757217" y="3282604"/>
              <a:ext cx="1954365" cy="246221"/>
            </a:xfrm>
            <a:prstGeom prst="rect">
              <a:avLst/>
            </a:prstGeom>
            <a:noFill/>
          </p:spPr>
          <p:txBody>
            <a:bodyPr wrap="square">
              <a:spAutoFit/>
            </a:bodyPr>
            <a:lstStyle/>
            <a:p>
              <a:pPr>
                <a:defRPr/>
              </a:pPr>
              <a:r>
                <a:rPr lang="da-DK" sz="1000" dirty="0">
                  <a:solidFill>
                    <a:schemeClr val="bg1">
                      <a:lumMod val="50000"/>
                    </a:schemeClr>
                  </a:solidFill>
                  <a:latin typeface="+mn-lt"/>
                </a:rPr>
                <a:t>Diagram af Bent </a:t>
              </a:r>
              <a:r>
                <a:rPr lang="da-DK" sz="1000" dirty="0" err="1">
                  <a:solidFill>
                    <a:schemeClr val="bg1">
                      <a:lumMod val="50000"/>
                    </a:schemeClr>
                  </a:solidFill>
                  <a:latin typeface="+mn-lt"/>
                </a:rPr>
                <a:t>Lindow</a:t>
              </a:r>
              <a:endParaRPr lang="da-DK" sz="1000" dirty="0">
                <a:solidFill>
                  <a:schemeClr val="bg1">
                    <a:lumMod val="50000"/>
                  </a:schemeClr>
                </a:solidFill>
                <a:latin typeface="+mn-lt"/>
              </a:endParaRPr>
            </a:p>
          </p:txBody>
        </p:sp>
      </p:grpSp>
      <p:pic>
        <p:nvPicPr>
          <p:cNvPr id="19" name="Picture 4" descr="origins_figur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336627" y="2305335"/>
            <a:ext cx="4615553" cy="2947541"/>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 name="TextBox 19"/>
          <p:cNvSpPr txBox="1"/>
          <p:nvPr/>
        </p:nvSpPr>
        <p:spPr bwMode="auto">
          <a:xfrm rot="5400000">
            <a:off x="8304170" y="2974772"/>
            <a:ext cx="1362446" cy="246221"/>
          </a:xfrm>
          <a:prstGeom prst="rect">
            <a:avLst/>
          </a:prstGeom>
          <a:noFill/>
        </p:spPr>
        <p:txBody>
          <a:bodyPr wrap="square">
            <a:spAutoFit/>
          </a:bodyPr>
          <a:lstStyle/>
          <a:p>
            <a:pPr>
              <a:defRPr/>
            </a:pPr>
            <a:r>
              <a:rPr lang="da-DK" sz="1000" dirty="0">
                <a:solidFill>
                  <a:schemeClr val="bg1">
                    <a:lumMod val="50000"/>
                  </a:schemeClr>
                </a:solidFill>
                <a:latin typeface="+mn-lt"/>
              </a:rPr>
              <a:t>Public Domain</a:t>
            </a:r>
          </a:p>
        </p:txBody>
      </p:sp>
      <p:sp>
        <p:nvSpPr>
          <p:cNvPr id="21" name="Text Box 5"/>
          <p:cNvSpPr txBox="1">
            <a:spLocks noChangeArrowheads="1"/>
          </p:cNvSpPr>
          <p:nvPr/>
        </p:nvSpPr>
        <p:spPr bwMode="auto">
          <a:xfrm>
            <a:off x="4652953" y="5157239"/>
            <a:ext cx="424847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pPr eaLnBrk="1" hangingPunct="1">
              <a:spcBef>
                <a:spcPct val="0"/>
              </a:spcBef>
            </a:pPr>
            <a:r>
              <a:rPr lang="da-DK" altLang="da-DK" sz="1200">
                <a:latin typeface="+mn-lt"/>
              </a:rPr>
              <a:t>Stamtræ for forskellige arter (eneste </a:t>
            </a:r>
            <a:r>
              <a:rPr lang="da-DK" altLang="da-DK" sz="1200" dirty="0">
                <a:latin typeface="+mn-lt"/>
              </a:rPr>
              <a:t>figur i </a:t>
            </a:r>
            <a:r>
              <a:rPr lang="da-DK" altLang="da-DK" sz="1200" i="1" dirty="0">
                <a:latin typeface="+mn-lt"/>
              </a:rPr>
              <a:t>Arternes Oprindelse</a:t>
            </a:r>
            <a:r>
              <a:rPr lang="da-DK" altLang="da-DK" sz="1200" dirty="0">
                <a:latin typeface="+mn-lt"/>
              </a:rPr>
              <a:t>)</a:t>
            </a:r>
            <a:endParaRPr lang="da-DK" altLang="da-DK" sz="1200" i="1" dirty="0">
              <a:latin typeface="+mn-lt"/>
            </a:endParaRPr>
          </a:p>
        </p:txBody>
      </p:sp>
      <p:grpSp>
        <p:nvGrpSpPr>
          <p:cNvPr id="6" name="Group 5"/>
          <p:cNvGrpSpPr/>
          <p:nvPr/>
        </p:nvGrpSpPr>
        <p:grpSpPr>
          <a:xfrm>
            <a:off x="5002185" y="3219856"/>
            <a:ext cx="3314230" cy="1635328"/>
            <a:chOff x="4744350" y="3438365"/>
            <a:chExt cx="3314230" cy="1635328"/>
          </a:xfrm>
        </p:grpSpPr>
        <p:sp>
          <p:nvSpPr>
            <p:cNvPr id="23" name="Text Box 14"/>
            <p:cNvSpPr txBox="1">
              <a:spLocks noChangeArrowheads="1"/>
            </p:cNvSpPr>
            <p:nvPr/>
          </p:nvSpPr>
          <p:spPr bwMode="auto">
            <a:xfrm>
              <a:off x="5796136" y="4257156"/>
              <a:ext cx="3882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pPr eaLnBrk="1" hangingPunct="1">
                <a:spcBef>
                  <a:spcPct val="0"/>
                </a:spcBef>
              </a:pPr>
              <a:r>
                <a:rPr lang="da-DK" altLang="da-DK" sz="2400" dirty="0">
                  <a:solidFill>
                    <a:srgbClr val="FF0000"/>
                  </a:solidFill>
                  <a:latin typeface="Wingdings" charset="2"/>
                </a:rPr>
                <a:t>N</a:t>
              </a:r>
              <a:endParaRPr lang="da-DK" altLang="da-DK" sz="2400" dirty="0">
                <a:solidFill>
                  <a:srgbClr val="FF0000"/>
                </a:solidFill>
              </a:endParaRPr>
            </a:p>
          </p:txBody>
        </p:sp>
        <p:sp>
          <p:nvSpPr>
            <p:cNvPr id="24" name="Text Box 14"/>
            <p:cNvSpPr txBox="1">
              <a:spLocks noChangeArrowheads="1"/>
            </p:cNvSpPr>
            <p:nvPr/>
          </p:nvSpPr>
          <p:spPr bwMode="auto">
            <a:xfrm>
              <a:off x="5144892" y="4469933"/>
              <a:ext cx="3882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pPr eaLnBrk="1" hangingPunct="1">
                <a:spcBef>
                  <a:spcPct val="0"/>
                </a:spcBef>
              </a:pPr>
              <a:r>
                <a:rPr lang="da-DK" altLang="da-DK" sz="2400" dirty="0">
                  <a:solidFill>
                    <a:srgbClr val="FF0000"/>
                  </a:solidFill>
                  <a:latin typeface="Wingdings" charset="2"/>
                </a:rPr>
                <a:t>N</a:t>
              </a:r>
              <a:endParaRPr lang="da-DK" altLang="da-DK" sz="2400" dirty="0">
                <a:solidFill>
                  <a:srgbClr val="FF0000"/>
                </a:solidFill>
              </a:endParaRPr>
            </a:p>
          </p:txBody>
        </p:sp>
        <p:sp>
          <p:nvSpPr>
            <p:cNvPr id="25" name="Text Box 14"/>
            <p:cNvSpPr txBox="1">
              <a:spLocks noChangeArrowheads="1"/>
            </p:cNvSpPr>
            <p:nvPr/>
          </p:nvSpPr>
          <p:spPr bwMode="auto">
            <a:xfrm>
              <a:off x="5574332" y="4549280"/>
              <a:ext cx="3882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pPr eaLnBrk="1" hangingPunct="1">
                <a:spcBef>
                  <a:spcPct val="0"/>
                </a:spcBef>
              </a:pPr>
              <a:r>
                <a:rPr lang="da-DK" altLang="da-DK" sz="2400" dirty="0">
                  <a:solidFill>
                    <a:srgbClr val="FF0000"/>
                  </a:solidFill>
                  <a:latin typeface="Wingdings" charset="2"/>
                </a:rPr>
                <a:t>N</a:t>
              </a:r>
              <a:endParaRPr lang="da-DK" altLang="da-DK" sz="2400" dirty="0">
                <a:solidFill>
                  <a:srgbClr val="FF0000"/>
                </a:solidFill>
              </a:endParaRPr>
            </a:p>
          </p:txBody>
        </p:sp>
        <p:sp>
          <p:nvSpPr>
            <p:cNvPr id="26" name="Text Box 14"/>
            <p:cNvSpPr txBox="1">
              <a:spLocks noChangeArrowheads="1"/>
            </p:cNvSpPr>
            <p:nvPr/>
          </p:nvSpPr>
          <p:spPr bwMode="auto">
            <a:xfrm>
              <a:off x="6660232" y="3777535"/>
              <a:ext cx="3882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pPr eaLnBrk="1" hangingPunct="1">
                <a:spcBef>
                  <a:spcPct val="0"/>
                </a:spcBef>
              </a:pPr>
              <a:r>
                <a:rPr lang="da-DK" altLang="da-DK" sz="2400" dirty="0">
                  <a:solidFill>
                    <a:srgbClr val="FF0000"/>
                  </a:solidFill>
                  <a:latin typeface="Wingdings" charset="2"/>
                </a:rPr>
                <a:t>N</a:t>
              </a:r>
              <a:endParaRPr lang="da-DK" altLang="da-DK" sz="2400" dirty="0">
                <a:solidFill>
                  <a:srgbClr val="FF0000"/>
                </a:solidFill>
              </a:endParaRPr>
            </a:p>
          </p:txBody>
        </p:sp>
        <p:sp>
          <p:nvSpPr>
            <p:cNvPr id="27" name="Text Box 14"/>
            <p:cNvSpPr txBox="1">
              <a:spLocks noChangeArrowheads="1"/>
            </p:cNvSpPr>
            <p:nvPr/>
          </p:nvSpPr>
          <p:spPr bwMode="auto">
            <a:xfrm>
              <a:off x="6829312" y="4398361"/>
              <a:ext cx="3882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pPr eaLnBrk="1" hangingPunct="1">
                <a:spcBef>
                  <a:spcPct val="0"/>
                </a:spcBef>
              </a:pPr>
              <a:r>
                <a:rPr lang="da-DK" altLang="da-DK" sz="2400" dirty="0">
                  <a:solidFill>
                    <a:srgbClr val="FF0000"/>
                  </a:solidFill>
                  <a:latin typeface="Wingdings" charset="2"/>
                </a:rPr>
                <a:t>N</a:t>
              </a:r>
              <a:endParaRPr lang="da-DK" altLang="da-DK" sz="2400" dirty="0">
                <a:solidFill>
                  <a:srgbClr val="FF0000"/>
                </a:solidFill>
              </a:endParaRPr>
            </a:p>
          </p:txBody>
        </p:sp>
        <p:sp>
          <p:nvSpPr>
            <p:cNvPr id="28" name="Text Box 14"/>
            <p:cNvSpPr txBox="1">
              <a:spLocks noChangeArrowheads="1"/>
            </p:cNvSpPr>
            <p:nvPr/>
          </p:nvSpPr>
          <p:spPr bwMode="auto">
            <a:xfrm>
              <a:off x="7373580" y="4612028"/>
              <a:ext cx="3882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pPr eaLnBrk="1" hangingPunct="1">
                <a:spcBef>
                  <a:spcPct val="0"/>
                </a:spcBef>
              </a:pPr>
              <a:r>
                <a:rPr lang="da-DK" altLang="da-DK" sz="2400" dirty="0">
                  <a:solidFill>
                    <a:srgbClr val="FF0000"/>
                  </a:solidFill>
                  <a:latin typeface="Wingdings" charset="2"/>
                </a:rPr>
                <a:t>N</a:t>
              </a:r>
              <a:endParaRPr lang="da-DK" altLang="da-DK" sz="2400" dirty="0">
                <a:solidFill>
                  <a:srgbClr val="FF0000"/>
                </a:solidFill>
              </a:endParaRPr>
            </a:p>
          </p:txBody>
        </p:sp>
        <p:sp>
          <p:nvSpPr>
            <p:cNvPr id="29" name="Text Box 14"/>
            <p:cNvSpPr txBox="1">
              <a:spLocks noChangeArrowheads="1"/>
            </p:cNvSpPr>
            <p:nvPr/>
          </p:nvSpPr>
          <p:spPr bwMode="auto">
            <a:xfrm>
              <a:off x="7670332" y="3438365"/>
              <a:ext cx="3882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pPr eaLnBrk="1" hangingPunct="1">
                <a:spcBef>
                  <a:spcPct val="0"/>
                </a:spcBef>
              </a:pPr>
              <a:r>
                <a:rPr lang="da-DK" altLang="da-DK" sz="2400" dirty="0">
                  <a:solidFill>
                    <a:srgbClr val="FF0000"/>
                  </a:solidFill>
                  <a:latin typeface="Wingdings" charset="2"/>
                </a:rPr>
                <a:t>N</a:t>
              </a:r>
              <a:endParaRPr lang="da-DK" altLang="da-DK" sz="2400" dirty="0">
                <a:solidFill>
                  <a:srgbClr val="FF0000"/>
                </a:solidFill>
              </a:endParaRPr>
            </a:p>
          </p:txBody>
        </p:sp>
        <p:sp>
          <p:nvSpPr>
            <p:cNvPr id="30" name="Text Box 14"/>
            <p:cNvSpPr txBox="1">
              <a:spLocks noChangeArrowheads="1"/>
            </p:cNvSpPr>
            <p:nvPr/>
          </p:nvSpPr>
          <p:spPr bwMode="auto">
            <a:xfrm>
              <a:off x="6930341" y="3528699"/>
              <a:ext cx="3882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pPr eaLnBrk="1" hangingPunct="1">
                <a:spcBef>
                  <a:spcPct val="0"/>
                </a:spcBef>
              </a:pPr>
              <a:r>
                <a:rPr lang="da-DK" altLang="da-DK" sz="2400" dirty="0">
                  <a:solidFill>
                    <a:srgbClr val="FF0000"/>
                  </a:solidFill>
                  <a:latin typeface="Wingdings" charset="2"/>
                </a:rPr>
                <a:t>N</a:t>
              </a:r>
              <a:endParaRPr lang="da-DK" altLang="da-DK" sz="2400" dirty="0">
                <a:solidFill>
                  <a:srgbClr val="FF0000"/>
                </a:solidFill>
              </a:endParaRPr>
            </a:p>
          </p:txBody>
        </p:sp>
        <p:sp>
          <p:nvSpPr>
            <p:cNvPr id="31" name="Text Box 14"/>
            <p:cNvSpPr txBox="1">
              <a:spLocks noChangeArrowheads="1"/>
            </p:cNvSpPr>
            <p:nvPr/>
          </p:nvSpPr>
          <p:spPr bwMode="auto">
            <a:xfrm>
              <a:off x="7229723" y="3890972"/>
              <a:ext cx="3882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pPr eaLnBrk="1" hangingPunct="1">
                <a:spcBef>
                  <a:spcPct val="0"/>
                </a:spcBef>
              </a:pPr>
              <a:r>
                <a:rPr lang="da-DK" altLang="da-DK" sz="2400" dirty="0">
                  <a:solidFill>
                    <a:srgbClr val="FF0000"/>
                  </a:solidFill>
                  <a:latin typeface="Wingdings" charset="2"/>
                </a:rPr>
                <a:t>N</a:t>
              </a:r>
              <a:endParaRPr lang="da-DK" altLang="da-DK" sz="2400" dirty="0">
                <a:solidFill>
                  <a:srgbClr val="FF0000"/>
                </a:solidFill>
              </a:endParaRPr>
            </a:p>
          </p:txBody>
        </p:sp>
        <p:sp>
          <p:nvSpPr>
            <p:cNvPr id="32" name="Text Box 14"/>
            <p:cNvSpPr txBox="1">
              <a:spLocks noChangeArrowheads="1"/>
            </p:cNvSpPr>
            <p:nvPr/>
          </p:nvSpPr>
          <p:spPr bwMode="auto">
            <a:xfrm>
              <a:off x="5570034" y="3485291"/>
              <a:ext cx="3882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pPr eaLnBrk="1" hangingPunct="1">
                <a:spcBef>
                  <a:spcPct val="0"/>
                </a:spcBef>
              </a:pPr>
              <a:r>
                <a:rPr lang="da-DK" altLang="da-DK" sz="2400" dirty="0">
                  <a:solidFill>
                    <a:srgbClr val="FF0000"/>
                  </a:solidFill>
                  <a:latin typeface="Wingdings" charset="2"/>
                </a:rPr>
                <a:t>N</a:t>
              </a:r>
              <a:endParaRPr lang="da-DK" altLang="da-DK" sz="2400" dirty="0">
                <a:solidFill>
                  <a:srgbClr val="FF0000"/>
                </a:solidFill>
              </a:endParaRPr>
            </a:p>
          </p:txBody>
        </p:sp>
        <p:sp>
          <p:nvSpPr>
            <p:cNvPr id="33" name="Text Box 14"/>
            <p:cNvSpPr txBox="1">
              <a:spLocks noChangeArrowheads="1"/>
            </p:cNvSpPr>
            <p:nvPr/>
          </p:nvSpPr>
          <p:spPr bwMode="auto">
            <a:xfrm>
              <a:off x="5292190" y="3489933"/>
              <a:ext cx="3882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pPr eaLnBrk="1" hangingPunct="1">
                <a:spcBef>
                  <a:spcPct val="0"/>
                </a:spcBef>
              </a:pPr>
              <a:r>
                <a:rPr lang="da-DK" altLang="da-DK" sz="2400" dirty="0">
                  <a:solidFill>
                    <a:srgbClr val="FF0000"/>
                  </a:solidFill>
                  <a:latin typeface="Wingdings" charset="2"/>
                </a:rPr>
                <a:t>N</a:t>
              </a:r>
              <a:endParaRPr lang="da-DK" altLang="da-DK" sz="2400" dirty="0">
                <a:solidFill>
                  <a:srgbClr val="FF0000"/>
                </a:solidFill>
              </a:endParaRPr>
            </a:p>
          </p:txBody>
        </p:sp>
        <p:sp>
          <p:nvSpPr>
            <p:cNvPr id="34" name="Text Box 14"/>
            <p:cNvSpPr txBox="1">
              <a:spLocks noChangeArrowheads="1"/>
            </p:cNvSpPr>
            <p:nvPr/>
          </p:nvSpPr>
          <p:spPr bwMode="auto">
            <a:xfrm>
              <a:off x="4994653" y="3997982"/>
              <a:ext cx="3882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pPr eaLnBrk="1" hangingPunct="1">
                <a:spcBef>
                  <a:spcPct val="0"/>
                </a:spcBef>
              </a:pPr>
              <a:r>
                <a:rPr lang="da-DK" altLang="da-DK" sz="2400" dirty="0">
                  <a:solidFill>
                    <a:srgbClr val="FF0000"/>
                  </a:solidFill>
                  <a:latin typeface="Wingdings" charset="2"/>
                </a:rPr>
                <a:t>N</a:t>
              </a:r>
              <a:endParaRPr lang="da-DK" altLang="da-DK" sz="2400" dirty="0">
                <a:solidFill>
                  <a:srgbClr val="FF0000"/>
                </a:solidFill>
              </a:endParaRPr>
            </a:p>
          </p:txBody>
        </p:sp>
        <p:sp>
          <p:nvSpPr>
            <p:cNvPr id="35" name="Text Box 14"/>
            <p:cNvSpPr txBox="1">
              <a:spLocks noChangeArrowheads="1"/>
            </p:cNvSpPr>
            <p:nvPr/>
          </p:nvSpPr>
          <p:spPr bwMode="auto">
            <a:xfrm>
              <a:off x="4744350" y="3509008"/>
              <a:ext cx="3882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pPr eaLnBrk="1" hangingPunct="1">
                <a:spcBef>
                  <a:spcPct val="0"/>
                </a:spcBef>
              </a:pPr>
              <a:r>
                <a:rPr lang="da-DK" altLang="da-DK" sz="2400" dirty="0">
                  <a:solidFill>
                    <a:srgbClr val="FF0000"/>
                  </a:solidFill>
                  <a:latin typeface="Wingdings" charset="2"/>
                </a:rPr>
                <a:t>N</a:t>
              </a:r>
              <a:endParaRPr lang="da-DK" altLang="da-DK" sz="2400" dirty="0">
                <a:solidFill>
                  <a:srgbClr val="FF0000"/>
                </a:solidFill>
              </a:endParaRPr>
            </a:p>
          </p:txBody>
        </p:sp>
      </p:grpSp>
      <p:grpSp>
        <p:nvGrpSpPr>
          <p:cNvPr id="8" name="Group 7"/>
          <p:cNvGrpSpPr/>
          <p:nvPr/>
        </p:nvGrpSpPr>
        <p:grpSpPr>
          <a:xfrm>
            <a:off x="3922446" y="2276872"/>
            <a:ext cx="713958" cy="3066685"/>
            <a:chOff x="3664611" y="2495381"/>
            <a:chExt cx="713958" cy="3066685"/>
          </a:xfrm>
        </p:grpSpPr>
        <p:sp>
          <p:nvSpPr>
            <p:cNvPr id="36" name="Text Box 18"/>
            <p:cNvSpPr txBox="1">
              <a:spLocks noChangeArrowheads="1"/>
            </p:cNvSpPr>
            <p:nvPr/>
          </p:nvSpPr>
          <p:spPr bwMode="auto">
            <a:xfrm>
              <a:off x="3664611" y="2495381"/>
              <a:ext cx="654346" cy="276999"/>
            </a:xfrm>
            <a:prstGeom prst="rect">
              <a:avLst/>
            </a:prstGeom>
            <a:noFill/>
            <a:ln>
              <a:noFill/>
            </a:ln>
            <a:effectLst/>
            <a:extLst/>
          </p:spPr>
          <p:txBody>
            <a:bodyPr wrap="none">
              <a:spAutoFit/>
            </a:bodyPr>
            <a:lstStyle>
              <a:lvl1pPr eaLnBrk="0" hangingPunct="0">
                <a:defRPr sz="2400">
                  <a:solidFill>
                    <a:schemeClr val="tx1"/>
                  </a:solidFill>
                  <a:latin typeface="Verdana" charset="0"/>
                </a:defRPr>
              </a:lvl1pPr>
              <a:lvl2pPr marL="742950" indent="-285750" eaLnBrk="0" hangingPunct="0">
                <a:defRPr sz="2400">
                  <a:solidFill>
                    <a:schemeClr val="tx1"/>
                  </a:solidFill>
                  <a:latin typeface="Verdana" charset="0"/>
                </a:defRPr>
              </a:lvl2pPr>
              <a:lvl3pPr marL="1143000" indent="-228600" eaLnBrk="0" hangingPunct="0">
                <a:defRPr sz="2400">
                  <a:solidFill>
                    <a:schemeClr val="tx1"/>
                  </a:solidFill>
                  <a:latin typeface="Verdana" charset="0"/>
                </a:defRPr>
              </a:lvl3pPr>
              <a:lvl4pPr marL="1600200" indent="-228600" eaLnBrk="0" hangingPunct="0">
                <a:defRPr sz="2400">
                  <a:solidFill>
                    <a:schemeClr val="tx1"/>
                  </a:solidFill>
                  <a:latin typeface="Verdana" charset="0"/>
                </a:defRPr>
              </a:lvl4pPr>
              <a:lvl5pPr marL="2057400" indent="-228600" eaLnBrk="0" hangingPunct="0">
                <a:defRPr sz="2400">
                  <a:solidFill>
                    <a:schemeClr val="tx1"/>
                  </a:solidFill>
                  <a:latin typeface="Verdana" charset="0"/>
                </a:defRPr>
              </a:lvl5pPr>
              <a:lvl6pPr marL="2514600" indent="-228600" eaLnBrk="0" fontAlgn="base" hangingPunct="0">
                <a:spcBef>
                  <a:spcPct val="0"/>
                </a:spcBef>
                <a:spcAft>
                  <a:spcPct val="0"/>
                </a:spcAft>
                <a:defRPr sz="2400">
                  <a:solidFill>
                    <a:schemeClr val="tx1"/>
                  </a:solidFill>
                  <a:latin typeface="Verdana" charset="0"/>
                </a:defRPr>
              </a:lvl6pPr>
              <a:lvl7pPr marL="2971800" indent="-228600" eaLnBrk="0" fontAlgn="base" hangingPunct="0">
                <a:spcBef>
                  <a:spcPct val="0"/>
                </a:spcBef>
                <a:spcAft>
                  <a:spcPct val="0"/>
                </a:spcAft>
                <a:defRPr sz="2400">
                  <a:solidFill>
                    <a:schemeClr val="tx1"/>
                  </a:solidFill>
                  <a:latin typeface="Verdana" charset="0"/>
                </a:defRPr>
              </a:lvl7pPr>
              <a:lvl8pPr marL="3429000" indent="-228600" eaLnBrk="0" fontAlgn="base" hangingPunct="0">
                <a:spcBef>
                  <a:spcPct val="0"/>
                </a:spcBef>
                <a:spcAft>
                  <a:spcPct val="0"/>
                </a:spcAft>
                <a:defRPr sz="2400">
                  <a:solidFill>
                    <a:schemeClr val="tx1"/>
                  </a:solidFill>
                  <a:latin typeface="Verdana" charset="0"/>
                </a:defRPr>
              </a:lvl8pPr>
              <a:lvl9pPr marL="3886200" indent="-228600" eaLnBrk="0" fontAlgn="base" hangingPunct="0">
                <a:spcBef>
                  <a:spcPct val="0"/>
                </a:spcBef>
                <a:spcAft>
                  <a:spcPct val="0"/>
                </a:spcAft>
                <a:defRPr sz="2400">
                  <a:solidFill>
                    <a:schemeClr val="tx1"/>
                  </a:solidFill>
                  <a:latin typeface="Verdana" charset="0"/>
                </a:defRPr>
              </a:lvl9pPr>
            </a:lstStyle>
            <a:p>
              <a:pPr algn="ctr" eaLnBrk="1" hangingPunct="1"/>
              <a:r>
                <a:rPr lang="da-DK" altLang="da-DK" sz="1200" b="1" dirty="0"/>
                <a:t>Nutid</a:t>
              </a:r>
              <a:endParaRPr lang="da-DK" altLang="da-DK" sz="2000" b="1" dirty="0"/>
            </a:p>
          </p:txBody>
        </p:sp>
        <p:sp>
          <p:nvSpPr>
            <p:cNvPr id="37" name="Line 16"/>
            <p:cNvSpPr>
              <a:spLocks noChangeShapeType="1"/>
            </p:cNvSpPr>
            <p:nvPr/>
          </p:nvSpPr>
          <p:spPr bwMode="auto">
            <a:xfrm flipV="1">
              <a:off x="4029755" y="2780928"/>
              <a:ext cx="0" cy="253799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da-DK"/>
            </a:p>
          </p:txBody>
        </p:sp>
        <p:sp>
          <p:nvSpPr>
            <p:cNvPr id="38" name="Text Box 17"/>
            <p:cNvSpPr txBox="1">
              <a:spLocks noChangeArrowheads="1"/>
            </p:cNvSpPr>
            <p:nvPr/>
          </p:nvSpPr>
          <p:spPr bwMode="auto">
            <a:xfrm>
              <a:off x="3680942" y="5285067"/>
              <a:ext cx="697627" cy="276999"/>
            </a:xfrm>
            <a:prstGeom prst="rect">
              <a:avLst/>
            </a:prstGeom>
            <a:noFill/>
            <a:ln>
              <a:noFill/>
            </a:ln>
            <a:effectLst/>
            <a:extLst/>
          </p:spPr>
          <p:txBody>
            <a:bodyPr wrap="none">
              <a:spAutoFit/>
            </a:bodyPr>
            <a:lstStyle>
              <a:lvl1pPr eaLnBrk="0" hangingPunct="0">
                <a:defRPr sz="2400">
                  <a:solidFill>
                    <a:schemeClr val="tx1"/>
                  </a:solidFill>
                  <a:latin typeface="Verdana" charset="0"/>
                </a:defRPr>
              </a:lvl1pPr>
              <a:lvl2pPr marL="742950" indent="-285750" eaLnBrk="0" hangingPunct="0">
                <a:defRPr sz="2400">
                  <a:solidFill>
                    <a:schemeClr val="tx1"/>
                  </a:solidFill>
                  <a:latin typeface="Verdana" charset="0"/>
                </a:defRPr>
              </a:lvl2pPr>
              <a:lvl3pPr marL="1143000" indent="-228600" eaLnBrk="0" hangingPunct="0">
                <a:defRPr sz="2400">
                  <a:solidFill>
                    <a:schemeClr val="tx1"/>
                  </a:solidFill>
                  <a:latin typeface="Verdana" charset="0"/>
                </a:defRPr>
              </a:lvl3pPr>
              <a:lvl4pPr marL="1600200" indent="-228600" eaLnBrk="0" hangingPunct="0">
                <a:defRPr sz="2400">
                  <a:solidFill>
                    <a:schemeClr val="tx1"/>
                  </a:solidFill>
                  <a:latin typeface="Verdana" charset="0"/>
                </a:defRPr>
              </a:lvl4pPr>
              <a:lvl5pPr marL="2057400" indent="-228600" eaLnBrk="0" hangingPunct="0">
                <a:defRPr sz="2400">
                  <a:solidFill>
                    <a:schemeClr val="tx1"/>
                  </a:solidFill>
                  <a:latin typeface="Verdana" charset="0"/>
                </a:defRPr>
              </a:lvl5pPr>
              <a:lvl6pPr marL="2514600" indent="-228600" eaLnBrk="0" fontAlgn="base" hangingPunct="0">
                <a:spcBef>
                  <a:spcPct val="0"/>
                </a:spcBef>
                <a:spcAft>
                  <a:spcPct val="0"/>
                </a:spcAft>
                <a:defRPr sz="2400">
                  <a:solidFill>
                    <a:schemeClr val="tx1"/>
                  </a:solidFill>
                  <a:latin typeface="Verdana" charset="0"/>
                </a:defRPr>
              </a:lvl6pPr>
              <a:lvl7pPr marL="2971800" indent="-228600" eaLnBrk="0" fontAlgn="base" hangingPunct="0">
                <a:spcBef>
                  <a:spcPct val="0"/>
                </a:spcBef>
                <a:spcAft>
                  <a:spcPct val="0"/>
                </a:spcAft>
                <a:defRPr sz="2400">
                  <a:solidFill>
                    <a:schemeClr val="tx1"/>
                  </a:solidFill>
                  <a:latin typeface="Verdana" charset="0"/>
                </a:defRPr>
              </a:lvl7pPr>
              <a:lvl8pPr marL="3429000" indent="-228600" eaLnBrk="0" fontAlgn="base" hangingPunct="0">
                <a:spcBef>
                  <a:spcPct val="0"/>
                </a:spcBef>
                <a:spcAft>
                  <a:spcPct val="0"/>
                </a:spcAft>
                <a:defRPr sz="2400">
                  <a:solidFill>
                    <a:schemeClr val="tx1"/>
                  </a:solidFill>
                  <a:latin typeface="Verdana" charset="0"/>
                </a:defRPr>
              </a:lvl8pPr>
              <a:lvl9pPr marL="3886200" indent="-228600" eaLnBrk="0" fontAlgn="base" hangingPunct="0">
                <a:spcBef>
                  <a:spcPct val="0"/>
                </a:spcBef>
                <a:spcAft>
                  <a:spcPct val="0"/>
                </a:spcAft>
                <a:defRPr sz="2400">
                  <a:solidFill>
                    <a:schemeClr val="tx1"/>
                  </a:solidFill>
                  <a:latin typeface="Verdana" charset="0"/>
                </a:defRPr>
              </a:lvl9pPr>
            </a:lstStyle>
            <a:p>
              <a:pPr algn="ctr" eaLnBrk="1" hangingPunct="1"/>
              <a:r>
                <a:rPr lang="da-DK" altLang="da-DK" sz="1200" b="1" dirty="0"/>
                <a:t>Fortid</a:t>
              </a:r>
              <a:endParaRPr lang="da-DK" altLang="da-DK" sz="2000" b="1" dirty="0"/>
            </a:p>
          </p:txBody>
        </p:sp>
      </p:grpSp>
      <p:sp>
        <p:nvSpPr>
          <p:cNvPr id="39" name="Oval 12"/>
          <p:cNvSpPr>
            <a:spLocks noChangeArrowheads="1"/>
          </p:cNvSpPr>
          <p:nvPr/>
        </p:nvSpPr>
        <p:spPr bwMode="auto">
          <a:xfrm>
            <a:off x="6386071" y="2953406"/>
            <a:ext cx="440693" cy="2280835"/>
          </a:xfrm>
          <a:prstGeom prst="ellipse">
            <a:avLst/>
          </a:prstGeom>
          <a:noFill/>
          <a:ln w="28575">
            <a:solidFill>
              <a:srgbClr val="3333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pPr eaLnBrk="1" hangingPunct="1">
              <a:spcBef>
                <a:spcPct val="0"/>
              </a:spcBef>
            </a:pPr>
            <a:endParaRPr lang="da-DK" altLang="da-DK" sz="2400">
              <a:solidFill>
                <a:schemeClr val="tx1"/>
              </a:solidFill>
            </a:endParaRPr>
          </a:p>
        </p:txBody>
      </p:sp>
      <p:grpSp>
        <p:nvGrpSpPr>
          <p:cNvPr id="7" name="Group 6"/>
          <p:cNvGrpSpPr/>
          <p:nvPr/>
        </p:nvGrpSpPr>
        <p:grpSpPr>
          <a:xfrm>
            <a:off x="4732076" y="3426434"/>
            <a:ext cx="3410225" cy="1438934"/>
            <a:chOff x="4474241" y="3644943"/>
            <a:chExt cx="3410225" cy="1438934"/>
          </a:xfrm>
        </p:grpSpPr>
        <p:sp>
          <p:nvSpPr>
            <p:cNvPr id="3" name="Oval 2"/>
            <p:cNvSpPr/>
            <p:nvPr/>
          </p:nvSpPr>
          <p:spPr>
            <a:xfrm>
              <a:off x="4734270" y="4173636"/>
              <a:ext cx="255087" cy="255087"/>
            </a:xfrm>
            <a:prstGeom prst="ellipse">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da-DK"/>
            </a:p>
          </p:txBody>
        </p:sp>
        <p:sp>
          <p:nvSpPr>
            <p:cNvPr id="40" name="Oval 39"/>
            <p:cNvSpPr/>
            <p:nvPr/>
          </p:nvSpPr>
          <p:spPr>
            <a:xfrm>
              <a:off x="5801768" y="3978585"/>
              <a:ext cx="255087" cy="255087"/>
            </a:xfrm>
            <a:prstGeom prst="ellipse">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da-DK"/>
            </a:p>
          </p:txBody>
        </p:sp>
        <p:sp>
          <p:nvSpPr>
            <p:cNvPr id="41" name="Oval 40"/>
            <p:cNvSpPr/>
            <p:nvPr/>
          </p:nvSpPr>
          <p:spPr>
            <a:xfrm>
              <a:off x="5612766" y="4331055"/>
              <a:ext cx="255087" cy="255087"/>
            </a:xfrm>
            <a:prstGeom prst="ellipse">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da-DK"/>
            </a:p>
          </p:txBody>
        </p:sp>
        <p:sp>
          <p:nvSpPr>
            <p:cNvPr id="42" name="Oval 41"/>
            <p:cNvSpPr/>
            <p:nvPr/>
          </p:nvSpPr>
          <p:spPr>
            <a:xfrm>
              <a:off x="5442490" y="4676808"/>
              <a:ext cx="255087" cy="255087"/>
            </a:xfrm>
            <a:prstGeom prst="ellipse">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da-DK"/>
            </a:p>
          </p:txBody>
        </p:sp>
        <p:sp>
          <p:nvSpPr>
            <p:cNvPr id="43" name="Oval 42"/>
            <p:cNvSpPr/>
            <p:nvPr/>
          </p:nvSpPr>
          <p:spPr>
            <a:xfrm>
              <a:off x="4897850" y="4519605"/>
              <a:ext cx="255087" cy="255087"/>
            </a:xfrm>
            <a:prstGeom prst="ellipse">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da-DK"/>
            </a:p>
          </p:txBody>
        </p:sp>
        <p:sp>
          <p:nvSpPr>
            <p:cNvPr id="44" name="Oval 43"/>
            <p:cNvSpPr/>
            <p:nvPr/>
          </p:nvSpPr>
          <p:spPr>
            <a:xfrm>
              <a:off x="7219565" y="4828790"/>
              <a:ext cx="255087" cy="255087"/>
            </a:xfrm>
            <a:prstGeom prst="ellipse">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da-DK"/>
            </a:p>
          </p:txBody>
        </p:sp>
        <p:sp>
          <p:nvSpPr>
            <p:cNvPr id="45" name="Oval 44"/>
            <p:cNvSpPr/>
            <p:nvPr/>
          </p:nvSpPr>
          <p:spPr>
            <a:xfrm>
              <a:off x="7494193" y="4309973"/>
              <a:ext cx="255087" cy="255087"/>
            </a:xfrm>
            <a:prstGeom prst="ellipse">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da-DK"/>
            </a:p>
          </p:txBody>
        </p:sp>
        <p:sp>
          <p:nvSpPr>
            <p:cNvPr id="46" name="Oval 45"/>
            <p:cNvSpPr/>
            <p:nvPr/>
          </p:nvSpPr>
          <p:spPr>
            <a:xfrm>
              <a:off x="7629379" y="3990022"/>
              <a:ext cx="255087" cy="255087"/>
            </a:xfrm>
            <a:prstGeom prst="ellipse">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da-DK"/>
            </a:p>
          </p:txBody>
        </p:sp>
        <p:sp>
          <p:nvSpPr>
            <p:cNvPr id="47" name="Oval 46"/>
            <p:cNvSpPr/>
            <p:nvPr/>
          </p:nvSpPr>
          <p:spPr>
            <a:xfrm>
              <a:off x="4474241" y="3644943"/>
              <a:ext cx="255087" cy="255087"/>
            </a:xfrm>
            <a:prstGeom prst="ellipse">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da-DK"/>
            </a:p>
          </p:txBody>
        </p:sp>
      </p:grpSp>
      <p:pic>
        <p:nvPicPr>
          <p:cNvPr id="48" name="Picture 7" descr="arternesoprindel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0332" y="189029"/>
            <a:ext cx="1332514" cy="187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28911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1640" y="548680"/>
            <a:ext cx="4116938" cy="4824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298" name="Title 1"/>
          <p:cNvSpPr>
            <a:spLocks noGrp="1"/>
          </p:cNvSpPr>
          <p:nvPr>
            <p:ph type="title"/>
          </p:nvPr>
        </p:nvSpPr>
        <p:spPr/>
        <p:txBody>
          <a:bodyPr/>
          <a:lstStyle/>
          <a:p>
            <a:pPr eaLnBrk="1" hangingPunct="1"/>
            <a:r>
              <a:rPr lang="da-DK" altLang="x-none" dirty="0"/>
              <a:t>Aber og mennesket</a:t>
            </a:r>
          </a:p>
        </p:txBody>
      </p:sp>
      <p:sp>
        <p:nvSpPr>
          <p:cNvPr id="97282" name="Content Placeholder 2"/>
          <p:cNvSpPr>
            <a:spLocks noGrp="1"/>
          </p:cNvSpPr>
          <p:nvPr>
            <p:ph idx="1"/>
          </p:nvPr>
        </p:nvSpPr>
        <p:spPr>
          <a:xfrm>
            <a:off x="628651" y="1825625"/>
            <a:ext cx="3727326" cy="3260161"/>
          </a:xfrm>
        </p:spPr>
        <p:txBody>
          <a:bodyPr>
            <a:normAutofit fontScale="62500" lnSpcReduction="20000"/>
          </a:bodyPr>
          <a:lstStyle/>
          <a:p>
            <a:pPr eaLnBrk="1" fontAlgn="auto" hangingPunct="1">
              <a:spcAft>
                <a:spcPts val="0"/>
              </a:spcAft>
              <a:buFont typeface="Arial" panose="020B0604020202020204" pitchFamily="34" charset="0"/>
              <a:buChar char="•"/>
              <a:defRPr/>
            </a:pPr>
            <a:r>
              <a:rPr lang="da-DK" dirty="0"/>
              <a:t>Thomas Henry Huxley (1825-1895) arbejdede med komparativ anatomi og opdagede at mennesket må være efterkommer efter aber (se mere om menneskets forfader i materialet om ’Vores Forfader’)</a:t>
            </a:r>
          </a:p>
          <a:p>
            <a:pPr eaLnBrk="1" fontAlgn="auto" hangingPunct="1">
              <a:spcAft>
                <a:spcPts val="0"/>
              </a:spcAft>
              <a:buFont typeface="Arial" panose="020B0604020202020204" pitchFamily="34" charset="0"/>
              <a:buChar char="•"/>
              <a:defRPr/>
            </a:pPr>
            <a:r>
              <a:rPr lang="da-DK" dirty="0"/>
              <a:t>Dette fjerner i princippet menneskets status som noget specielt</a:t>
            </a:r>
          </a:p>
          <a:p>
            <a:pPr eaLnBrk="1" fontAlgn="auto" hangingPunct="1">
              <a:spcAft>
                <a:spcPts val="0"/>
              </a:spcAft>
              <a:buFont typeface="Arial" panose="020B0604020202020204" pitchFamily="34" charset="0"/>
              <a:buChar char="•"/>
              <a:defRPr/>
            </a:pPr>
            <a:r>
              <a:rPr lang="da-DK" dirty="0"/>
              <a:t>Der findes ikke en ’</a:t>
            </a:r>
            <a:r>
              <a:rPr lang="da-DK" dirty="0" err="1"/>
              <a:t>scala</a:t>
            </a:r>
            <a:r>
              <a:rPr lang="da-DK" dirty="0"/>
              <a:t> </a:t>
            </a:r>
            <a:r>
              <a:rPr lang="da-DK" dirty="0" err="1"/>
              <a:t>naturae</a:t>
            </a:r>
            <a:r>
              <a:rPr lang="da-DK" dirty="0"/>
              <a:t>’, vi er blot en art blandt en række af arter, som er dannet fra en fælles stamform</a:t>
            </a:r>
            <a:endParaRPr lang="da-DK" altLang="x-none" dirty="0"/>
          </a:p>
        </p:txBody>
      </p:sp>
      <p:sp>
        <p:nvSpPr>
          <p:cNvPr id="5" name="Content Placeholder 2"/>
          <p:cNvSpPr txBox="1">
            <a:spLocks/>
          </p:cNvSpPr>
          <p:nvPr/>
        </p:nvSpPr>
        <p:spPr>
          <a:xfrm>
            <a:off x="0" y="5589588"/>
            <a:ext cx="9144000" cy="1247775"/>
          </a:xfrm>
          <a:prstGeom prst="rect">
            <a:avLst/>
          </a:prstGeom>
        </p:spPr>
        <p:style>
          <a:lnRef idx="2">
            <a:schemeClr val="dk1"/>
          </a:lnRef>
          <a:fillRef idx="1">
            <a:schemeClr val="lt1"/>
          </a:fillRef>
          <a:effectRef idx="0">
            <a:schemeClr val="dk1"/>
          </a:effectRef>
          <a:fontRef idx="minor">
            <a:schemeClr val="dk1"/>
          </a:fontRef>
        </p:style>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fontAlgn="auto">
              <a:spcAft>
                <a:spcPts val="0"/>
              </a:spcAft>
              <a:buNone/>
              <a:defRPr/>
            </a:pPr>
            <a:r>
              <a:rPr lang="da-DK" dirty="0"/>
              <a:t>Vi kan dog også føle os ganske særlige da vi er en af de arter som stadig eksisterer den dag i dag og endnu ikke er uddøde (mere om uddøde arter i materialet om ’Arter’).</a:t>
            </a:r>
          </a:p>
          <a:p>
            <a:pPr marL="0" indent="0" fontAlgn="auto">
              <a:spcAft>
                <a:spcPts val="0"/>
              </a:spcAft>
              <a:buFont typeface="Arial" panose="020B0604020202020204" pitchFamily="34" charset="0"/>
              <a:buNone/>
              <a:defRPr/>
            </a:pPr>
            <a:r>
              <a:rPr lang="da-DK" dirty="0"/>
              <a:t>Figuren til højre viser livets slægtstavle zoomet ind på de seneste 40-90 mio. år og den del af træet hvor mennesket befinder sig, og illustrerer vores nærmeste slægtninge aberne (</a:t>
            </a:r>
            <a:r>
              <a:rPr lang="da-DK" dirty="0" err="1"/>
              <a:t>hominoids</a:t>
            </a:r>
            <a:r>
              <a:rPr lang="da-DK" dirty="0"/>
              <a:t>).</a:t>
            </a:r>
          </a:p>
          <a:p>
            <a:pPr marL="0" indent="0" fontAlgn="auto">
              <a:spcAft>
                <a:spcPts val="0"/>
              </a:spcAft>
              <a:buFont typeface="Arial" panose="020B0604020202020204" pitchFamily="34" charset="0"/>
              <a:buNone/>
              <a:defRPr/>
            </a:pPr>
            <a:r>
              <a:rPr lang="da-DK" dirty="0"/>
              <a:t>Huxley var også en af de første til at koble dinosaurer til fugle (se mere i materialet om ’Arter’).</a:t>
            </a:r>
          </a:p>
        </p:txBody>
      </p:sp>
    </p:spTree>
    <p:extLst>
      <p:ext uri="{BB962C8B-B14F-4D97-AF65-F5344CB8AC3E}">
        <p14:creationId xmlns:p14="http://schemas.microsoft.com/office/powerpoint/2010/main" val="11202015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736451" y="3254011"/>
            <a:ext cx="2263533" cy="1831173"/>
            <a:chOff x="6952118" y="2420888"/>
            <a:chExt cx="2071665" cy="1675954"/>
          </a:xfrm>
        </p:grpSpPr>
        <p:pic>
          <p:nvPicPr>
            <p:cNvPr id="6" name="Picture 4" descr="vandrerotte_halekl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2118" y="2420888"/>
              <a:ext cx="2071665" cy="1675954"/>
            </a:xfrm>
            <a:prstGeom prst="rect">
              <a:avLst/>
            </a:prstGeom>
            <a:noFill/>
            <a:ln>
              <a:noFill/>
            </a:ln>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pic>
        <p:sp>
          <p:nvSpPr>
            <p:cNvPr id="7" name="AutoShape 6"/>
            <p:cNvSpPr>
              <a:spLocks noChangeArrowheads="1"/>
            </p:cNvSpPr>
            <p:nvPr/>
          </p:nvSpPr>
          <p:spPr bwMode="auto">
            <a:xfrm>
              <a:off x="7485653" y="2873534"/>
              <a:ext cx="214943" cy="398197"/>
            </a:xfrm>
            <a:prstGeom prst="lightningBolt">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pPr eaLnBrk="1" hangingPunct="1">
                <a:spcBef>
                  <a:spcPct val="0"/>
                </a:spcBef>
              </a:pPr>
              <a:endParaRPr lang="da-DK" altLang="da-DK" sz="2400">
                <a:solidFill>
                  <a:schemeClr val="tx1"/>
                </a:solidFill>
              </a:endParaRPr>
            </a:p>
          </p:txBody>
        </p:sp>
        <p:sp>
          <p:nvSpPr>
            <p:cNvPr id="8" name="Text Box 5"/>
            <p:cNvSpPr txBox="1">
              <a:spLocks noChangeArrowheads="1"/>
            </p:cNvSpPr>
            <p:nvPr/>
          </p:nvSpPr>
          <p:spPr bwMode="auto">
            <a:xfrm>
              <a:off x="7077047" y="2554224"/>
              <a:ext cx="78739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pPr eaLnBrk="1" hangingPunct="1">
                <a:spcBef>
                  <a:spcPct val="0"/>
                </a:spcBef>
              </a:pPr>
              <a:r>
                <a:rPr lang="da-DK" altLang="da-DK" sz="1800" b="1" dirty="0">
                  <a:solidFill>
                    <a:srgbClr val="FF3300"/>
                  </a:solidFill>
                  <a:latin typeface="Arial" charset="0"/>
                </a:rPr>
                <a:t>KLIP!</a:t>
              </a:r>
            </a:p>
          </p:txBody>
        </p:sp>
      </p:grpSp>
      <p:sp>
        <p:nvSpPr>
          <p:cNvPr id="9" name="TextBox 8"/>
          <p:cNvSpPr txBox="1"/>
          <p:nvPr/>
        </p:nvSpPr>
        <p:spPr bwMode="auto">
          <a:xfrm rot="5400000">
            <a:off x="8376178" y="3921709"/>
            <a:ext cx="1362446" cy="246221"/>
          </a:xfrm>
          <a:prstGeom prst="rect">
            <a:avLst/>
          </a:prstGeom>
          <a:noFill/>
        </p:spPr>
        <p:txBody>
          <a:bodyPr wrap="square">
            <a:spAutoFit/>
          </a:bodyPr>
          <a:lstStyle/>
          <a:p>
            <a:pPr>
              <a:defRPr/>
            </a:pPr>
            <a:r>
              <a:rPr lang="da-DK" sz="1000" dirty="0">
                <a:solidFill>
                  <a:schemeClr val="bg1">
                    <a:lumMod val="50000"/>
                  </a:schemeClr>
                </a:solidFill>
                <a:latin typeface="+mn-lt"/>
              </a:rPr>
              <a:t>Figur af Bent </a:t>
            </a:r>
            <a:r>
              <a:rPr lang="da-DK" sz="1000" dirty="0" err="1">
                <a:solidFill>
                  <a:schemeClr val="bg1">
                    <a:lumMod val="50000"/>
                  </a:schemeClr>
                </a:solidFill>
                <a:latin typeface="+mn-lt"/>
              </a:rPr>
              <a:t>Lindow</a:t>
            </a:r>
            <a:endParaRPr lang="da-DK" sz="1000" dirty="0">
              <a:solidFill>
                <a:schemeClr val="bg1">
                  <a:lumMod val="50000"/>
                </a:schemeClr>
              </a:solidFill>
              <a:latin typeface="+mn-lt"/>
            </a:endParaRPr>
          </a:p>
        </p:txBody>
      </p:sp>
      <p:sp>
        <p:nvSpPr>
          <p:cNvPr id="2" name="Title 1"/>
          <p:cNvSpPr>
            <a:spLocks noGrp="1"/>
          </p:cNvSpPr>
          <p:nvPr>
            <p:ph type="title"/>
          </p:nvPr>
        </p:nvSpPr>
        <p:spPr/>
        <p:txBody>
          <a:bodyPr/>
          <a:lstStyle/>
          <a:p>
            <a:r>
              <a:rPr lang="da-DK" dirty="0"/>
              <a:t>Moderne forståelse af </a:t>
            </a:r>
            <a:r>
              <a:rPr lang="da-DK" dirty="0" err="1"/>
              <a:t>nedarvning</a:t>
            </a:r>
            <a:endParaRPr lang="da-DK" dirty="0"/>
          </a:p>
        </p:txBody>
      </p:sp>
      <p:sp>
        <p:nvSpPr>
          <p:cNvPr id="3" name="Content Placeholder 2"/>
          <p:cNvSpPr>
            <a:spLocks noGrp="1"/>
          </p:cNvSpPr>
          <p:nvPr>
            <p:ph idx="1"/>
          </p:nvPr>
        </p:nvSpPr>
        <p:spPr>
          <a:xfrm>
            <a:off x="628650" y="1825625"/>
            <a:ext cx="6319614" cy="4906479"/>
          </a:xfrm>
        </p:spPr>
        <p:txBody>
          <a:bodyPr>
            <a:normAutofit fontScale="55000" lnSpcReduction="20000"/>
          </a:bodyPr>
          <a:lstStyle/>
          <a:p>
            <a:r>
              <a:rPr lang="da-DK" dirty="0"/>
              <a:t>Med Darwins mekanisme for naturlig selektion præsenteret i 1859 var den overordnede evolutionsteori på plads, men teorien manglede stadig at beskrive hvordan træk gives videre til næste generation, altså hvordan selve </a:t>
            </a:r>
            <a:r>
              <a:rPr lang="da-DK" dirty="0" err="1"/>
              <a:t>nedarvningen</a:t>
            </a:r>
            <a:r>
              <a:rPr lang="da-DK" dirty="0"/>
              <a:t> foregår</a:t>
            </a:r>
          </a:p>
          <a:p>
            <a:r>
              <a:rPr lang="da-DK" b="1" dirty="0"/>
              <a:t>Genetik</a:t>
            </a:r>
            <a:r>
              <a:rPr lang="da-DK" dirty="0"/>
              <a:t>: Gregor Mendels (1822-1884) arbejde med krydsning af ærteplanter giver ophav til arvelighedslovene og fundamentet for genetik</a:t>
            </a:r>
          </a:p>
          <a:p>
            <a:r>
              <a:rPr lang="da-DK" b="1" dirty="0"/>
              <a:t>Forkastning af </a:t>
            </a:r>
            <a:r>
              <a:rPr lang="da-DK" b="1" dirty="0" err="1"/>
              <a:t>Lamarcks</a:t>
            </a:r>
            <a:r>
              <a:rPr lang="da-DK" b="1" dirty="0"/>
              <a:t> mekanisme</a:t>
            </a:r>
            <a:r>
              <a:rPr lang="da-DK" dirty="0"/>
              <a:t>: August Weismann (1834--1914) tester </a:t>
            </a:r>
            <a:r>
              <a:rPr lang="da-DK" dirty="0" err="1"/>
              <a:t>Lamarcks</a:t>
            </a:r>
            <a:r>
              <a:rPr lang="da-DK" dirty="0"/>
              <a:t> teori ved at klippe halerne af rotter, for at se om de manglende haler nedarves</a:t>
            </a:r>
            <a:r>
              <a:rPr lang="is-IS" dirty="0"/>
              <a:t>… det gør de ikke </a:t>
            </a:r>
          </a:p>
          <a:p>
            <a:r>
              <a:rPr lang="is-IS" b="1" dirty="0"/>
              <a:t>Variationer i kønsceller</a:t>
            </a:r>
            <a:r>
              <a:rPr lang="is-IS" dirty="0"/>
              <a:t>:  Weismann er også ophavsmand til ideen </a:t>
            </a:r>
            <a:r>
              <a:rPr lang="da-DK" dirty="0"/>
              <a:t>om at det er kønscellerne der skaber afkom og dermed her variationer må opstå</a:t>
            </a:r>
            <a:endParaRPr lang="is-IS" dirty="0"/>
          </a:p>
          <a:p>
            <a:r>
              <a:rPr lang="da-DK" b="1" dirty="0"/>
              <a:t>Genotype og fænotype</a:t>
            </a:r>
            <a:r>
              <a:rPr lang="da-DK" dirty="0"/>
              <a:t>: Wilhelm Johannsen (1857-1927) introducerer beskrivelsen af genernes karakter (genotype) som gennem påvirkning fra miljø, opvækst og sygdomme resulterer i de fysiske karakterer (fænotype) som naturlig selektion direkte virker på</a:t>
            </a:r>
          </a:p>
          <a:p>
            <a:r>
              <a:rPr lang="da-DK" b="1" dirty="0"/>
              <a:t>Den moderne syntese</a:t>
            </a:r>
            <a:r>
              <a:rPr lang="da-DK" dirty="0"/>
              <a:t>: I løbet af 1900-tallet arbejder en lang række forskere på at kombinere Darwins evolutionsteori med Mendels opdagelse af genetik</a:t>
            </a:r>
          </a:p>
          <a:p>
            <a:r>
              <a:rPr lang="da-DK" b="1" dirty="0"/>
              <a:t>DNA-molekylet</a:t>
            </a:r>
            <a:r>
              <a:rPr lang="da-DK" dirty="0"/>
              <a:t>: Med opdagelsen af </a:t>
            </a:r>
            <a:r>
              <a:rPr lang="da-DK" dirty="0" err="1"/>
              <a:t>DNAets</a:t>
            </a:r>
            <a:r>
              <a:rPr lang="da-DK" dirty="0"/>
              <a:t> struktur og gener af Franklin, Watson og </a:t>
            </a:r>
            <a:r>
              <a:rPr lang="da-DK" dirty="0" err="1"/>
              <a:t>Crick</a:t>
            </a:r>
            <a:r>
              <a:rPr lang="da-DK" dirty="0"/>
              <a:t> har vi den fulde forståelse af hvor variationer kan opstå og dermed hvor selektionen arbejder</a:t>
            </a:r>
          </a:p>
          <a:p>
            <a:r>
              <a:rPr lang="da-DK" dirty="0"/>
              <a:t>Efter denne liste af opdagelser står vi i dag med forståelsen af hvordan </a:t>
            </a:r>
            <a:r>
              <a:rPr lang="da-DK" dirty="0" err="1"/>
              <a:t>nedarvningen</a:t>
            </a:r>
            <a:r>
              <a:rPr lang="da-DK" dirty="0"/>
              <a:t> reelt foregår og har en forståelse af evolution på det mikroskopiske plan (mere information om opdagelsen og de faglige detaljer om </a:t>
            </a:r>
            <a:r>
              <a:rPr lang="da-DK" dirty="0" err="1"/>
              <a:t>nedarvning</a:t>
            </a:r>
            <a:r>
              <a:rPr lang="da-DK" dirty="0"/>
              <a:t> og mutationer kan findes i materialet om ’DNA’)</a:t>
            </a:r>
          </a:p>
          <a:p>
            <a:endParaRPr lang="da-DK" dirty="0"/>
          </a:p>
        </p:txBody>
      </p:sp>
      <p:pic>
        <p:nvPicPr>
          <p:cNvPr id="1026" name="Picture 2" descr="http://slaegtvestsjaelland.dk/wp-content/uploads/2018/02/D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6839835" y="5420377"/>
            <a:ext cx="2195736" cy="8782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a:stretch>
            <a:fillRect/>
          </a:stretch>
        </p:blipFill>
        <p:spPr>
          <a:xfrm>
            <a:off x="6919326" y="1588137"/>
            <a:ext cx="1944216" cy="1120783"/>
          </a:xfrm>
          <a:prstGeom prst="rect">
            <a:avLst/>
          </a:prstGeom>
        </p:spPr>
      </p:pic>
      <p:sp>
        <p:nvSpPr>
          <p:cNvPr id="12" name="TextBox 11"/>
          <p:cNvSpPr txBox="1"/>
          <p:nvPr/>
        </p:nvSpPr>
        <p:spPr bwMode="auto">
          <a:xfrm rot="5400000">
            <a:off x="8522599" y="1965580"/>
            <a:ext cx="949089" cy="246221"/>
          </a:xfrm>
          <a:prstGeom prst="rect">
            <a:avLst/>
          </a:prstGeom>
          <a:noFill/>
        </p:spPr>
        <p:txBody>
          <a:bodyPr wrap="square">
            <a:spAutoFit/>
          </a:bodyPr>
          <a:lstStyle/>
          <a:p>
            <a:pPr>
              <a:defRPr/>
            </a:pPr>
            <a:r>
              <a:rPr lang="da-DK" sz="1000" dirty="0">
                <a:solidFill>
                  <a:schemeClr val="bg1">
                    <a:lumMod val="50000"/>
                  </a:schemeClr>
                </a:solidFill>
                <a:latin typeface="+mn-lt"/>
                <a:hlinkClick r:id="rId5"/>
              </a:rPr>
              <a:t>Dennis </a:t>
            </a:r>
            <a:r>
              <a:rPr lang="da-DK" sz="1000" dirty="0" err="1">
                <a:solidFill>
                  <a:schemeClr val="bg1">
                    <a:lumMod val="50000"/>
                  </a:schemeClr>
                </a:solidFill>
                <a:latin typeface="+mn-lt"/>
                <a:hlinkClick r:id="rId5"/>
              </a:rPr>
              <a:t>O’Neal</a:t>
            </a:r>
            <a:endParaRPr lang="da-DK" sz="1000" dirty="0">
              <a:solidFill>
                <a:schemeClr val="bg1">
                  <a:lumMod val="50000"/>
                </a:schemeClr>
              </a:solidFill>
              <a:latin typeface="+mn-lt"/>
            </a:endParaRPr>
          </a:p>
        </p:txBody>
      </p:sp>
    </p:spTree>
    <p:extLst>
      <p:ext uri="{BB962C8B-B14F-4D97-AF65-F5344CB8AC3E}">
        <p14:creationId xmlns:p14="http://schemas.microsoft.com/office/powerpoint/2010/main" val="1983487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p:txBody>
          <a:bodyPr/>
          <a:lstStyle/>
          <a:p>
            <a:pPr eaLnBrk="1" hangingPunct="1"/>
            <a:r>
              <a:rPr lang="da-DK" altLang="x-none" dirty="0"/>
              <a:t>Afprøvning af evolutionsteorien</a:t>
            </a:r>
          </a:p>
        </p:txBody>
      </p:sp>
      <p:sp>
        <p:nvSpPr>
          <p:cNvPr id="57346" name="Content Placeholder 2"/>
          <p:cNvSpPr>
            <a:spLocks noGrp="1"/>
          </p:cNvSpPr>
          <p:nvPr>
            <p:ph idx="1"/>
          </p:nvPr>
        </p:nvSpPr>
        <p:spPr>
          <a:xfrm>
            <a:off x="628650" y="1825625"/>
            <a:ext cx="7886700" cy="3475583"/>
          </a:xfrm>
        </p:spPr>
        <p:txBody>
          <a:bodyPr>
            <a:normAutofit fontScale="92500"/>
          </a:bodyPr>
          <a:lstStyle/>
          <a:p>
            <a:pPr eaLnBrk="1" hangingPunct="1"/>
            <a:r>
              <a:rPr lang="da-DK" altLang="x-none" dirty="0"/>
              <a:t>Det var få observationer som gav Darwin ideen om naturlig selektion.</a:t>
            </a:r>
          </a:p>
          <a:p>
            <a:pPr eaLnBrk="1" hangingPunct="1"/>
            <a:r>
              <a:rPr lang="da-DK" altLang="x-none" dirty="0"/>
              <a:t>I dag har vi rigtig mange observationer der stemmer overens med naturlig selektion, blandet andre:</a:t>
            </a:r>
          </a:p>
          <a:p>
            <a:pPr marL="914400" lvl="1" indent="-457200" eaLnBrk="1" hangingPunct="1">
              <a:buFont typeface="Calibri Light" charset="0"/>
              <a:buAutoNum type="arabicParenR"/>
            </a:pPr>
            <a:r>
              <a:rPr lang="da-DK" altLang="x-none" dirty="0"/>
              <a:t>Geners ensartethed på tværs af arter	</a:t>
            </a:r>
          </a:p>
          <a:p>
            <a:pPr marL="914400" lvl="1" indent="-457200" eaLnBrk="1" hangingPunct="1">
              <a:buFont typeface="+mj-lt"/>
              <a:buAutoNum type="arabicParenR"/>
            </a:pPr>
            <a:r>
              <a:rPr lang="da-DK" altLang="x-none" dirty="0"/>
              <a:t>Komparativ anatomi</a:t>
            </a:r>
          </a:p>
          <a:p>
            <a:pPr marL="914400" lvl="1" indent="-457200" eaLnBrk="1" hangingPunct="1">
              <a:buFont typeface="Calibri Light" charset="0"/>
              <a:buAutoNum type="arabicParenR"/>
            </a:pPr>
            <a:r>
              <a:rPr lang="da-DK" altLang="x-none" dirty="0"/>
              <a:t>Fossiler som giver adgang til for længst uddøde arter</a:t>
            </a:r>
          </a:p>
          <a:p>
            <a:pPr marL="914400" lvl="1" indent="-457200" eaLnBrk="1" hangingPunct="1">
              <a:buFont typeface="Calibri Light" charset="0"/>
              <a:buAutoNum type="arabicParenR"/>
            </a:pPr>
            <a:r>
              <a:rPr lang="da-DK" altLang="x-none" dirty="0"/>
              <a:t>Variationer opstået efter geografiske separation etc.</a:t>
            </a:r>
          </a:p>
          <a:p>
            <a:pPr marL="914400" lvl="1" indent="-457200" eaLnBrk="1" hangingPunct="1">
              <a:buFont typeface="Calibri Light" charset="0"/>
              <a:buAutoNum type="arabicParenR"/>
            </a:pPr>
            <a:r>
              <a:rPr lang="da-DK" altLang="x-none" dirty="0"/>
              <a:t>Eksperimenter og kunstig selektion</a:t>
            </a:r>
          </a:p>
        </p:txBody>
      </p:sp>
      <p:sp>
        <p:nvSpPr>
          <p:cNvPr id="5"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fontAlgn="auto">
              <a:spcAft>
                <a:spcPts val="0"/>
              </a:spcAft>
              <a:buFont typeface="Arial" panose="020B0604020202020204" pitchFamily="34" charset="0"/>
              <a:buNone/>
              <a:defRPr/>
            </a:pPr>
            <a:r>
              <a:rPr lang="da-DK" dirty="0"/>
              <a:t>Observationerne 1)-4) giver vished om at evolution er sket, altså en ændring af livet på jorden. Fordi vi kan se en historisk variation, må vi konkludere at evolution har fundet sted.</a:t>
            </a:r>
          </a:p>
          <a:p>
            <a:pPr marL="0" indent="0" fontAlgn="auto">
              <a:spcAft>
                <a:spcPts val="0"/>
              </a:spcAft>
              <a:buFont typeface="Arial" panose="020B0604020202020204" pitchFamily="34" charset="0"/>
              <a:buNone/>
              <a:defRPr/>
            </a:pPr>
            <a:r>
              <a:rPr lang="da-DK" dirty="0"/>
              <a:t>Tegn på at naturlig selektion er den drivende mekanisme for evolution får vi fra 4</a:t>
            </a:r>
            <a:r>
              <a:rPr lang="en-US" dirty="0"/>
              <a:t>) + </a:t>
            </a:r>
            <a:r>
              <a:rPr lang="da-DK" dirty="0"/>
              <a:t>5) gennem flere forskellige eksempler af eksperimenter og observationer.</a:t>
            </a:r>
          </a:p>
          <a:p>
            <a:pPr marL="0" indent="0" fontAlgn="auto">
              <a:spcAft>
                <a:spcPts val="0"/>
              </a:spcAft>
              <a:buFont typeface="Arial" panose="020B0604020202020204" pitchFamily="34" charset="0"/>
              <a:buNone/>
              <a:defRPr/>
            </a:pPr>
            <a:endParaRPr lang="da-DK" dirty="0"/>
          </a:p>
        </p:txBody>
      </p:sp>
      <p:sp>
        <p:nvSpPr>
          <p:cNvPr id="57348" name="TextBox 3"/>
          <p:cNvSpPr txBox="1">
            <a:spLocks noChangeArrowheads="1"/>
          </p:cNvSpPr>
          <p:nvPr/>
        </p:nvSpPr>
        <p:spPr bwMode="auto">
          <a:xfrm>
            <a:off x="1603375" y="1541463"/>
            <a:ext cx="1841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da-DK" altLang="x-none" sz="1800">
              <a:latin typeface="Arial"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013" y="2239963"/>
            <a:ext cx="5695950" cy="3475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4" name="Title 1"/>
          <p:cNvSpPr>
            <a:spLocks noGrp="1"/>
          </p:cNvSpPr>
          <p:nvPr>
            <p:ph type="title"/>
          </p:nvPr>
        </p:nvSpPr>
        <p:spPr/>
        <p:txBody>
          <a:bodyPr/>
          <a:lstStyle/>
          <a:p>
            <a:pPr eaLnBrk="1" hangingPunct="1"/>
            <a:r>
              <a:rPr lang="da-DK" altLang="x-none" dirty="0"/>
              <a:t>Geners ensartethed</a:t>
            </a:r>
          </a:p>
        </p:txBody>
      </p:sp>
      <p:sp>
        <p:nvSpPr>
          <p:cNvPr id="5"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fontAlgn="auto">
              <a:spcAft>
                <a:spcPts val="0"/>
              </a:spcAft>
              <a:buFont typeface="Arial" panose="020B0604020202020204" pitchFamily="34" charset="0"/>
              <a:buNone/>
              <a:defRPr/>
            </a:pPr>
            <a:r>
              <a:rPr lang="da-DK" dirty="0"/>
              <a:t>Ser man blot på DNA i forskellige organismer/dyr, så deler vi en overraskende stor del af vores gener med andre dyr. De præcise tal afhænger naturligvis af hvordan man opgør sammenligningen, men lige meget hvordan man gør er resultatet stadig at vi deler gener med arter som er helt anderledes.</a:t>
            </a:r>
          </a:p>
          <a:p>
            <a:pPr marL="0" indent="0" fontAlgn="auto">
              <a:spcAft>
                <a:spcPts val="0"/>
              </a:spcAft>
              <a:buFont typeface="Arial" panose="020B0604020202020204" pitchFamily="34" charset="0"/>
              <a:buNone/>
              <a:defRPr/>
            </a:pPr>
            <a:r>
              <a:rPr lang="da-DK" dirty="0"/>
              <a:t>Man benytter nu DNA til at gå den anden vej, og bestemme hvor og hvordan en given art passer ind i livets stamtavle. Og det betyder også at man kan estimere hvor mange generationer tilbage man havde en fælles stamfader, og eksempelvis at laksen er vores 195 millioner gange grandfætter.</a:t>
            </a:r>
          </a:p>
        </p:txBody>
      </p:sp>
      <p:sp>
        <p:nvSpPr>
          <p:cNvPr id="59396" name="TextBox 3"/>
          <p:cNvSpPr txBox="1">
            <a:spLocks noChangeArrowheads="1"/>
          </p:cNvSpPr>
          <p:nvPr/>
        </p:nvSpPr>
        <p:spPr bwMode="auto">
          <a:xfrm>
            <a:off x="1603375" y="1541463"/>
            <a:ext cx="1841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da-DK" altLang="x-none" sz="1800">
              <a:latin typeface="Arial" charset="0"/>
            </a:endParaRPr>
          </a:p>
        </p:txBody>
      </p:sp>
      <p:pic>
        <p:nvPicPr>
          <p:cNvPr id="5939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1316038"/>
            <a:ext cx="4022725" cy="1935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p:nvSpPr>
        <p:spPr bwMode="auto">
          <a:xfrm rot="5400000">
            <a:off x="-579437" y="4972546"/>
            <a:ext cx="1604962" cy="246062"/>
          </a:xfrm>
          <a:prstGeom prst="rect">
            <a:avLst/>
          </a:prstGeom>
          <a:noFill/>
        </p:spPr>
        <p:txBody>
          <a:bodyPr>
            <a:spAutoFit/>
          </a:bodyPr>
          <a:lstStyle/>
          <a:p>
            <a:pPr>
              <a:defRPr/>
            </a:pPr>
            <a:r>
              <a:rPr lang="en-US" sz="1000" dirty="0" err="1">
                <a:solidFill>
                  <a:schemeClr val="bg1">
                    <a:lumMod val="50000"/>
                  </a:schemeClr>
                </a:solidFill>
                <a:latin typeface="+mn-lt"/>
              </a:rPr>
              <a:t>Evogeneao.com</a:t>
            </a:r>
            <a:endParaRPr lang="da-DK" sz="1000" dirty="0">
              <a:solidFill>
                <a:schemeClr val="bg1">
                  <a:lumMod val="50000"/>
                </a:schemeClr>
              </a:solidFill>
              <a:latin typeface="+mn-l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13547" y="3240310"/>
            <a:ext cx="3006725" cy="2420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
          <p:cNvGrpSpPr/>
          <p:nvPr/>
        </p:nvGrpSpPr>
        <p:grpSpPr>
          <a:xfrm>
            <a:off x="5376863" y="1029550"/>
            <a:ext cx="3736975" cy="2290649"/>
            <a:chOff x="5330825" y="1201738"/>
            <a:chExt cx="3736975" cy="2290649"/>
          </a:xfrm>
        </p:grpSpPr>
        <p:pic>
          <p:nvPicPr>
            <p:cNvPr id="6144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0825" y="1201738"/>
              <a:ext cx="3736975" cy="2132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5" name="Lige pilforbindelse 14"/>
            <p:cNvCxnSpPr/>
            <p:nvPr/>
          </p:nvCxnSpPr>
          <p:spPr>
            <a:xfrm flipH="1" flipV="1">
              <a:off x="7524328" y="2953018"/>
              <a:ext cx="144016" cy="3421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kstfelt 15"/>
            <p:cNvSpPr txBox="1"/>
            <p:nvPr/>
          </p:nvSpPr>
          <p:spPr>
            <a:xfrm>
              <a:off x="7228388" y="3246166"/>
              <a:ext cx="1245022" cy="246221"/>
            </a:xfrm>
            <a:prstGeom prst="rect">
              <a:avLst/>
            </a:prstGeom>
            <a:noFill/>
          </p:spPr>
          <p:txBody>
            <a:bodyPr wrap="square" rtlCol="0">
              <a:spAutoFit/>
            </a:bodyPr>
            <a:lstStyle/>
            <a:p>
              <a:r>
                <a:rPr lang="da-DK" sz="1000" dirty="0"/>
                <a:t>Rest af bagben</a:t>
              </a:r>
            </a:p>
          </p:txBody>
        </p:sp>
      </p:grpSp>
      <p:pic>
        <p:nvPicPr>
          <p:cNvPr id="61447"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568864">
            <a:off x="943642" y="4256883"/>
            <a:ext cx="1323975" cy="173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1" name="Title 1"/>
          <p:cNvSpPr>
            <a:spLocks noGrp="1"/>
          </p:cNvSpPr>
          <p:nvPr>
            <p:ph type="title"/>
          </p:nvPr>
        </p:nvSpPr>
        <p:spPr/>
        <p:txBody>
          <a:bodyPr/>
          <a:lstStyle/>
          <a:p>
            <a:pPr eaLnBrk="1" hangingPunct="1"/>
            <a:r>
              <a:rPr lang="da-DK" altLang="x-none" dirty="0"/>
              <a:t>Komparativ anatomi</a:t>
            </a:r>
          </a:p>
        </p:txBody>
      </p:sp>
      <p:sp>
        <p:nvSpPr>
          <p:cNvPr id="5" name="Content Placeholder 2"/>
          <p:cNvSpPr txBox="1">
            <a:spLocks/>
          </p:cNvSpPr>
          <p:nvPr/>
        </p:nvSpPr>
        <p:spPr>
          <a:xfrm>
            <a:off x="0" y="5660571"/>
            <a:ext cx="9144000" cy="1197429"/>
          </a:xfrm>
          <a:prstGeom prst="rect">
            <a:avLst/>
          </a:prstGeom>
        </p:spPr>
        <p:style>
          <a:lnRef idx="2">
            <a:schemeClr val="dk1"/>
          </a:lnRef>
          <a:fillRef idx="1">
            <a:schemeClr val="lt1"/>
          </a:fillRef>
          <a:effectRef idx="0">
            <a:schemeClr val="dk1"/>
          </a:effectRef>
          <a:fontRef idx="minor">
            <a:schemeClr val="dk1"/>
          </a:fontRef>
        </p:style>
        <p:txBody>
          <a:bodyPr>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fontAlgn="auto">
              <a:spcAft>
                <a:spcPts val="0"/>
              </a:spcAft>
              <a:buNone/>
              <a:defRPr/>
            </a:pPr>
            <a:r>
              <a:rPr lang="da-DK" dirty="0"/>
              <a:t>Komparative studier af anatomien af dyr og planter afslører en lang række af features som basalt set er ens (pioneret af T.H. Huxley). Eksempelvis: Skeletter findes i mange forskellige dyr. Samme opbygning af arme blandt flere arter af pattedyr. Eksistensen af bagben hos kaskelothvalen fra sin fjerne forfader der gik på land (flodhesten er dens nærmeste nulevende slægtning fra land), hvoraf et stykke af hofteskålen stadig er til stede (se pil på figur), hvorimod resten af baglemmerne er reduceret væk.</a:t>
            </a:r>
          </a:p>
          <a:p>
            <a:pPr marL="0" indent="0" fontAlgn="auto">
              <a:spcAft>
                <a:spcPts val="0"/>
              </a:spcAft>
              <a:buNone/>
              <a:defRPr/>
            </a:pPr>
            <a:r>
              <a:rPr lang="da-DK" dirty="0"/>
              <a:t>Disse træk kan skyldes at arterne har en fælles stamfader eller at de har være udsat for det samme selektive pres (se flere eksempler i materialet om ’Arter’).</a:t>
            </a:r>
            <a:br>
              <a:rPr lang="da-DK" dirty="0"/>
            </a:br>
            <a:endParaRPr lang="da-DK" dirty="0"/>
          </a:p>
        </p:txBody>
      </p:sp>
      <p:sp>
        <p:nvSpPr>
          <p:cNvPr id="61444" name="TextBox 3"/>
          <p:cNvSpPr txBox="1">
            <a:spLocks noChangeArrowheads="1"/>
          </p:cNvSpPr>
          <p:nvPr/>
        </p:nvSpPr>
        <p:spPr bwMode="auto">
          <a:xfrm>
            <a:off x="1603375" y="1541463"/>
            <a:ext cx="1841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da-DK" altLang="x-none" sz="1800">
              <a:latin typeface="Arial" charset="0"/>
            </a:endParaRPr>
          </a:p>
        </p:txBody>
      </p:sp>
      <p:pic>
        <p:nvPicPr>
          <p:cNvPr id="6144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8472" y="1482725"/>
            <a:ext cx="3773488" cy="284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Konvergent udvikling</a:t>
            </a:r>
          </a:p>
        </p:txBody>
      </p:sp>
      <p:sp>
        <p:nvSpPr>
          <p:cNvPr id="3" name="Content Placeholder 2"/>
          <p:cNvSpPr>
            <a:spLocks noGrp="1"/>
          </p:cNvSpPr>
          <p:nvPr>
            <p:ph idx="1"/>
          </p:nvPr>
        </p:nvSpPr>
        <p:spPr>
          <a:xfrm>
            <a:off x="628650" y="1825625"/>
            <a:ext cx="4580249" cy="3042520"/>
          </a:xfrm>
        </p:spPr>
        <p:txBody>
          <a:bodyPr>
            <a:normAutofit fontScale="55000" lnSpcReduction="20000"/>
          </a:bodyPr>
          <a:lstStyle/>
          <a:p>
            <a:r>
              <a:rPr lang="da-DK" dirty="0"/>
              <a:t>Mange dyr som ikke er beslægtet har fået samme tilpasning hvis de lever i lignende miljøer</a:t>
            </a:r>
          </a:p>
          <a:p>
            <a:pPr fontAlgn="auto">
              <a:spcBef>
                <a:spcPts val="400"/>
              </a:spcBef>
              <a:spcAft>
                <a:spcPts val="0"/>
              </a:spcAft>
              <a:defRPr/>
            </a:pPr>
            <a:r>
              <a:rPr lang="da-DK" dirty="0" err="1"/>
              <a:t>Placentale</a:t>
            </a:r>
            <a:r>
              <a:rPr lang="da-DK" dirty="0"/>
              <a:t> pattedyr og pungdyr, der er udsatte for de samme miljøer har udviklet lignende egenskaber, men eksempelvis er </a:t>
            </a:r>
            <a:r>
              <a:rPr lang="da-DK" dirty="0" err="1"/>
              <a:t>mulvarpen</a:t>
            </a:r>
            <a:r>
              <a:rPr lang="da-DK" dirty="0"/>
              <a:t> nærmere beslægtet med ulven end med pungmuldvarpen</a:t>
            </a:r>
          </a:p>
          <a:p>
            <a:r>
              <a:rPr lang="da-DK" dirty="0"/>
              <a:t>Selvom både delfiner, hajer og fortidsøglen </a:t>
            </a:r>
            <a:r>
              <a:rPr lang="da-DK" dirty="0" err="1"/>
              <a:t>Ichthyosaur</a:t>
            </a:r>
            <a:r>
              <a:rPr lang="da-DK" dirty="0"/>
              <a:t> alle er rovdyr der udnytter fart og deres strømlinede fart at samle føde, har trekantede, parrede brystfinner og dobbelt-fligede halefinner, så stammer de fra hver deres klasse (pattedyr, bruskfisk, </a:t>
            </a:r>
            <a:r>
              <a:rPr lang="da-DK" dirty="0" err="1"/>
              <a:t>krypdyr</a:t>
            </a:r>
            <a:r>
              <a:rPr lang="da-DK" dirty="0"/>
              <a:t>)</a:t>
            </a:r>
          </a:p>
          <a:p>
            <a:r>
              <a:rPr lang="da-DK" dirty="0"/>
              <a:t>Måske ikke bevis for teorien, men en observation, som må forventes og kan forklares af evolutionsteorien ved naturlig selektion</a:t>
            </a:r>
          </a:p>
        </p:txBody>
      </p:sp>
      <p:pic>
        <p:nvPicPr>
          <p:cNvPr id="4" name="Picture 3"/>
          <p:cNvPicPr>
            <a:picLocks noChangeAspect="1"/>
          </p:cNvPicPr>
          <p:nvPr/>
        </p:nvPicPr>
        <p:blipFill>
          <a:blip r:embed="rId2"/>
          <a:stretch>
            <a:fillRect/>
          </a:stretch>
        </p:blipFill>
        <p:spPr>
          <a:xfrm>
            <a:off x="5456404" y="1762844"/>
            <a:ext cx="3056166" cy="3893716"/>
          </a:xfrm>
          <a:prstGeom prst="rect">
            <a:avLst/>
          </a:prstGeom>
        </p:spPr>
      </p:pic>
      <p:sp>
        <p:nvSpPr>
          <p:cNvPr id="5" name="TextBox 4"/>
          <p:cNvSpPr txBox="1"/>
          <p:nvPr/>
        </p:nvSpPr>
        <p:spPr bwMode="auto">
          <a:xfrm rot="5400000">
            <a:off x="7508370" y="3511895"/>
            <a:ext cx="2254621" cy="246221"/>
          </a:xfrm>
          <a:prstGeom prst="rect">
            <a:avLst/>
          </a:prstGeom>
          <a:noFill/>
        </p:spPr>
        <p:txBody>
          <a:bodyPr wrap="square">
            <a:spAutoFit/>
          </a:bodyPr>
          <a:lstStyle/>
          <a:p>
            <a:pPr>
              <a:defRPr/>
            </a:pPr>
            <a:r>
              <a:rPr lang="en-US" sz="1000" dirty="0">
                <a:solidFill>
                  <a:schemeClr val="bg1">
                    <a:lumMod val="50000"/>
                  </a:schemeClr>
                </a:solidFill>
                <a:hlinkClick r:id="rId3"/>
              </a:rPr>
              <a:t>Link</a:t>
            </a:r>
            <a:endParaRPr lang="da-DK" sz="1000" dirty="0">
              <a:solidFill>
                <a:schemeClr val="bg1">
                  <a:lumMod val="50000"/>
                </a:schemeClr>
              </a:solidFill>
            </a:endParaRPr>
          </a:p>
        </p:txBody>
      </p:sp>
      <p:pic>
        <p:nvPicPr>
          <p:cNvPr id="6" name="Picture 5"/>
          <p:cNvPicPr>
            <a:picLocks noChangeAspect="1"/>
          </p:cNvPicPr>
          <p:nvPr/>
        </p:nvPicPr>
        <p:blipFill>
          <a:blip r:embed="rId4"/>
          <a:stretch>
            <a:fillRect/>
          </a:stretch>
        </p:blipFill>
        <p:spPr>
          <a:xfrm>
            <a:off x="654139" y="4869160"/>
            <a:ext cx="4495800" cy="787400"/>
          </a:xfrm>
          <a:prstGeom prst="rect">
            <a:avLst/>
          </a:prstGeom>
        </p:spPr>
      </p:pic>
      <p:sp>
        <p:nvSpPr>
          <p:cNvPr id="7" name="TextBox 6"/>
          <p:cNvSpPr txBox="1"/>
          <p:nvPr/>
        </p:nvSpPr>
        <p:spPr bwMode="auto">
          <a:xfrm rot="5400000">
            <a:off x="4843265" y="5389626"/>
            <a:ext cx="485046" cy="246221"/>
          </a:xfrm>
          <a:prstGeom prst="rect">
            <a:avLst/>
          </a:prstGeom>
          <a:noFill/>
        </p:spPr>
        <p:txBody>
          <a:bodyPr wrap="square">
            <a:spAutoFit/>
          </a:bodyPr>
          <a:lstStyle/>
          <a:p>
            <a:pPr>
              <a:defRPr/>
            </a:pPr>
            <a:r>
              <a:rPr lang="en-US" sz="1000" dirty="0">
                <a:solidFill>
                  <a:schemeClr val="bg1">
                    <a:lumMod val="50000"/>
                  </a:schemeClr>
                </a:solidFill>
                <a:hlinkClick r:id="rId3"/>
              </a:rPr>
              <a:t>Link</a:t>
            </a:r>
            <a:endParaRPr lang="da-DK" sz="1000" dirty="0">
              <a:solidFill>
                <a:schemeClr val="bg1">
                  <a:lumMod val="50000"/>
                </a:schemeClr>
              </a:solidFill>
            </a:endParaRPr>
          </a:p>
        </p:txBody>
      </p:sp>
      <p:sp>
        <p:nvSpPr>
          <p:cNvPr id="8" name="Content Placeholder 2"/>
          <p:cNvSpPr txBox="1">
            <a:spLocks/>
          </p:cNvSpPr>
          <p:nvPr/>
        </p:nvSpPr>
        <p:spPr>
          <a:xfrm>
            <a:off x="0" y="5756275"/>
            <a:ext cx="9144000" cy="1101725"/>
          </a:xfrm>
          <a:prstGeom prst="rect">
            <a:avLst/>
          </a:prstGeom>
        </p:spPr>
        <p:style>
          <a:lnRef idx="2">
            <a:schemeClr val="dk1"/>
          </a:lnRef>
          <a:fillRef idx="1">
            <a:schemeClr val="lt1"/>
          </a:fillRef>
          <a:effectRef idx="0">
            <a:schemeClr val="dk1"/>
          </a:effectRef>
          <a:fontRef idx="minor">
            <a:schemeClr val="dk1"/>
          </a:fontRef>
        </p:style>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fontAlgn="auto">
              <a:spcBef>
                <a:spcPts val="400"/>
              </a:spcBef>
              <a:spcAft>
                <a:spcPts val="0"/>
              </a:spcAft>
              <a:buFont typeface="Arial" panose="020B0604020202020204" pitchFamily="34" charset="0"/>
              <a:buNone/>
              <a:defRPr/>
            </a:pPr>
            <a:r>
              <a:rPr lang="da-DK" dirty="0"/>
              <a:t>Fordi de lever i lignende miljøer er der behov for samme tilpasninger, og de efterkommere der udvikler dem, er dem der overlever. </a:t>
            </a:r>
          </a:p>
          <a:p>
            <a:pPr marL="0" indent="0" fontAlgn="auto">
              <a:spcBef>
                <a:spcPts val="400"/>
              </a:spcBef>
              <a:spcAft>
                <a:spcPts val="0"/>
              </a:spcAft>
              <a:buFont typeface="Arial" panose="020B0604020202020204" pitchFamily="34" charset="0"/>
              <a:buNone/>
              <a:defRPr/>
            </a:pPr>
            <a:r>
              <a:rPr lang="da-DK" dirty="0"/>
              <a:t>Det er værd at lægge mærke til at delfinens hale bevæger sig op og ned, hvilket er forskelligt fra de to andre eksempler. Det er fordi en af delfinens stamfædre har været på land hvor benene kom ned under kroppen. Sammenlig eksempelvis den måde krokodiller (</a:t>
            </a:r>
            <a:r>
              <a:rPr lang="da-DK" dirty="0" err="1"/>
              <a:t>krypdyr</a:t>
            </a:r>
            <a:r>
              <a:rPr lang="da-DK" dirty="0"/>
              <a:t>) og hunde (pattedyr) går. </a:t>
            </a:r>
          </a:p>
          <a:p>
            <a:pPr marL="0" indent="0" fontAlgn="auto">
              <a:spcBef>
                <a:spcPts val="400"/>
              </a:spcBef>
              <a:spcAft>
                <a:spcPts val="0"/>
              </a:spcAft>
              <a:buFont typeface="Arial" panose="020B0604020202020204" pitchFamily="34" charset="0"/>
              <a:buNone/>
              <a:defRPr/>
            </a:pPr>
            <a:endParaRPr lang="da-DK" dirty="0"/>
          </a:p>
        </p:txBody>
      </p:sp>
    </p:spTree>
    <p:extLst>
      <p:ext uri="{BB962C8B-B14F-4D97-AF65-F5344CB8AC3E}">
        <p14:creationId xmlns:p14="http://schemas.microsoft.com/office/powerpoint/2010/main" val="16555756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p:txBody>
          <a:bodyPr/>
          <a:lstStyle/>
          <a:p>
            <a:pPr eaLnBrk="1" hangingPunct="1"/>
            <a:r>
              <a:rPr lang="da-DK" altLang="x-none" dirty="0"/>
              <a:t>Fossiler</a:t>
            </a:r>
          </a:p>
        </p:txBody>
      </p:sp>
      <p:sp>
        <p:nvSpPr>
          <p:cNvPr id="2" name="Content Placeholder 1"/>
          <p:cNvSpPr>
            <a:spLocks noGrp="1"/>
          </p:cNvSpPr>
          <p:nvPr>
            <p:ph idx="1"/>
          </p:nvPr>
        </p:nvSpPr>
        <p:spPr>
          <a:xfrm>
            <a:off x="628649" y="1825625"/>
            <a:ext cx="4429321" cy="3814605"/>
          </a:xfrm>
        </p:spPr>
        <p:txBody>
          <a:bodyPr>
            <a:normAutofit fontScale="62500" lnSpcReduction="20000"/>
          </a:bodyPr>
          <a:lstStyle/>
          <a:p>
            <a:r>
              <a:rPr lang="da-DK" dirty="0"/>
              <a:t>Med fossiler udvider vi vores katalog over arter tilbage i tiden så vi også kan lære noget fra arter som for længst er uddøet</a:t>
            </a:r>
          </a:p>
          <a:p>
            <a:r>
              <a:rPr lang="da-DK" dirty="0"/>
              <a:t>Fossilernes alder bestemmes ved hjælp af prøver fra det jordlag de befinder sig i</a:t>
            </a:r>
          </a:p>
          <a:p>
            <a:r>
              <a:rPr lang="da-DK" dirty="0"/>
              <a:t>Sandsynligheden for at finde et fossil efter et dyr er ret lille, da det</a:t>
            </a:r>
          </a:p>
          <a:p>
            <a:pPr lvl="1"/>
            <a:r>
              <a:rPr lang="da-DK" dirty="0"/>
              <a:t>Kan være ødelagt af erosion</a:t>
            </a:r>
          </a:p>
          <a:p>
            <a:pPr lvl="1"/>
            <a:r>
              <a:rPr lang="da-DK" dirty="0"/>
              <a:t>Helst skal dø et sted og på et tidspunkt hvor de rette forhold er til stede for at bevare dyrets aftryk.</a:t>
            </a:r>
          </a:p>
          <a:p>
            <a:pPr lvl="1"/>
            <a:r>
              <a:rPr lang="da-DK" dirty="0"/>
              <a:t>Helst ikke have været bløddyr (som sjældent efterlader fossiler) </a:t>
            </a:r>
          </a:p>
          <a:p>
            <a:r>
              <a:rPr lang="da-DK" dirty="0"/>
              <a:t>Når fossiler for bestemte arter opstår i ældre stenlag og forsvinder i nyere stenlag, er det et bevis for evolution, altså forandring i biologisk liv.</a:t>
            </a:r>
          </a:p>
          <a:p>
            <a:pPr lvl="1"/>
            <a:endParaRPr lang="da-DK" dirty="0"/>
          </a:p>
          <a:p>
            <a:endParaRPr lang="da-DK" dirty="0"/>
          </a:p>
        </p:txBody>
      </p:sp>
      <p:sp>
        <p:nvSpPr>
          <p:cNvPr id="5"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fontAlgn="auto">
              <a:spcAft>
                <a:spcPts val="0"/>
              </a:spcAft>
              <a:buNone/>
              <a:defRPr/>
            </a:pPr>
            <a:r>
              <a:rPr lang="da-DK" dirty="0"/>
              <a:t>Eksemplet her med den første fugl (</a:t>
            </a:r>
            <a:r>
              <a:rPr lang="da-DK" i="1" dirty="0" err="1"/>
              <a:t>Archaeopteryx</a:t>
            </a:r>
            <a:r>
              <a:rPr lang="da-DK" dirty="0"/>
              <a:t>) demonstrerer at der er sket evolution – en udvikling af arter på jorden, idet denne art ikke længere eksisterer, men det gør mange andre dyr som ligner den, men som ikke eksisterede på samme tidspunkt som </a:t>
            </a:r>
            <a:r>
              <a:rPr lang="da-DK" i="1" dirty="0" err="1"/>
              <a:t>Archaeopteryx</a:t>
            </a:r>
            <a:r>
              <a:rPr lang="da-DK" i="1" dirty="0"/>
              <a:t>. </a:t>
            </a:r>
            <a:r>
              <a:rPr lang="da-DK" dirty="0"/>
              <a:t>Den er også et eksempel på en overgangsform fra dinosaurer til fugle.</a:t>
            </a:r>
          </a:p>
          <a:p>
            <a:pPr marL="0" indent="0" fontAlgn="auto">
              <a:spcAft>
                <a:spcPts val="0"/>
              </a:spcAft>
              <a:buNone/>
              <a:defRPr/>
            </a:pPr>
            <a:r>
              <a:rPr lang="da-DK" dirty="0"/>
              <a:t>Der er oftest ikke DNA i fossiler, så de fundne fossiler kan kun relateres til andre arter ud fra deres morfologi (karaktertræk). </a:t>
            </a:r>
          </a:p>
          <a:p>
            <a:pPr marL="0" indent="0" fontAlgn="auto">
              <a:spcAft>
                <a:spcPts val="0"/>
              </a:spcAft>
              <a:buNone/>
              <a:defRPr/>
            </a:pPr>
            <a:r>
              <a:rPr lang="da-DK" dirty="0"/>
              <a:t>Her skal man dog være opmærksom på </a:t>
            </a:r>
            <a:r>
              <a:rPr lang="da-DK" dirty="0" err="1"/>
              <a:t>homoplasier</a:t>
            </a:r>
            <a:r>
              <a:rPr lang="da-DK" dirty="0"/>
              <a:t> (konvergent udvikling eller tilbageskift), som kan få to arter til at se relaterede ud, uden at være det. Eksempelvis er vingen en </a:t>
            </a:r>
            <a:r>
              <a:rPr lang="da-DK" dirty="0" err="1"/>
              <a:t>homoplasi</a:t>
            </a:r>
            <a:r>
              <a:rPr lang="da-DK" dirty="0"/>
              <a:t> hos fugle og flagermus der ikke er direkte relaterede (se mere i materialet om ’Arter’).</a:t>
            </a:r>
          </a:p>
          <a:p>
            <a:pPr marL="0" indent="0" fontAlgn="auto">
              <a:spcAft>
                <a:spcPts val="0"/>
              </a:spcAft>
              <a:buNone/>
              <a:defRPr/>
            </a:pPr>
            <a:endParaRPr lang="da-DK" dirty="0"/>
          </a:p>
        </p:txBody>
      </p:sp>
      <p:sp>
        <p:nvSpPr>
          <p:cNvPr id="63492" name="TextBox 3"/>
          <p:cNvSpPr txBox="1">
            <a:spLocks noChangeArrowheads="1"/>
          </p:cNvSpPr>
          <p:nvPr/>
        </p:nvSpPr>
        <p:spPr bwMode="auto">
          <a:xfrm>
            <a:off x="1603375" y="1541463"/>
            <a:ext cx="1841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da-DK" altLang="x-none" sz="1800">
              <a:latin typeface="Arial" charset="0"/>
            </a:endParaRPr>
          </a:p>
        </p:txBody>
      </p:sp>
      <p:pic>
        <p:nvPicPr>
          <p:cNvPr id="63495" name="Picture 5" descr="Moerup-Jorgensen-09-08+09-09"/>
          <p:cNvPicPr>
            <a:picLocks noChangeAspect="1" noChangeArrowheads="1"/>
          </p:cNvPicPr>
          <p:nvPr/>
        </p:nvPicPr>
        <p:blipFill>
          <a:blip r:embed="rId3">
            <a:lum bright="-6000" contrast="36000"/>
            <a:extLst>
              <a:ext uri="{28A0092B-C50C-407E-A947-70E740481C1C}">
                <a14:useLocalDpi xmlns:a14="http://schemas.microsoft.com/office/drawing/2010/main" val="0"/>
              </a:ext>
            </a:extLst>
          </a:blip>
          <a:srcRect/>
          <a:stretch>
            <a:fillRect/>
          </a:stretch>
        </p:blipFill>
        <p:spPr bwMode="auto">
          <a:xfrm>
            <a:off x="5868144" y="1541448"/>
            <a:ext cx="3206177" cy="40987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6" name="Rectangle 7"/>
          <p:cNvSpPr>
            <a:spLocks noChangeArrowheads="1"/>
          </p:cNvSpPr>
          <p:nvPr/>
        </p:nvSpPr>
        <p:spPr bwMode="auto">
          <a:xfrm>
            <a:off x="5550776" y="2822989"/>
            <a:ext cx="1202829" cy="291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da-DK" altLang="x-none" sz="1600" i="1" dirty="0" err="1">
                <a:latin typeface="+mn-lt"/>
              </a:rPr>
              <a:t>Archaeopteryx</a:t>
            </a:r>
            <a:endParaRPr lang="en-US" altLang="x-none" sz="1800" i="1" dirty="0">
              <a:latin typeface="+mn-lt"/>
            </a:endParaRPr>
          </a:p>
        </p:txBody>
      </p:sp>
      <p:sp>
        <p:nvSpPr>
          <p:cNvPr id="63497" name="Rectangle 8"/>
          <p:cNvSpPr>
            <a:spLocks noChangeArrowheads="1"/>
          </p:cNvSpPr>
          <p:nvPr/>
        </p:nvSpPr>
        <p:spPr bwMode="auto">
          <a:xfrm>
            <a:off x="7451737" y="5143666"/>
            <a:ext cx="1129778" cy="291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da-DK" altLang="x-none" sz="1600" i="1" dirty="0">
                <a:latin typeface="+mn-lt"/>
              </a:rPr>
              <a:t>Moderne fugl</a:t>
            </a:r>
            <a:endParaRPr lang="en-US" altLang="x-none" sz="1600" i="1" dirty="0">
              <a:latin typeface="+mn-lt"/>
            </a:endParaRPr>
          </a:p>
        </p:txBody>
      </p:sp>
      <p:pic>
        <p:nvPicPr>
          <p:cNvPr id="63493"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4874" r="1163"/>
          <a:stretch/>
        </p:blipFill>
        <p:spPr bwMode="auto">
          <a:xfrm>
            <a:off x="5043034" y="284906"/>
            <a:ext cx="1812974" cy="25680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pPr eaLnBrk="1" hangingPunct="1"/>
            <a:r>
              <a:rPr lang="da-DK" altLang="x-none"/>
              <a:t>Liv reproducerer sig selv</a:t>
            </a:r>
          </a:p>
        </p:txBody>
      </p:sp>
      <p:sp>
        <p:nvSpPr>
          <p:cNvPr id="3" name="Content Placeholder 2"/>
          <p:cNvSpPr>
            <a:spLocks noGrp="1"/>
          </p:cNvSpPr>
          <p:nvPr>
            <p:ph idx="1"/>
          </p:nvPr>
        </p:nvSpPr>
        <p:spPr>
          <a:xfrm>
            <a:off x="628650" y="1825625"/>
            <a:ext cx="7886700" cy="3930650"/>
          </a:xfrm>
        </p:spPr>
        <p:txBody>
          <a:bodyPr rtlCol="0">
            <a:normAutofit fontScale="77500" lnSpcReduction="20000"/>
          </a:bodyPr>
          <a:lstStyle/>
          <a:p>
            <a:pPr eaLnBrk="1" fontAlgn="auto" hangingPunct="1">
              <a:spcAft>
                <a:spcPts val="0"/>
              </a:spcAft>
              <a:buFont typeface="Arial" panose="020B0604020202020204" pitchFamily="34" charset="0"/>
              <a:buChar char="•"/>
              <a:defRPr/>
            </a:pPr>
            <a:r>
              <a:rPr lang="da-DK" dirty="0"/>
              <a:t>En definition af liv er at det er i stand til at reproducere (få afkom)</a:t>
            </a:r>
          </a:p>
          <a:p>
            <a:pPr lvl="1" eaLnBrk="1" fontAlgn="auto" hangingPunct="1">
              <a:spcAft>
                <a:spcPts val="0"/>
              </a:spcAft>
              <a:buFont typeface="Arial" panose="020B0604020202020204" pitchFamily="34" charset="0"/>
              <a:buChar char="•"/>
              <a:defRPr/>
            </a:pPr>
            <a:r>
              <a:rPr lang="da-DK" dirty="0"/>
              <a:t>Dyr får unger og det samme gør de fleste planter (hvis ikke sætter de aflæggere eller udskiftes på anden måde med nyt plantemateriale)</a:t>
            </a:r>
          </a:p>
          <a:p>
            <a:pPr lvl="1" eaLnBrk="1" fontAlgn="auto" hangingPunct="1">
              <a:spcAft>
                <a:spcPts val="0"/>
              </a:spcAft>
              <a:buFont typeface="Arial" panose="020B0604020202020204" pitchFamily="34" charset="0"/>
              <a:buChar char="•"/>
              <a:defRPr/>
            </a:pPr>
            <a:r>
              <a:rPr lang="da-DK" dirty="0"/>
              <a:t>Omvendt får fx sten ikke afkom (lava der kommer ud af en vulkan, er ikke mere sten, det er bare flyttet fra jordens indre til overfladen.</a:t>
            </a:r>
          </a:p>
          <a:p>
            <a:pPr eaLnBrk="1" fontAlgn="auto" hangingPunct="1">
              <a:spcAft>
                <a:spcPts val="0"/>
              </a:spcAft>
              <a:buFont typeface="Arial" panose="020B0604020202020204" pitchFamily="34" charset="0"/>
              <a:buChar char="•"/>
              <a:defRPr/>
            </a:pPr>
            <a:r>
              <a:rPr lang="da-DK" dirty="0"/>
              <a:t>Reproduktion kan være</a:t>
            </a:r>
          </a:p>
          <a:p>
            <a:pPr lvl="1" eaLnBrk="1" fontAlgn="auto" hangingPunct="1">
              <a:spcAft>
                <a:spcPts val="0"/>
              </a:spcAft>
              <a:buFont typeface="Arial" panose="020B0604020202020204" pitchFamily="34" charset="0"/>
              <a:buChar char="•"/>
              <a:defRPr/>
            </a:pPr>
            <a:r>
              <a:rPr lang="da-DK" dirty="0"/>
              <a:t>Kønnet: Kønsceller fra to individer skal bruges og gener kan blive blandet sammen (eksempel: Mennesket, hajer, jordbærfrø skabt fra bestøvede blomster)</a:t>
            </a:r>
          </a:p>
          <a:p>
            <a:pPr lvl="1" eaLnBrk="1" fontAlgn="auto" hangingPunct="1">
              <a:spcAft>
                <a:spcPts val="0"/>
              </a:spcAft>
              <a:buFont typeface="Arial" panose="020B0604020202020204" pitchFamily="34" charset="0"/>
              <a:buChar char="•"/>
              <a:defRPr/>
            </a:pPr>
            <a:r>
              <a:rPr lang="da-DK" dirty="0"/>
              <a:t>Ukønnet: Afkom kan skabes fra et enkelt individ og de samme gener gives videre (eksempel: bakterier, </a:t>
            </a:r>
            <a:r>
              <a:rPr lang="da-DK" dirty="0" err="1"/>
              <a:t>piskehalefirben</a:t>
            </a:r>
            <a:r>
              <a:rPr lang="da-DK" dirty="0"/>
              <a:t> (</a:t>
            </a:r>
            <a:r>
              <a:rPr lang="da-DK" i="1" dirty="0" err="1"/>
              <a:t>Cnemidophorus</a:t>
            </a:r>
            <a:r>
              <a:rPr lang="da-DK" dirty="0"/>
              <a:t>), jordbærs aflæggere, enkelte observationer hos hajer)</a:t>
            </a:r>
          </a:p>
          <a:p>
            <a:pPr lvl="1" eaLnBrk="1" fontAlgn="auto" hangingPunct="1">
              <a:spcAft>
                <a:spcPts val="0"/>
              </a:spcAft>
              <a:buFont typeface="Arial" panose="020B0604020202020204" pitchFamily="34" charset="0"/>
              <a:buChar char="•"/>
              <a:defRPr/>
            </a:pPr>
            <a:r>
              <a:rPr lang="da-DK" dirty="0"/>
              <a:t>Mange arter har mulighed for at ’vælge’ hvilken form for reproduktion de vil benytte (fx jordbær og hajerne nævnt ovenfor)</a:t>
            </a:r>
          </a:p>
          <a:p>
            <a:pPr eaLnBrk="1" fontAlgn="auto" hangingPunct="1">
              <a:spcAft>
                <a:spcPts val="0"/>
              </a:spcAft>
              <a:buFont typeface="Arial" panose="020B0604020202020204" pitchFamily="34" charset="0"/>
              <a:buChar char="•"/>
              <a:defRPr/>
            </a:pPr>
            <a:endParaRPr lang="da-DK" dirty="0"/>
          </a:p>
          <a:p>
            <a:pPr eaLnBrk="1" fontAlgn="auto" hangingPunct="1">
              <a:spcAft>
                <a:spcPts val="0"/>
              </a:spcAft>
              <a:buFont typeface="Arial" panose="020B0604020202020204" pitchFamily="34" charset="0"/>
              <a:buChar char="•"/>
              <a:defRPr/>
            </a:pPr>
            <a:endParaRPr lang="da-DK" dirty="0"/>
          </a:p>
        </p:txBody>
      </p:sp>
      <p:sp>
        <p:nvSpPr>
          <p:cNvPr id="4"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defRPr/>
            </a:pPr>
            <a:r>
              <a:rPr lang="da-DK" dirty="0"/>
              <a:t>I forhold til definitionen af liv kunne man selvfølgelig indvende at ultimativt set så er livs reproduktion blot en proces hvor grundstoffer i en konfiguration (mad og energi) – ændres til en anden konfiguration (nye celler, unger).</a:t>
            </a:r>
          </a:p>
          <a:p>
            <a:pPr marL="0" indent="0">
              <a:buFont typeface="Arial" panose="020B0604020202020204" pitchFamily="34" charset="0"/>
              <a:buNone/>
              <a:defRPr/>
            </a:pPr>
            <a:r>
              <a:rPr lang="da-DK" dirty="0"/>
              <a:t>Det er dog normalt ikke sådan vi ser på liv, og reproduktion er en kompleks proces, som består af mange individuelle processer.</a:t>
            </a:r>
          </a:p>
          <a:p>
            <a:pPr marL="0" indent="0">
              <a:buFont typeface="Arial" panose="020B0604020202020204" pitchFamily="34" charset="0"/>
              <a:buNone/>
              <a:defRPr/>
            </a:pPr>
            <a:endParaRPr lang="da-DK"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p:txBody>
          <a:bodyPr/>
          <a:lstStyle/>
          <a:p>
            <a:pPr eaLnBrk="1" hangingPunct="1"/>
            <a:r>
              <a:rPr lang="da-DK" altLang="x-none" dirty="0"/>
              <a:t>Stadier i evolution</a:t>
            </a:r>
          </a:p>
        </p:txBody>
      </p:sp>
      <p:sp>
        <p:nvSpPr>
          <p:cNvPr id="2" name="Content Placeholder 1"/>
          <p:cNvSpPr>
            <a:spLocks noGrp="1"/>
          </p:cNvSpPr>
          <p:nvPr>
            <p:ph idx="1"/>
          </p:nvPr>
        </p:nvSpPr>
        <p:spPr>
          <a:xfrm>
            <a:off x="628649" y="1825625"/>
            <a:ext cx="5959575" cy="3814605"/>
          </a:xfrm>
        </p:spPr>
        <p:txBody>
          <a:bodyPr>
            <a:normAutofit fontScale="92500" lnSpcReduction="20000"/>
          </a:bodyPr>
          <a:lstStyle/>
          <a:p>
            <a:r>
              <a:rPr lang="da-DK" dirty="0"/>
              <a:t>Evolution sker så langsomt at man oftest ikke kan observere de ændringer der finder sted, da det tager lang tid</a:t>
            </a:r>
          </a:p>
          <a:p>
            <a:r>
              <a:rPr lang="da-DK" dirty="0"/>
              <a:t>Man snakker ofte om ’missing links’ mellem arter med og arter helt uden en given egenskab (fx øjet)</a:t>
            </a:r>
          </a:p>
          <a:p>
            <a:r>
              <a:rPr lang="da-DK" dirty="0"/>
              <a:t>Men ved at studere udviklingen af fossiler over tid, eller varianter af samme type organ i nulevende organismer, kan man blive overbevist om at også delvist udviklede egenskaber er brugbare</a:t>
            </a:r>
          </a:p>
        </p:txBody>
      </p:sp>
      <p:sp>
        <p:nvSpPr>
          <p:cNvPr id="5"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fontAlgn="auto">
              <a:spcAft>
                <a:spcPts val="0"/>
              </a:spcAft>
              <a:buNone/>
              <a:defRPr/>
            </a:pPr>
            <a:endParaRPr lang="da-DK" dirty="0"/>
          </a:p>
        </p:txBody>
      </p:sp>
      <p:sp>
        <p:nvSpPr>
          <p:cNvPr id="63492" name="TextBox 3"/>
          <p:cNvSpPr txBox="1">
            <a:spLocks noChangeArrowheads="1"/>
          </p:cNvSpPr>
          <p:nvPr/>
        </p:nvSpPr>
        <p:spPr bwMode="auto">
          <a:xfrm>
            <a:off x="1603375" y="1541463"/>
            <a:ext cx="1841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da-DK" altLang="x-none" sz="1800">
              <a:latin typeface="Arial" charset="0"/>
            </a:endParaRPr>
          </a:p>
        </p:txBody>
      </p:sp>
    </p:spTree>
    <p:extLst>
      <p:ext uri="{BB962C8B-B14F-4D97-AF65-F5344CB8AC3E}">
        <p14:creationId xmlns:p14="http://schemas.microsoft.com/office/powerpoint/2010/main" val="597961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2780"/>
          <a:stretch/>
        </p:blipFill>
        <p:spPr>
          <a:xfrm>
            <a:off x="6762855" y="544555"/>
            <a:ext cx="2175943" cy="4941218"/>
          </a:xfrm>
          <a:prstGeom prst="rect">
            <a:avLst/>
          </a:prstGeom>
        </p:spPr>
      </p:pic>
      <p:sp>
        <p:nvSpPr>
          <p:cNvPr id="63489" name="Title 1"/>
          <p:cNvSpPr>
            <a:spLocks noGrp="1"/>
          </p:cNvSpPr>
          <p:nvPr>
            <p:ph type="title"/>
          </p:nvPr>
        </p:nvSpPr>
        <p:spPr/>
        <p:txBody>
          <a:bodyPr/>
          <a:lstStyle/>
          <a:p>
            <a:pPr eaLnBrk="1" hangingPunct="1"/>
            <a:r>
              <a:rPr lang="da-DK" altLang="x-none" dirty="0"/>
              <a:t>Stadier af øjets udvikling</a:t>
            </a:r>
          </a:p>
        </p:txBody>
      </p:sp>
      <p:sp>
        <p:nvSpPr>
          <p:cNvPr id="2" name="Content Placeholder 1"/>
          <p:cNvSpPr>
            <a:spLocks noGrp="1"/>
          </p:cNvSpPr>
          <p:nvPr>
            <p:ph idx="1"/>
          </p:nvPr>
        </p:nvSpPr>
        <p:spPr>
          <a:xfrm>
            <a:off x="628649" y="1825625"/>
            <a:ext cx="3007247" cy="3814605"/>
          </a:xfrm>
        </p:spPr>
        <p:txBody>
          <a:bodyPr>
            <a:normAutofit fontScale="47500" lnSpcReduction="20000"/>
          </a:bodyPr>
          <a:lstStyle/>
          <a:p>
            <a:pPr marL="230400" indent="-230400"/>
            <a:r>
              <a:rPr lang="da-DK" dirty="0"/>
              <a:t>Lige meget hvor avanceret et øje er, så er det en fordel for dens ejer:</a:t>
            </a:r>
          </a:p>
          <a:p>
            <a:pPr marL="230400" indent="-230400">
              <a:buFont typeface="+mj-lt"/>
              <a:buAutoNum type="alphaLcParenR"/>
            </a:pPr>
            <a:r>
              <a:rPr lang="da-DK" dirty="0"/>
              <a:t>Med blot en plet af lysfølsomme celler, kan man søge efter lys (fx til eller væk fra havoverfladen)</a:t>
            </a:r>
          </a:p>
          <a:p>
            <a:pPr marL="230400" indent="-230400">
              <a:buFont typeface="+mj-lt"/>
              <a:buAutoNum type="alphaLcParenR"/>
            </a:pPr>
            <a:r>
              <a:rPr lang="da-DK" dirty="0"/>
              <a:t>Med en smule foldning af det lysfølsomme område bliver det muligt med nogen retningsbestemmelse</a:t>
            </a:r>
          </a:p>
          <a:p>
            <a:pPr marL="230400" indent="-230400">
              <a:buFont typeface="+mj-lt"/>
              <a:buAutoNum type="alphaLcParenR"/>
            </a:pPr>
            <a:r>
              <a:rPr lang="da-DK" dirty="0"/>
              <a:t>Med et lille bitte hul, er det pludselig muligt at skelne former</a:t>
            </a:r>
          </a:p>
          <a:p>
            <a:pPr marL="230400" indent="-230400">
              <a:buFont typeface="+mj-lt"/>
              <a:buAutoNum type="alphaLcParenR"/>
            </a:pPr>
            <a:r>
              <a:rPr lang="da-DK" dirty="0"/>
              <a:t>Med en gennemsigtig hinde over øjet er det muligt at have mere klart væske i øjet og stabiliserer billedet</a:t>
            </a:r>
          </a:p>
          <a:p>
            <a:pPr marL="230400" indent="-230400">
              <a:buFont typeface="+mj-lt"/>
              <a:buAutoNum type="alphaLcParenR"/>
            </a:pPr>
            <a:r>
              <a:rPr lang="da-DK" dirty="0"/>
              <a:t>Med en simpel linse er det muligt at fokusere på objekter ved forskellig afstand</a:t>
            </a:r>
          </a:p>
          <a:p>
            <a:pPr marL="230400" indent="-230400">
              <a:buFont typeface="+mj-lt"/>
              <a:buAutoNum type="alphaLcParenR"/>
            </a:pPr>
            <a:r>
              <a:rPr lang="da-DK" dirty="0"/>
              <a:t>Med et komplekst øje med en iris er det muligt at tilpasse mængden af lys der lukkes ind og dermed muligt at se lige godt under variable lysforhold</a:t>
            </a:r>
          </a:p>
        </p:txBody>
      </p:sp>
      <p:sp>
        <p:nvSpPr>
          <p:cNvPr id="5"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fontAlgn="auto">
              <a:spcAft>
                <a:spcPts val="0"/>
              </a:spcAft>
              <a:buNone/>
              <a:defRPr/>
            </a:pPr>
            <a:r>
              <a:rPr lang="da-DK" dirty="0"/>
              <a:t>På billedet til højre er forskellig stadier i kompleksitet af øjne med udgangspunkt i forskellige arter af bløddyr, fra top til bund: Albueskæl/</a:t>
            </a:r>
            <a:r>
              <a:rPr lang="da-DK" i="1" dirty="0" err="1"/>
              <a:t>Patella</a:t>
            </a:r>
            <a:r>
              <a:rPr lang="da-DK" dirty="0"/>
              <a:t> (pigment spot), den uddøde snegl </a:t>
            </a:r>
            <a:r>
              <a:rPr lang="da-DK" i="1" dirty="0" err="1"/>
              <a:t>Pleurotomaria</a:t>
            </a:r>
            <a:r>
              <a:rPr lang="da-DK" i="1" dirty="0"/>
              <a:t> </a:t>
            </a:r>
            <a:r>
              <a:rPr lang="da-DK" dirty="0"/>
              <a:t>og </a:t>
            </a:r>
            <a:r>
              <a:rPr lang="da-DK" i="1" dirty="0" err="1"/>
              <a:t>Planaria</a:t>
            </a:r>
            <a:r>
              <a:rPr lang="da-DK" i="1" dirty="0"/>
              <a:t> (</a:t>
            </a:r>
            <a:r>
              <a:rPr lang="da-DK" dirty="0"/>
              <a:t>pigment cup), Nautiler/</a:t>
            </a:r>
            <a:r>
              <a:rPr lang="da-DK" i="1" dirty="0" err="1"/>
              <a:t>Nautilus</a:t>
            </a:r>
            <a:r>
              <a:rPr lang="da-DK" dirty="0"/>
              <a:t>  ("</a:t>
            </a:r>
            <a:r>
              <a:rPr lang="da-DK" dirty="0" err="1"/>
              <a:t>pinhole</a:t>
            </a:r>
            <a:r>
              <a:rPr lang="da-DK" dirty="0"/>
              <a:t>-lens”), havsneglen </a:t>
            </a:r>
            <a:r>
              <a:rPr lang="da-DK" i="1" dirty="0" err="1"/>
              <a:t>Murex</a:t>
            </a:r>
            <a:r>
              <a:rPr lang="da-DK" i="1" dirty="0"/>
              <a:t> </a:t>
            </a:r>
            <a:r>
              <a:rPr lang="da-DK" dirty="0"/>
              <a:t>(primitive </a:t>
            </a:r>
            <a:r>
              <a:rPr lang="da-DK" dirty="0" err="1"/>
              <a:t>lensed</a:t>
            </a:r>
            <a:r>
              <a:rPr lang="da-DK" dirty="0"/>
              <a:t> </a:t>
            </a:r>
            <a:r>
              <a:rPr lang="da-DK" dirty="0" err="1"/>
              <a:t>eye</a:t>
            </a:r>
            <a:r>
              <a:rPr lang="da-DK" dirty="0"/>
              <a:t>), og blæksprutter (</a:t>
            </a:r>
            <a:r>
              <a:rPr lang="da-DK" dirty="0" err="1"/>
              <a:t>complex</a:t>
            </a:r>
            <a:r>
              <a:rPr lang="da-DK" dirty="0"/>
              <a:t> </a:t>
            </a:r>
            <a:r>
              <a:rPr lang="da-DK" dirty="0" err="1"/>
              <a:t>eye</a:t>
            </a:r>
            <a:r>
              <a:rPr lang="da-DK" dirty="0"/>
              <a:t>)</a:t>
            </a:r>
          </a:p>
        </p:txBody>
      </p:sp>
      <p:sp>
        <p:nvSpPr>
          <p:cNvPr id="63492" name="TextBox 3"/>
          <p:cNvSpPr txBox="1">
            <a:spLocks noChangeArrowheads="1"/>
          </p:cNvSpPr>
          <p:nvPr/>
        </p:nvSpPr>
        <p:spPr bwMode="auto">
          <a:xfrm>
            <a:off x="1603375" y="1541463"/>
            <a:ext cx="1841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da-DK" altLang="x-none" sz="1800">
              <a:latin typeface="Arial" charset="0"/>
            </a:endParaRPr>
          </a:p>
        </p:txBody>
      </p:sp>
      <p:sp>
        <p:nvSpPr>
          <p:cNvPr id="11" name="TextBox 10"/>
          <p:cNvSpPr txBox="1"/>
          <p:nvPr/>
        </p:nvSpPr>
        <p:spPr bwMode="auto">
          <a:xfrm rot="5400000">
            <a:off x="7998988" y="1435284"/>
            <a:ext cx="2086367" cy="246221"/>
          </a:xfrm>
          <a:prstGeom prst="rect">
            <a:avLst/>
          </a:prstGeom>
          <a:noFill/>
        </p:spPr>
        <p:txBody>
          <a:bodyPr wrap="square">
            <a:spAutoFit/>
          </a:bodyPr>
          <a:lstStyle/>
          <a:p>
            <a:r>
              <a:rPr lang="en-US" sz="1000" dirty="0">
                <a:hlinkClick r:id="rId4"/>
              </a:rPr>
              <a:t>Encyclopædia Britannica</a:t>
            </a:r>
            <a:endParaRPr lang="en-US" sz="1000" dirty="0"/>
          </a:p>
        </p:txBody>
      </p:sp>
      <p:pic>
        <p:nvPicPr>
          <p:cNvPr id="1026" name="Picture 2" descr="https://upload.wikimedia.org/wikipedia/commons/thumb/b/b6/Diagram_of_eye_evolution.svg/734px-Diagram_of_eye_evolution.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7714" y="1437612"/>
            <a:ext cx="2998657" cy="418341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bwMode="auto">
          <a:xfrm rot="5400000">
            <a:off x="5598724" y="2363024"/>
            <a:ext cx="2086367" cy="246221"/>
          </a:xfrm>
          <a:prstGeom prst="rect">
            <a:avLst/>
          </a:prstGeom>
          <a:noFill/>
        </p:spPr>
        <p:txBody>
          <a:bodyPr wrap="square">
            <a:spAutoFit/>
          </a:bodyPr>
          <a:lstStyle/>
          <a:p>
            <a:r>
              <a:rPr lang="en-US" sz="1000" dirty="0">
                <a:hlinkClick r:id="rId6"/>
              </a:rPr>
              <a:t>Wikimedia Commons</a:t>
            </a:r>
            <a:endParaRPr lang="en-US" sz="1000" dirty="0"/>
          </a:p>
        </p:txBody>
      </p:sp>
    </p:spTree>
    <p:extLst>
      <p:ext uri="{BB962C8B-B14F-4D97-AF65-F5344CB8AC3E}">
        <p14:creationId xmlns:p14="http://schemas.microsoft.com/office/powerpoint/2010/main" val="8197604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p:txBody>
          <a:bodyPr/>
          <a:lstStyle/>
          <a:p>
            <a:pPr eaLnBrk="1" hangingPunct="1"/>
            <a:r>
              <a:rPr lang="da-DK" altLang="x-none" dirty="0"/>
              <a:t>Observation af artsdannelse</a:t>
            </a:r>
          </a:p>
        </p:txBody>
      </p:sp>
      <p:sp>
        <p:nvSpPr>
          <p:cNvPr id="65538" name="Content Placeholder 2"/>
          <p:cNvSpPr>
            <a:spLocks noGrp="1"/>
          </p:cNvSpPr>
          <p:nvPr>
            <p:ph idx="1"/>
          </p:nvPr>
        </p:nvSpPr>
        <p:spPr>
          <a:xfrm>
            <a:off x="628648" y="1825625"/>
            <a:ext cx="5419665" cy="3763615"/>
          </a:xfrm>
        </p:spPr>
        <p:txBody>
          <a:bodyPr>
            <a:normAutofit fontScale="55000" lnSpcReduction="20000"/>
          </a:bodyPr>
          <a:lstStyle/>
          <a:p>
            <a:pPr eaLnBrk="1" fontAlgn="auto" hangingPunct="1">
              <a:spcAft>
                <a:spcPts val="0"/>
              </a:spcAft>
            </a:pPr>
            <a:r>
              <a:rPr lang="da-DK" altLang="x-none" dirty="0"/>
              <a:t>På </a:t>
            </a:r>
            <a:r>
              <a:rPr lang="da-DK" altLang="x-none" dirty="0" err="1"/>
              <a:t>Kauai</a:t>
            </a:r>
            <a:r>
              <a:rPr lang="da-DK" altLang="x-none" dirty="0"/>
              <a:t>-øen i Hawaii lever stillehavsfårekyllingen (</a:t>
            </a:r>
            <a:r>
              <a:rPr lang="da-DK" i="1" dirty="0" err="1"/>
              <a:t>Teleogryllus</a:t>
            </a:r>
            <a:r>
              <a:rPr lang="da-DK" i="1" dirty="0"/>
              <a:t> </a:t>
            </a:r>
            <a:r>
              <a:rPr lang="da-DK" i="1" dirty="0" err="1"/>
              <a:t>oceanicus</a:t>
            </a:r>
            <a:r>
              <a:rPr lang="da-DK" dirty="0"/>
              <a:t>), hvor hannen oprindeligt er kendt for at gnide vingerne sammen for at skabe en lyd, der virker som parringskald</a:t>
            </a:r>
          </a:p>
          <a:p>
            <a:pPr eaLnBrk="1" fontAlgn="auto" hangingPunct="1">
              <a:spcAft>
                <a:spcPts val="0"/>
              </a:spcAft>
            </a:pPr>
            <a:r>
              <a:rPr lang="da-DK" dirty="0"/>
              <a:t>Fra 1991 begyndte antallet af fårekyllinger af falde pga. ankomsten af en parasitisk flue (</a:t>
            </a:r>
            <a:r>
              <a:rPr lang="da-DK" i="1" dirty="0" err="1"/>
              <a:t>Ormia</a:t>
            </a:r>
            <a:r>
              <a:rPr lang="da-DK" i="1" dirty="0"/>
              <a:t> </a:t>
            </a:r>
            <a:r>
              <a:rPr lang="da-DK" i="1" dirty="0" err="1"/>
              <a:t>ochracea</a:t>
            </a:r>
            <a:r>
              <a:rPr lang="da-DK" dirty="0"/>
              <a:t>), som finder han-fårekyllingerne ved at lytte efter deres parringskald og sætter sit afkom af maddiker på fårekyllingerne. Disse maddiker graver sig ned i fårekyllingerne og spiser dem indefra!</a:t>
            </a:r>
          </a:p>
          <a:p>
            <a:pPr eaLnBrk="1" fontAlgn="auto" hangingPunct="1">
              <a:spcAft>
                <a:spcPts val="0"/>
              </a:spcAft>
            </a:pPr>
            <a:r>
              <a:rPr lang="da-DK" dirty="0"/>
              <a:t>Fra 2003 begyndte bestanden af fårekyllinger igen af stige (trods tilstedeværelsen af </a:t>
            </a:r>
            <a:r>
              <a:rPr lang="da-DK" i="1" dirty="0"/>
              <a:t>O. </a:t>
            </a:r>
            <a:r>
              <a:rPr lang="da-DK" i="1" dirty="0" err="1"/>
              <a:t>ochracea</a:t>
            </a:r>
            <a:r>
              <a:rPr lang="da-DK" dirty="0"/>
              <a:t>), da en genetisk mutation var opstået der gjorde hannerne stille</a:t>
            </a:r>
          </a:p>
          <a:p>
            <a:pPr eaLnBrk="1" fontAlgn="auto" hangingPunct="1">
              <a:spcAft>
                <a:spcPts val="0"/>
              </a:spcAft>
            </a:pPr>
            <a:r>
              <a:rPr lang="da-DK" dirty="0"/>
              <a:t>Når hannerne er stille kan </a:t>
            </a:r>
            <a:r>
              <a:rPr lang="da-DK" i="1" dirty="0"/>
              <a:t>O. </a:t>
            </a:r>
            <a:r>
              <a:rPr lang="da-DK" i="1" dirty="0" err="1"/>
              <a:t>Ochracea</a:t>
            </a:r>
            <a:r>
              <a:rPr lang="da-DK" i="1" dirty="0"/>
              <a:t> </a:t>
            </a:r>
            <a:r>
              <a:rPr lang="da-DK" dirty="0"/>
              <a:t>ikke finde fårekyllingerne. Fårekyllingerne med mutationen er i dette miljø bedst tilpasset til at overleve og ender med at dominere bestanden på øen</a:t>
            </a:r>
          </a:p>
          <a:p>
            <a:pPr eaLnBrk="1" fontAlgn="auto" hangingPunct="1">
              <a:spcAft>
                <a:spcPts val="0"/>
              </a:spcAft>
            </a:pPr>
            <a:r>
              <a:rPr lang="da-DK" dirty="0"/>
              <a:t>Denne ændring i den naturlige selektion ændrede både genotypen og fænotypen for fårekyllingerne og det skete i løbet af højst 20 generationer, hvilket biologisk set er lynhurtigt. </a:t>
            </a:r>
          </a:p>
        </p:txBody>
      </p:sp>
      <p:sp>
        <p:nvSpPr>
          <p:cNvPr id="5"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fontAlgn="auto">
              <a:spcAft>
                <a:spcPts val="0"/>
              </a:spcAft>
              <a:buNone/>
            </a:pPr>
            <a:r>
              <a:rPr lang="da-DK" altLang="x-none" dirty="0"/>
              <a:t>Yderligere effekter af det selektive pres: Hunner som er ligeglad med om en han kunne lave lyd blev mere talrige. De lydløse hanner sad oftest ved siden af hanner der kunne lave lyd, da flere hunner ville blive tiltrukket. Men efterhånden som der blev færre begyndte de lydløse hanner at vandre mere rundt.</a:t>
            </a:r>
          </a:p>
          <a:p>
            <a:pPr marL="0" indent="0" fontAlgn="auto">
              <a:spcAft>
                <a:spcPts val="0"/>
              </a:spcAft>
              <a:buNone/>
            </a:pPr>
            <a:r>
              <a:rPr lang="da-DK" altLang="x-none" dirty="0"/>
              <a:t>Idet evolution først bliver til en synlig effekt efter rigtig mange generationer, kan det være svært at blive øjenvidne til evolution, men eksempler som fårekyllingerne her og artsdannelserne beskrevet på de næste par slides er er tegn evolution ved naturlig selektion.</a:t>
            </a:r>
          </a:p>
          <a:p>
            <a:pPr marL="0" indent="0" fontAlgn="auto">
              <a:spcAft>
                <a:spcPts val="0"/>
              </a:spcAft>
              <a:buNone/>
            </a:pPr>
            <a:r>
              <a:rPr lang="da-DK" altLang="x-none" dirty="0"/>
              <a:t>Kilde: </a:t>
            </a:r>
            <a:r>
              <a:rPr lang="da-DK" dirty="0" err="1"/>
              <a:t>Zuk</a:t>
            </a:r>
            <a:r>
              <a:rPr lang="da-DK" dirty="0"/>
              <a:t>, M., </a:t>
            </a:r>
            <a:r>
              <a:rPr lang="da-DK" dirty="0" err="1"/>
              <a:t>Rotenberry</a:t>
            </a:r>
            <a:r>
              <a:rPr lang="da-DK" dirty="0"/>
              <a:t>, J. T., and </a:t>
            </a:r>
            <a:r>
              <a:rPr lang="da-DK" dirty="0" err="1"/>
              <a:t>Tinghitella</a:t>
            </a:r>
            <a:r>
              <a:rPr lang="da-DK" dirty="0"/>
              <a:t>, R. M. </a:t>
            </a:r>
            <a:r>
              <a:rPr lang="da-DK" dirty="0">
                <a:hlinkClick r:id="rId3"/>
              </a:rPr>
              <a:t>Silent night: adaptive disappearance of a sexual signal in a parasitized population of field crickets</a:t>
            </a:r>
            <a:r>
              <a:rPr lang="da-DK" dirty="0"/>
              <a:t>. </a:t>
            </a:r>
            <a:r>
              <a:rPr lang="da-DK" i="1" dirty="0" err="1"/>
              <a:t>Biology</a:t>
            </a:r>
            <a:r>
              <a:rPr lang="da-DK" i="1" dirty="0"/>
              <a:t> Letters</a:t>
            </a:r>
            <a:r>
              <a:rPr lang="da-DK" dirty="0"/>
              <a:t> </a:t>
            </a:r>
            <a:r>
              <a:rPr lang="da-DK" b="1" dirty="0"/>
              <a:t>2 </a:t>
            </a:r>
            <a:r>
              <a:rPr lang="da-DK" dirty="0"/>
              <a:t>(4), 521-524 (2006) samt</a:t>
            </a:r>
            <a:r>
              <a:rPr lang="da-DK" altLang="x-none" dirty="0"/>
              <a:t> </a:t>
            </a:r>
            <a:r>
              <a:rPr lang="da-DK" altLang="x-none" dirty="0">
                <a:hlinkClick r:id="rId4"/>
              </a:rPr>
              <a:t>Statens Naturhistoriske Museum</a:t>
            </a:r>
            <a:r>
              <a:rPr lang="da-DK" altLang="x-none" dirty="0"/>
              <a:t> og </a:t>
            </a:r>
            <a:r>
              <a:rPr lang="da-DK" altLang="x-none" dirty="0">
                <a:hlinkClick r:id="rId5"/>
              </a:rPr>
              <a:t>Understanding Evolution</a:t>
            </a:r>
            <a:r>
              <a:rPr lang="da-DK" altLang="x-none" dirty="0"/>
              <a:t>.</a:t>
            </a:r>
          </a:p>
        </p:txBody>
      </p:sp>
      <p:sp>
        <p:nvSpPr>
          <p:cNvPr id="65540" name="TextBox 3"/>
          <p:cNvSpPr txBox="1">
            <a:spLocks noChangeArrowheads="1"/>
          </p:cNvSpPr>
          <p:nvPr/>
        </p:nvSpPr>
        <p:spPr bwMode="auto">
          <a:xfrm>
            <a:off x="1603375" y="1541463"/>
            <a:ext cx="1841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da-DK" altLang="x-none" sz="1800">
              <a:latin typeface="Arial" charset="0"/>
            </a:endParaRPr>
          </a:p>
        </p:txBody>
      </p:sp>
      <p:sp>
        <p:nvSpPr>
          <p:cNvPr id="11" name="Text Box 5"/>
          <p:cNvSpPr txBox="1">
            <a:spLocks noChangeArrowheads="1"/>
          </p:cNvSpPr>
          <p:nvPr/>
        </p:nvSpPr>
        <p:spPr bwMode="auto">
          <a:xfrm>
            <a:off x="6119664" y="4893507"/>
            <a:ext cx="298884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pPr eaLnBrk="1" hangingPunct="1">
              <a:spcBef>
                <a:spcPct val="0"/>
              </a:spcBef>
            </a:pPr>
            <a:r>
              <a:rPr lang="da-DK" altLang="da-DK" sz="1000" dirty="0">
                <a:latin typeface="+mn-lt"/>
              </a:rPr>
              <a:t>Elektronmikroskop-billeder af fårekyllingevinger. Den kam der skaber lyden kan ses som en lys streg på almindelige hanner (</a:t>
            </a:r>
            <a:r>
              <a:rPr lang="da-DK" altLang="da-DK" sz="1000" dirty="0" err="1">
                <a:latin typeface="+mn-lt"/>
              </a:rPr>
              <a:t>a+d</a:t>
            </a:r>
            <a:r>
              <a:rPr lang="da-DK" altLang="da-DK" sz="1000" dirty="0">
                <a:latin typeface="+mn-lt"/>
              </a:rPr>
              <a:t>), som er næsten forsvundet på den muterede han </a:t>
            </a:r>
            <a:r>
              <a:rPr lang="pt-BR" altLang="da-DK" sz="1000" dirty="0">
                <a:latin typeface="+mn-lt"/>
              </a:rPr>
              <a:t>(</a:t>
            </a:r>
            <a:r>
              <a:rPr lang="pt-BR" altLang="da-DK" sz="1000" dirty="0" err="1">
                <a:latin typeface="+mn-lt"/>
              </a:rPr>
              <a:t>b+e</a:t>
            </a:r>
            <a:r>
              <a:rPr lang="pt-BR" altLang="da-DK" sz="1000" dirty="0">
                <a:latin typeface="+mn-lt"/>
              </a:rPr>
              <a:t>)</a:t>
            </a:r>
            <a:r>
              <a:rPr lang="da-DK" altLang="da-DK" sz="1000" dirty="0">
                <a:latin typeface="+mn-lt"/>
              </a:rPr>
              <a:t>, og som slet ikke findes hos hunner (</a:t>
            </a:r>
            <a:r>
              <a:rPr lang="da-DK" altLang="da-DK" sz="1000" dirty="0" err="1">
                <a:latin typeface="+mn-lt"/>
              </a:rPr>
              <a:t>c+f</a:t>
            </a:r>
            <a:r>
              <a:rPr lang="da-DK" altLang="da-DK" sz="1000" dirty="0">
                <a:latin typeface="+mn-lt"/>
              </a:rPr>
              <a:t>).</a:t>
            </a:r>
            <a:endParaRPr lang="da-DK" altLang="da-DK" sz="1000" i="1" dirty="0">
              <a:latin typeface="+mn-lt"/>
            </a:endParaRPr>
          </a:p>
        </p:txBody>
      </p:sp>
      <p:grpSp>
        <p:nvGrpSpPr>
          <p:cNvPr id="3" name="Group 2"/>
          <p:cNvGrpSpPr/>
          <p:nvPr/>
        </p:nvGrpSpPr>
        <p:grpSpPr>
          <a:xfrm>
            <a:off x="6270171" y="1464507"/>
            <a:ext cx="2550301" cy="3429000"/>
            <a:chOff x="6270171" y="1464507"/>
            <a:chExt cx="2550301" cy="3429000"/>
          </a:xfrm>
        </p:grpSpPr>
        <p:pic>
          <p:nvPicPr>
            <p:cNvPr id="2" name="Picture 1"/>
            <p:cNvPicPr>
              <a:picLocks noChangeAspect="1"/>
            </p:cNvPicPr>
            <p:nvPr/>
          </p:nvPicPr>
          <p:blipFill rotWithShape="1">
            <a:blip r:embed="rId6"/>
            <a:srcRect l="16331"/>
            <a:stretch/>
          </p:blipFill>
          <p:spPr>
            <a:xfrm>
              <a:off x="6270171" y="1464507"/>
              <a:ext cx="2478951" cy="3429000"/>
            </a:xfrm>
            <a:prstGeom prst="rect">
              <a:avLst/>
            </a:prstGeom>
          </p:spPr>
        </p:pic>
        <p:sp>
          <p:nvSpPr>
            <p:cNvPr id="12" name="Text Box 5"/>
            <p:cNvSpPr txBox="1">
              <a:spLocks noChangeArrowheads="1"/>
            </p:cNvSpPr>
            <p:nvPr/>
          </p:nvSpPr>
          <p:spPr bwMode="auto">
            <a:xfrm>
              <a:off x="7956376" y="1479392"/>
              <a:ext cx="79274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pPr eaLnBrk="1" hangingPunct="1">
                <a:spcBef>
                  <a:spcPct val="0"/>
                </a:spcBef>
              </a:pPr>
              <a:r>
                <a:rPr lang="da-DK" altLang="da-DK" sz="1000" dirty="0">
                  <a:solidFill>
                    <a:schemeClr val="bg1"/>
                  </a:solidFill>
                  <a:latin typeface="+mn-lt"/>
                </a:rPr>
                <a:t>Normal han</a:t>
              </a:r>
              <a:endParaRPr lang="da-DK" altLang="da-DK" sz="1000" i="1" dirty="0">
                <a:solidFill>
                  <a:schemeClr val="bg1"/>
                </a:solidFill>
                <a:latin typeface="+mn-lt"/>
              </a:endParaRPr>
            </a:p>
          </p:txBody>
        </p:sp>
        <p:sp>
          <p:nvSpPr>
            <p:cNvPr id="13" name="Text Box 5"/>
            <p:cNvSpPr txBox="1">
              <a:spLocks noChangeArrowheads="1"/>
            </p:cNvSpPr>
            <p:nvPr/>
          </p:nvSpPr>
          <p:spPr bwMode="auto">
            <a:xfrm>
              <a:off x="7956376" y="2614492"/>
              <a:ext cx="79274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pPr eaLnBrk="1" hangingPunct="1">
                <a:spcBef>
                  <a:spcPct val="0"/>
                </a:spcBef>
              </a:pPr>
              <a:r>
                <a:rPr lang="da-DK" altLang="da-DK" sz="1000" dirty="0">
                  <a:solidFill>
                    <a:schemeClr val="bg1"/>
                  </a:solidFill>
                  <a:latin typeface="+mn-lt"/>
                </a:rPr>
                <a:t>Mutant han</a:t>
              </a:r>
              <a:endParaRPr lang="da-DK" altLang="da-DK" sz="1000" i="1" dirty="0">
                <a:solidFill>
                  <a:schemeClr val="bg1"/>
                </a:solidFill>
                <a:latin typeface="+mn-lt"/>
              </a:endParaRPr>
            </a:p>
          </p:txBody>
        </p:sp>
        <p:sp>
          <p:nvSpPr>
            <p:cNvPr id="15" name="Text Box 5"/>
            <p:cNvSpPr txBox="1">
              <a:spLocks noChangeArrowheads="1"/>
            </p:cNvSpPr>
            <p:nvPr/>
          </p:nvSpPr>
          <p:spPr bwMode="auto">
            <a:xfrm>
              <a:off x="7956376" y="3776740"/>
              <a:ext cx="86409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pPr eaLnBrk="1" hangingPunct="1">
                <a:spcBef>
                  <a:spcPct val="0"/>
                </a:spcBef>
              </a:pPr>
              <a:r>
                <a:rPr lang="da-DK" altLang="da-DK" sz="1000" dirty="0">
                  <a:solidFill>
                    <a:schemeClr val="bg1"/>
                  </a:solidFill>
                  <a:latin typeface="+mn-lt"/>
                </a:rPr>
                <a:t>Normal hun</a:t>
              </a:r>
              <a:endParaRPr lang="da-DK" altLang="da-DK" sz="1000" i="1" dirty="0">
                <a:solidFill>
                  <a:schemeClr val="bg1"/>
                </a:solidFill>
                <a:latin typeface="+mn-lt"/>
              </a:endParaRPr>
            </a:p>
          </p:txBody>
        </p:sp>
      </p:grpSp>
    </p:spTree>
    <p:extLst>
      <p:ext uri="{BB962C8B-B14F-4D97-AF65-F5344CB8AC3E}">
        <p14:creationId xmlns:p14="http://schemas.microsoft.com/office/powerpoint/2010/main" val="11498109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8950" y="1564342"/>
            <a:ext cx="5094288" cy="3830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05488" y="2540546"/>
            <a:ext cx="3116262" cy="2760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Content Placeholder 2"/>
          <p:cNvSpPr txBox="1">
            <a:spLocks/>
          </p:cNvSpPr>
          <p:nvPr/>
        </p:nvSpPr>
        <p:spPr>
          <a:xfrm>
            <a:off x="0" y="5394980"/>
            <a:ext cx="9144000" cy="1463021"/>
          </a:xfrm>
          <a:prstGeom prst="rect">
            <a:avLst/>
          </a:prstGeom>
        </p:spPr>
        <p:style>
          <a:lnRef idx="2">
            <a:schemeClr val="dk1"/>
          </a:lnRef>
          <a:fillRef idx="1">
            <a:schemeClr val="lt1"/>
          </a:fillRef>
          <a:effectRef idx="0">
            <a:schemeClr val="dk1"/>
          </a:effectRef>
          <a:fontRef idx="minor">
            <a:schemeClr val="dk1"/>
          </a:fontRef>
        </p:style>
        <p:txBody>
          <a:bodyPr>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fontAlgn="auto">
              <a:spcBef>
                <a:spcPts val="400"/>
              </a:spcBef>
              <a:spcAft>
                <a:spcPts val="0"/>
              </a:spcAft>
              <a:buFont typeface="Arial" panose="020B0604020202020204" pitchFamily="34" charset="0"/>
              <a:buNone/>
              <a:defRPr/>
            </a:pPr>
            <a:r>
              <a:rPr lang="da-DK" dirty="0"/>
              <a:t>Darwin studerede finker (</a:t>
            </a:r>
            <a:r>
              <a:rPr lang="da-DK" i="1" dirty="0" err="1"/>
              <a:t>Geospiza</a:t>
            </a:r>
            <a:r>
              <a:rPr lang="da-DK" dirty="0"/>
              <a:t>) på </a:t>
            </a:r>
            <a:r>
              <a:rPr lang="da-DK" dirty="0" err="1"/>
              <a:t>Galapagos</a:t>
            </a:r>
            <a:r>
              <a:rPr lang="da-DK" dirty="0"/>
              <a:t>-øerne, som over mange år havde været isoleret. De må have formeret sig enormt siden de kom til øerne, men efterhånden som det meste mad blev spist, opstod der en mangel på ressourcer, hvilket startede specialiseringen af de enkelte arter.</a:t>
            </a:r>
          </a:p>
          <a:p>
            <a:pPr marL="0" indent="0" fontAlgn="auto">
              <a:spcAft>
                <a:spcPts val="0"/>
              </a:spcAft>
              <a:buFont typeface="Arial" panose="020B0604020202020204" pitchFamily="34" charset="0"/>
              <a:buNone/>
              <a:defRPr/>
            </a:pPr>
            <a:r>
              <a:rPr lang="da-DK" dirty="0"/>
              <a:t>Enkelte individer må have haft et smule længere næb og dermed været bedre til at rode op i jorden og fange orme, hvorimod andre individer havde et kortere stærkere næb så de kunne knuse nødder og kerner for at komme ind til frøet. Over tid blev disse to variationer af finker isoleret gennem deres valg af føde for at minimere konkurrencen for mad, og over mange generationer blev disse variationer forstærket, indtil der opstod forskellige arter (se under artsdannelse), som illustreret nede til højre.</a:t>
            </a:r>
          </a:p>
          <a:p>
            <a:pPr marL="0" indent="0" fontAlgn="auto">
              <a:spcAft>
                <a:spcPts val="0"/>
              </a:spcAft>
              <a:buNone/>
              <a:defRPr/>
            </a:pPr>
            <a:r>
              <a:rPr lang="da-DK" dirty="0"/>
              <a:t>Grafen til venstre viser størrelsen af næbet hos frøspisesende finker over tid og er et eksempel på hvordan ændrede omgivelser favoriserer bestemte variationer. I tørre år bliver skallerne på frøene mere hårde, og det er favorabelt at have et større og stærkere næb, i mere fugtige år er der ikke behov for at gro et så stort næb og dermed kan den samme mængde mad række til flere individer, hvormed en variation med et mindre næb reproducerer sig selv bedre.</a:t>
            </a:r>
          </a:p>
        </p:txBody>
      </p:sp>
      <p:pic>
        <p:nvPicPr>
          <p:cNvPr id="3584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92513" y="120650"/>
            <a:ext cx="5551487" cy="2589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5" name="Title 1"/>
          <p:cNvSpPr>
            <a:spLocks noGrp="1"/>
          </p:cNvSpPr>
          <p:nvPr>
            <p:ph type="title"/>
          </p:nvPr>
        </p:nvSpPr>
        <p:spPr/>
        <p:txBody>
          <a:bodyPr/>
          <a:lstStyle/>
          <a:p>
            <a:pPr eaLnBrk="1" hangingPunct="1"/>
            <a:r>
              <a:rPr lang="da-DK" altLang="x-none"/>
              <a:t>Darwins finker</a:t>
            </a:r>
          </a:p>
        </p:txBody>
      </p:sp>
    </p:spTree>
    <p:extLst>
      <p:ext uri="{BB962C8B-B14F-4D97-AF65-F5344CB8AC3E}">
        <p14:creationId xmlns:p14="http://schemas.microsoft.com/office/powerpoint/2010/main" val="3135622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p:txBody>
          <a:bodyPr/>
          <a:lstStyle/>
          <a:p>
            <a:pPr eaLnBrk="1" hangingPunct="1"/>
            <a:r>
              <a:rPr lang="da-DK" altLang="x-none" dirty="0"/>
              <a:t>Kunstig artsdannelse</a:t>
            </a:r>
          </a:p>
        </p:txBody>
      </p:sp>
      <p:sp>
        <p:nvSpPr>
          <p:cNvPr id="65538" name="Content Placeholder 2"/>
          <p:cNvSpPr>
            <a:spLocks noGrp="1"/>
          </p:cNvSpPr>
          <p:nvPr>
            <p:ph idx="1"/>
          </p:nvPr>
        </p:nvSpPr>
        <p:spPr>
          <a:xfrm>
            <a:off x="628650" y="1825625"/>
            <a:ext cx="7886700" cy="3930650"/>
          </a:xfrm>
        </p:spPr>
        <p:txBody>
          <a:bodyPr/>
          <a:lstStyle/>
          <a:p>
            <a:pPr eaLnBrk="1" hangingPunct="1"/>
            <a:endParaRPr lang="da-DK" altLang="x-none"/>
          </a:p>
        </p:txBody>
      </p:sp>
      <p:sp>
        <p:nvSpPr>
          <p:cNvPr id="5"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defRPr/>
            </a:pPr>
            <a:r>
              <a:rPr lang="da-DK" altLang="x-none" dirty="0"/>
              <a:t>Kunstig artsdannelse: Resultat af menneskelig indblanding eller selektion </a:t>
            </a:r>
            <a:br>
              <a:rPr lang="da-DK" altLang="x-none" dirty="0"/>
            </a:br>
            <a:r>
              <a:rPr lang="da-DK" altLang="x-none" dirty="0"/>
              <a:t>     Hunderacer (kontrolleret parring har resulteret i hunde med vidt forskellige kvaliteter, her en Grand </a:t>
            </a:r>
            <a:r>
              <a:rPr lang="da-DK" altLang="x-none" dirty="0" err="1"/>
              <a:t>Danois</a:t>
            </a:r>
            <a:r>
              <a:rPr lang="da-DK" altLang="x-none" dirty="0"/>
              <a:t> og en </a:t>
            </a:r>
            <a:r>
              <a:rPr lang="da-DK" altLang="x-none" dirty="0" err="1"/>
              <a:t>Chihuahua</a:t>
            </a:r>
            <a:r>
              <a:rPr lang="da-DK" altLang="x-none" dirty="0"/>
              <a:t>)</a:t>
            </a:r>
            <a:br>
              <a:rPr lang="da-DK" altLang="x-none" dirty="0"/>
            </a:br>
            <a:r>
              <a:rPr lang="da-DK" altLang="x-none" dirty="0"/>
              <a:t>     Kål (over mange år kender vi næsten ikke havekål (</a:t>
            </a:r>
            <a:r>
              <a:rPr lang="da-DK" altLang="x-none" i="1" dirty="0" err="1"/>
              <a:t>Brassica</a:t>
            </a:r>
            <a:r>
              <a:rPr lang="da-DK" altLang="x-none" i="1" dirty="0"/>
              <a:t> </a:t>
            </a:r>
            <a:r>
              <a:rPr lang="da-DK" altLang="x-none" i="1" dirty="0" err="1"/>
              <a:t>oleracea</a:t>
            </a:r>
            <a:r>
              <a:rPr lang="da-DK" altLang="x-none" dirty="0"/>
              <a:t>) men kun de fremavlede underarter)</a:t>
            </a:r>
            <a:br>
              <a:rPr lang="da-DK" altLang="x-none" dirty="0"/>
            </a:br>
            <a:r>
              <a:rPr lang="da-DK" altLang="x-none" dirty="0"/>
              <a:t>     Birkemålere (farvefordelingen af bestanden blev ændret da industrialiseringen gjorde træerne mørkere i farven)</a:t>
            </a:r>
          </a:p>
          <a:p>
            <a:pPr marL="0" indent="0">
              <a:buNone/>
              <a:defRPr/>
            </a:pPr>
            <a:r>
              <a:rPr lang="da-DK" altLang="x-none" dirty="0"/>
              <a:t>Artsdannelse demonstreret i laboratorier: </a:t>
            </a:r>
            <a:br>
              <a:rPr lang="da-DK" altLang="x-none" dirty="0"/>
            </a:br>
            <a:r>
              <a:rPr lang="da-DK" altLang="x-none" dirty="0"/>
              <a:t>     Udvikling af antibiotika resistens hos bakterier (fantastisk video: </a:t>
            </a:r>
            <a:r>
              <a:rPr lang="pt-BR" altLang="x-none" dirty="0">
                <a:hlinkClick r:id="rId3"/>
              </a:rPr>
              <a:t>https://vimeo.com/180908160/7a7d12ead6</a:t>
            </a:r>
            <a:r>
              <a:rPr lang="da-DK" altLang="x-none" dirty="0"/>
              <a:t>)</a:t>
            </a:r>
          </a:p>
          <a:p>
            <a:pPr marL="0" indent="0">
              <a:buFont typeface="Arial" panose="020B0604020202020204" pitchFamily="34" charset="0"/>
              <a:buNone/>
              <a:defRPr/>
            </a:pPr>
            <a:endParaRPr lang="da-DK" altLang="x-none" dirty="0"/>
          </a:p>
        </p:txBody>
      </p:sp>
      <p:sp>
        <p:nvSpPr>
          <p:cNvPr id="65540" name="TextBox 3"/>
          <p:cNvSpPr txBox="1">
            <a:spLocks noChangeArrowheads="1"/>
          </p:cNvSpPr>
          <p:nvPr/>
        </p:nvSpPr>
        <p:spPr bwMode="auto">
          <a:xfrm>
            <a:off x="1603375" y="1541463"/>
            <a:ext cx="1841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da-DK" altLang="x-none" sz="1800">
              <a:latin typeface="Arial" charset="0"/>
            </a:endParaRPr>
          </a:p>
        </p:txBody>
      </p:sp>
      <p:pic>
        <p:nvPicPr>
          <p:cNvPr id="6554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48038" y="2290763"/>
            <a:ext cx="5607050" cy="3405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42"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37492" y="398660"/>
            <a:ext cx="2252768" cy="189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43"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0213" y="1554163"/>
            <a:ext cx="2917825" cy="407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rot="5400000">
            <a:off x="7412335" y="1454348"/>
            <a:ext cx="2547937" cy="249238"/>
          </a:xfrm>
          <a:prstGeom prst="rect">
            <a:avLst/>
          </a:prstGeom>
          <a:noFill/>
        </p:spPr>
        <p:txBody>
          <a:bodyPr>
            <a:spAutoFit/>
          </a:bodyPr>
          <a:lstStyle/>
          <a:p>
            <a:pPr>
              <a:defRPr/>
            </a:pPr>
            <a:r>
              <a:rPr lang="da-DK" sz="1000" dirty="0">
                <a:solidFill>
                  <a:schemeClr val="bg1">
                    <a:lumMod val="50000"/>
                  </a:schemeClr>
                </a:solidFill>
                <a:latin typeface="+mn-lt"/>
              </a:rPr>
              <a:t>Ellen Levy Finch</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p:txBody>
          <a:bodyPr/>
          <a:lstStyle/>
          <a:p>
            <a:pPr eaLnBrk="1" hangingPunct="1"/>
            <a:r>
              <a:rPr lang="da-DK" altLang="x-none" dirty="0"/>
              <a:t>Yderligere ressourcer</a:t>
            </a:r>
          </a:p>
        </p:txBody>
      </p:sp>
      <p:sp>
        <p:nvSpPr>
          <p:cNvPr id="3" name="Content Placeholder 2"/>
          <p:cNvSpPr>
            <a:spLocks noGrp="1"/>
          </p:cNvSpPr>
          <p:nvPr>
            <p:ph idx="1"/>
          </p:nvPr>
        </p:nvSpPr>
        <p:spPr>
          <a:xfrm>
            <a:off x="628650" y="1825625"/>
            <a:ext cx="7886700" cy="3763963"/>
          </a:xfrm>
        </p:spPr>
        <p:txBody>
          <a:bodyPr rtlCol="0">
            <a:normAutofit fontScale="55000" lnSpcReduction="20000"/>
          </a:bodyPr>
          <a:lstStyle/>
          <a:p>
            <a:pPr eaLnBrk="1" fontAlgn="auto" hangingPunct="1">
              <a:spcAft>
                <a:spcPts val="0"/>
              </a:spcAft>
              <a:buFont typeface="Arial" panose="020B0604020202020204" pitchFamily="34" charset="0"/>
              <a:buChar char="•"/>
              <a:defRPr/>
            </a:pPr>
            <a:r>
              <a:rPr lang="da-DK" altLang="x-none" dirty="0"/>
              <a:t>Side omhandlende evolution skrevet af forskere fra KU og AU: </a:t>
            </a:r>
            <a:r>
              <a:rPr lang="da-DK" altLang="x-none" dirty="0">
                <a:hlinkClick r:id="rId2"/>
              </a:rPr>
              <a:t>http://evolution.dk/</a:t>
            </a:r>
            <a:r>
              <a:rPr lang="da-DK" altLang="x-none" dirty="0"/>
              <a:t>. Særligt deres liste med </a:t>
            </a:r>
            <a:r>
              <a:rPr lang="da-DK" altLang="x-none" dirty="0">
                <a:hlinkClick r:id="rId3"/>
              </a:rPr>
              <a:t>vilde evolutionshistorier</a:t>
            </a:r>
            <a:r>
              <a:rPr lang="da-DK" altLang="x-none" dirty="0"/>
              <a:t> er spændende læsning</a:t>
            </a:r>
          </a:p>
          <a:p>
            <a:pPr eaLnBrk="1" fontAlgn="auto" hangingPunct="1">
              <a:spcAft>
                <a:spcPts val="0"/>
              </a:spcAft>
              <a:buFont typeface="Arial" panose="020B0604020202020204" pitchFamily="34" charset="0"/>
              <a:buChar char="•"/>
              <a:defRPr/>
            </a:pPr>
            <a:r>
              <a:rPr lang="da-DK" altLang="x-none" dirty="0"/>
              <a:t>Engelsk side med rigtig god beskrivelse af evolution fra Videnskabsmuseum i USA: </a:t>
            </a:r>
            <a:r>
              <a:rPr lang="da-DK" altLang="x-none" dirty="0">
                <a:hlinkClick r:id="rId4"/>
              </a:rPr>
              <a:t>https://evolution.berkeley.edu/evolibrary/home.php</a:t>
            </a:r>
            <a:endParaRPr lang="da-DK" altLang="x-none" dirty="0"/>
          </a:p>
          <a:p>
            <a:pPr eaLnBrk="1" fontAlgn="auto" hangingPunct="1">
              <a:spcAft>
                <a:spcPts val="0"/>
              </a:spcAft>
              <a:buFont typeface="Arial" panose="020B0604020202020204" pitchFamily="34" charset="0"/>
              <a:buChar char="•"/>
              <a:defRPr/>
            </a:pPr>
            <a:r>
              <a:rPr lang="da-DK" altLang="x-none" dirty="0"/>
              <a:t>Video om evolution (engelsk): </a:t>
            </a:r>
            <a:r>
              <a:rPr lang="en-US" altLang="x-none" dirty="0">
                <a:hlinkClick r:id="rId5"/>
              </a:rPr>
              <a:t>http://statedclearly.com/videos/what-is-evolution/</a:t>
            </a:r>
            <a:endParaRPr lang="da-DK" dirty="0"/>
          </a:p>
          <a:p>
            <a:pPr eaLnBrk="1" fontAlgn="auto" hangingPunct="1">
              <a:spcAft>
                <a:spcPts val="0"/>
              </a:spcAft>
              <a:buFont typeface="Arial" panose="020B0604020202020204" pitchFamily="34" charset="0"/>
              <a:buChar char="•"/>
              <a:defRPr/>
            </a:pPr>
            <a:r>
              <a:rPr lang="da-DK" dirty="0"/>
              <a:t>Video der dækker mange relevante koncepter inden for evolution (engelsk): </a:t>
            </a:r>
            <a:r>
              <a:rPr lang="da-DK" dirty="0">
                <a:hlinkClick r:id="rId6"/>
              </a:rPr>
              <a:t>https://www.youtube.com/watch?v=hOfRN0KihOU</a:t>
            </a:r>
            <a:endParaRPr lang="da-DK" dirty="0"/>
          </a:p>
          <a:p>
            <a:pPr eaLnBrk="1" fontAlgn="auto" hangingPunct="1">
              <a:spcAft>
                <a:spcPts val="0"/>
              </a:spcAft>
              <a:buFont typeface="Arial" panose="020B0604020202020204" pitchFamily="34" charset="0"/>
              <a:buChar char="•"/>
              <a:defRPr/>
            </a:pPr>
            <a:r>
              <a:rPr lang="da-DK" dirty="0"/>
              <a:t>Fin forklaring af gen-suppen</a:t>
            </a:r>
            <a:r>
              <a:rPr lang="da-DK" dirty="0">
                <a:sym typeface="Wingdings"/>
              </a:rPr>
              <a:t> (engelsk): </a:t>
            </a:r>
            <a:r>
              <a:rPr lang="da-DK" dirty="0">
                <a:sym typeface="Wingdings"/>
                <a:hlinkClick r:id="rId7"/>
              </a:rPr>
              <a:t>https://www.youtube.com/watch?v=5NdMnlt2keE</a:t>
            </a:r>
            <a:endParaRPr lang="da-DK" dirty="0">
              <a:sym typeface="Wingdings"/>
            </a:endParaRPr>
          </a:p>
          <a:p>
            <a:pPr eaLnBrk="1" fontAlgn="auto" hangingPunct="1">
              <a:spcAft>
                <a:spcPts val="0"/>
              </a:spcAft>
              <a:buFont typeface="Arial" panose="020B0604020202020204" pitchFamily="34" charset="0"/>
              <a:buChar char="•"/>
              <a:defRPr/>
            </a:pPr>
            <a:r>
              <a:rPr lang="da-DK" dirty="0">
                <a:sym typeface="Wingdings"/>
              </a:rPr>
              <a:t>Evolution af antibiotikaresistens i laboratorium: </a:t>
            </a:r>
            <a:r>
              <a:rPr lang="pt-BR" dirty="0">
                <a:sym typeface="Wingdings"/>
                <a:hlinkClick r:id="rId8"/>
              </a:rPr>
              <a:t>https://vimeo.com/180908160/7a7d12ead6</a:t>
            </a:r>
            <a:r>
              <a:rPr lang="pt-BR" dirty="0">
                <a:sym typeface="Wingdings"/>
              </a:rPr>
              <a:t> </a:t>
            </a:r>
            <a:endParaRPr lang="da-DK" dirty="0"/>
          </a:p>
          <a:p>
            <a:pPr eaLnBrk="1" fontAlgn="auto" hangingPunct="1">
              <a:spcAft>
                <a:spcPts val="0"/>
              </a:spcAft>
              <a:buFont typeface="Arial" panose="020B0604020202020204" pitchFamily="34" charset="0"/>
              <a:buChar char="•"/>
              <a:defRPr/>
            </a:pPr>
            <a:r>
              <a:rPr lang="da-DK" dirty="0"/>
              <a:t>Minute Earth (</a:t>
            </a:r>
            <a:r>
              <a:rPr lang="da-DK" dirty="0" err="1"/>
              <a:t>youtube</a:t>
            </a:r>
            <a:r>
              <a:rPr lang="da-DK" dirty="0"/>
              <a:t> kanal om jordens diversitet, engelsk): </a:t>
            </a:r>
            <a:r>
              <a:rPr lang="da-DK" dirty="0">
                <a:hlinkClick r:id="rId9"/>
              </a:rPr>
              <a:t>https://www.youtube.com/channel/UCeiYXex_fwgYDonaTcSIk6w</a:t>
            </a:r>
            <a:endParaRPr lang="da-DK" dirty="0"/>
          </a:p>
          <a:p>
            <a:pPr eaLnBrk="1" fontAlgn="auto" hangingPunct="1">
              <a:spcAft>
                <a:spcPts val="0"/>
              </a:spcAft>
              <a:buFont typeface="Arial" panose="020B0604020202020204" pitchFamily="34" charset="0"/>
              <a:buChar char="•"/>
              <a:defRPr/>
            </a:pPr>
            <a:r>
              <a:rPr lang="da-DK" dirty="0"/>
              <a:t>Minute Earth video om hvor meget arvemateriale vi deler med aber (engelsk): </a:t>
            </a:r>
            <a:r>
              <a:rPr lang="da-DK" dirty="0">
                <a:hlinkClick r:id="rId10"/>
              </a:rPr>
              <a:t>https://www.youtube.com/watch?v=IbY122CSC5w</a:t>
            </a:r>
            <a:endParaRPr lang="da-DK" dirty="0"/>
          </a:p>
          <a:p>
            <a:pPr eaLnBrk="1" fontAlgn="auto" hangingPunct="1">
              <a:spcAft>
                <a:spcPts val="0"/>
              </a:spcAft>
              <a:buFont typeface="Arial" panose="020B0604020202020204" pitchFamily="34" charset="0"/>
              <a:buChar char="•"/>
              <a:defRPr/>
            </a:pPr>
            <a:r>
              <a:rPr lang="da-DK" dirty="0"/>
              <a:t>Diskussion af hvordan vi kan bruge forståelsen af evolution ved naturlig selektion til at forbedre vores hverdag (engelsk): </a:t>
            </a:r>
            <a:r>
              <a:rPr lang="da-DK" altLang="x-none" dirty="0">
                <a:hlinkClick r:id="rId11"/>
              </a:rPr>
              <a:t>https://www.youtube.com/watch?v=hqepQGOYKZ0</a:t>
            </a:r>
            <a:endParaRPr lang="da-DK" dirty="0"/>
          </a:p>
          <a:p>
            <a:pPr eaLnBrk="1" fontAlgn="auto" hangingPunct="1">
              <a:spcAft>
                <a:spcPts val="0"/>
              </a:spcAft>
              <a:buFont typeface="Arial" panose="020B0604020202020204" pitchFamily="34" charset="0"/>
              <a:buChar char="•"/>
              <a:defRPr/>
            </a:pPr>
            <a:endParaRPr lang="da-DK" dirty="0"/>
          </a:p>
          <a:p>
            <a:pPr eaLnBrk="1" fontAlgn="auto" hangingPunct="1">
              <a:spcAft>
                <a:spcPts val="0"/>
              </a:spcAft>
              <a:buFont typeface="Arial" panose="020B0604020202020204" pitchFamily="34" charset="0"/>
              <a:buChar char="•"/>
              <a:defRPr/>
            </a:pPr>
            <a:endParaRPr lang="da-DK" dirty="0"/>
          </a:p>
        </p:txBody>
      </p:sp>
      <p:sp>
        <p:nvSpPr>
          <p:cNvPr id="5"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da-DK" dirty="0"/>
              <a:t>Her er en liste </a:t>
            </a:r>
            <a:r>
              <a:rPr lang="da-DK"/>
              <a:t>over ressourcer </a:t>
            </a:r>
            <a:r>
              <a:rPr lang="da-DK" dirty="0"/>
              <a:t>og koncepter som kunne være relevante.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6"/>
            <a:ext cx="8413127" cy="1325563"/>
          </a:xfrm>
        </p:spPr>
        <p:txBody>
          <a:bodyPr/>
          <a:lstStyle/>
          <a:p>
            <a:r>
              <a:rPr lang="da-DK" dirty="0"/>
              <a:t>Om materialet</a:t>
            </a:r>
            <a:endParaRPr lang="da-DK" noProof="0" dirty="0"/>
          </a:p>
        </p:txBody>
      </p:sp>
      <p:sp>
        <p:nvSpPr>
          <p:cNvPr id="3" name="Content Placeholder 2"/>
          <p:cNvSpPr>
            <a:spLocks noGrp="1"/>
          </p:cNvSpPr>
          <p:nvPr>
            <p:ph idx="1"/>
          </p:nvPr>
        </p:nvSpPr>
        <p:spPr>
          <a:xfrm>
            <a:off x="628649" y="1825625"/>
            <a:ext cx="8190231" cy="3427096"/>
          </a:xfrm>
        </p:spPr>
        <p:txBody>
          <a:bodyPr>
            <a:normAutofit lnSpcReduction="10000"/>
          </a:bodyPr>
          <a:lstStyle/>
          <a:p>
            <a:r>
              <a:rPr lang="da-DK" dirty="0"/>
              <a:t>Materialet er udarbejdet af projektet ’Big Bang til Naturfag’ (et samarbejde mellem Københavns Universitet og Aarhus Universitet)</a:t>
            </a:r>
          </a:p>
          <a:p>
            <a:r>
              <a:rPr lang="da-DK" dirty="0"/>
              <a:t>Denne del af materialet er udarbejdet med særligt bidrag fra:</a:t>
            </a:r>
          </a:p>
          <a:p>
            <a:pPr lvl="1"/>
            <a:r>
              <a:rPr lang="da-DK" dirty="0"/>
              <a:t>Bent Erik Kramer </a:t>
            </a:r>
            <a:r>
              <a:rPr lang="da-DK" dirty="0" err="1"/>
              <a:t>Lindow</a:t>
            </a:r>
            <a:r>
              <a:rPr lang="da-DK" dirty="0"/>
              <a:t>, Samlingsmedarbejder (Statens Naturhistoriske Museum)</a:t>
            </a:r>
          </a:p>
          <a:p>
            <a:pPr lvl="1"/>
            <a:endParaRPr lang="da-DK" dirty="0"/>
          </a:p>
          <a:p>
            <a:r>
              <a:rPr lang="da-DK" dirty="0"/>
              <a:t>Big Bang til Naturfag er støttet af A.P. Møller Fonden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5374" y="449983"/>
            <a:ext cx="2311693" cy="115584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8640" y="5913715"/>
            <a:ext cx="3270896" cy="28405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3025" y="5634021"/>
            <a:ext cx="2126028" cy="84344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167" y="5573442"/>
            <a:ext cx="2617031" cy="974749"/>
          </a:xfrm>
          <a:prstGeom prst="rect">
            <a:avLst/>
          </a:prstGeom>
        </p:spPr>
      </p:pic>
    </p:spTree>
    <p:extLst>
      <p:ext uri="{BB962C8B-B14F-4D97-AF65-F5344CB8AC3E}">
        <p14:creationId xmlns:p14="http://schemas.microsoft.com/office/powerpoint/2010/main" val="24587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pPr eaLnBrk="1" hangingPunct="1"/>
            <a:r>
              <a:rPr lang="da-DK" altLang="x-none"/>
              <a:t>Reproduktion af en art </a:t>
            </a:r>
          </a:p>
        </p:txBody>
      </p:sp>
      <p:sp>
        <p:nvSpPr>
          <p:cNvPr id="3" name="Content Placeholder 2"/>
          <p:cNvSpPr>
            <a:spLocks noGrp="1"/>
          </p:cNvSpPr>
          <p:nvPr>
            <p:ph idx="1"/>
          </p:nvPr>
        </p:nvSpPr>
        <p:spPr>
          <a:xfrm>
            <a:off x="628650" y="1825625"/>
            <a:ext cx="7886700" cy="3930650"/>
          </a:xfrm>
        </p:spPr>
        <p:txBody>
          <a:bodyPr rtlCol="0">
            <a:normAutofit fontScale="92500" lnSpcReduction="10000"/>
          </a:bodyPr>
          <a:lstStyle/>
          <a:p>
            <a:pPr eaLnBrk="1" fontAlgn="auto" hangingPunct="1">
              <a:spcAft>
                <a:spcPts val="0"/>
              </a:spcAft>
              <a:buFont typeface="Arial" panose="020B0604020202020204" pitchFamily="34" charset="0"/>
              <a:buChar char="•"/>
              <a:defRPr/>
            </a:pPr>
            <a:r>
              <a:rPr lang="da-DK" dirty="0"/>
              <a:t>Koncept: Gennem reproduktion nedarver afkommet gener fra forældrene</a:t>
            </a:r>
          </a:p>
          <a:p>
            <a:pPr lvl="1" eaLnBrk="1" fontAlgn="auto" hangingPunct="1">
              <a:spcAft>
                <a:spcPts val="0"/>
              </a:spcAft>
              <a:buFont typeface="Arial" panose="020B0604020202020204" pitchFamily="34" charset="0"/>
              <a:buChar char="•"/>
              <a:defRPr/>
            </a:pPr>
            <a:r>
              <a:rPr lang="da-DK" dirty="0"/>
              <a:t>Disse gener er hvad gør arten unik</a:t>
            </a:r>
          </a:p>
          <a:p>
            <a:pPr lvl="1" eaLnBrk="1" fontAlgn="auto" hangingPunct="1">
              <a:spcAft>
                <a:spcPts val="0"/>
              </a:spcAft>
              <a:buFont typeface="Arial" panose="020B0604020202020204" pitchFamily="34" charset="0"/>
              <a:buChar char="•"/>
              <a:defRPr/>
            </a:pPr>
            <a:r>
              <a:rPr lang="da-DK" dirty="0"/>
              <a:t>Derudover bliver hvert nyt individ af arten unikt</a:t>
            </a:r>
          </a:p>
          <a:p>
            <a:pPr lvl="2" eaLnBrk="1" fontAlgn="auto" hangingPunct="1">
              <a:spcAft>
                <a:spcPts val="0"/>
              </a:spcAft>
              <a:buFont typeface="Arial" panose="020B0604020202020204" pitchFamily="34" charset="0"/>
              <a:buChar char="•"/>
              <a:defRPr/>
            </a:pPr>
            <a:r>
              <a:rPr lang="da-DK" dirty="0"/>
              <a:t>Afkom får en tilfældig blanding dele af sine forældres DNA (disse enkelt dele kaldes også </a:t>
            </a:r>
            <a:r>
              <a:rPr lang="da-DK" dirty="0" err="1"/>
              <a:t>alleller</a:t>
            </a:r>
            <a:r>
              <a:rPr lang="da-DK" dirty="0"/>
              <a:t>)</a:t>
            </a:r>
          </a:p>
          <a:p>
            <a:pPr lvl="2" eaLnBrk="1" fontAlgn="auto" hangingPunct="1">
              <a:spcAft>
                <a:spcPts val="0"/>
              </a:spcAft>
              <a:buFont typeface="Arial" panose="020B0604020202020204" pitchFamily="34" charset="0"/>
              <a:buChar char="•"/>
              <a:defRPr/>
            </a:pPr>
            <a:r>
              <a:rPr lang="da-DK" dirty="0"/>
              <a:t>Selv de mindste mutationer i DNA gør at et afkom ikke har præcis det samme DNA som sine forældre eller søskende </a:t>
            </a:r>
          </a:p>
          <a:p>
            <a:pPr eaLnBrk="1" fontAlgn="auto" hangingPunct="1">
              <a:spcAft>
                <a:spcPts val="0"/>
              </a:spcAft>
              <a:buFont typeface="Arial" panose="020B0604020202020204" pitchFamily="34" charset="0"/>
              <a:buChar char="•"/>
              <a:defRPr/>
            </a:pPr>
            <a:r>
              <a:rPr lang="da-DK" dirty="0"/>
              <a:t>Koncept: Overskud af afkom</a:t>
            </a:r>
          </a:p>
          <a:p>
            <a:pPr lvl="1" eaLnBrk="1" fontAlgn="auto" hangingPunct="1">
              <a:spcAft>
                <a:spcPts val="0"/>
              </a:spcAft>
              <a:buFont typeface="Arial" panose="020B0604020202020204" pitchFamily="34" charset="0"/>
              <a:buChar char="•"/>
              <a:defRPr/>
            </a:pPr>
            <a:r>
              <a:rPr lang="da-DK" dirty="0"/>
              <a:t>Alt liv producerer generelt flere afkom end der er ’forældre’</a:t>
            </a:r>
          </a:p>
          <a:p>
            <a:pPr lvl="1" eaLnBrk="1" fontAlgn="auto" hangingPunct="1">
              <a:spcAft>
                <a:spcPts val="0"/>
              </a:spcAft>
              <a:buFont typeface="Arial" panose="020B0604020202020204" pitchFamily="34" charset="0"/>
              <a:buChar char="•"/>
              <a:defRPr/>
            </a:pPr>
            <a:r>
              <a:rPr lang="da-DK" dirty="0"/>
              <a:t>Vigtigt for at der er plads til at ’teste’ variationer i afkommet (mutationer, se følgende slides)</a:t>
            </a:r>
          </a:p>
          <a:p>
            <a:pPr eaLnBrk="1" fontAlgn="auto" hangingPunct="1">
              <a:spcAft>
                <a:spcPts val="0"/>
              </a:spcAft>
              <a:buFont typeface="Arial" panose="020B0604020202020204" pitchFamily="34" charset="0"/>
              <a:buChar char="•"/>
              <a:defRPr/>
            </a:pPr>
            <a:endParaRPr lang="da-DK" dirty="0"/>
          </a:p>
          <a:p>
            <a:pPr eaLnBrk="1" fontAlgn="auto" hangingPunct="1">
              <a:spcAft>
                <a:spcPts val="0"/>
              </a:spcAft>
              <a:buFont typeface="Arial" panose="020B0604020202020204" pitchFamily="34" charset="0"/>
              <a:buChar char="•"/>
              <a:defRPr/>
            </a:pPr>
            <a:endParaRPr lang="da-DK" dirty="0"/>
          </a:p>
        </p:txBody>
      </p:sp>
      <p:sp>
        <p:nvSpPr>
          <p:cNvPr id="4"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defRPr/>
            </a:pPr>
            <a:r>
              <a:rPr lang="da-DK" dirty="0"/>
              <a:t>Hvordan liv og dets reproduktion startede bliver diskuteret i materialet om ’Det første liv’. Information om arvemateriale kan findes under materialet om ’DNA’.</a:t>
            </a:r>
          </a:p>
          <a:p>
            <a:pPr marL="0" indent="0">
              <a:buFont typeface="Arial" panose="020B0604020202020204" pitchFamily="34" charset="0"/>
              <a:buNone/>
              <a:defRPr/>
            </a:pPr>
            <a:r>
              <a:rPr lang="da-DK" dirty="0"/>
              <a:t>Nogle arter deler ikke DNA, på samme måde som vi kender der fra eksempelvis mennesker. I nogle arter af myrer får arbejdermyrer kun DNA fra dronningen, og har dermed alle præcis den samme DNA. Nogle mener dog at dette netop betyder at hver myrer ikke er et individ, men at hele kolonien skal ses som et enkelt individ (repræsenteret ved dronningen), som alle er et unikt afkom af tidligere generationer.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pPr eaLnBrk="1" hangingPunct="1"/>
            <a:r>
              <a:rPr lang="da-DK" altLang="x-none"/>
              <a:t>Mutation af gener</a:t>
            </a:r>
          </a:p>
        </p:txBody>
      </p:sp>
      <p:sp>
        <p:nvSpPr>
          <p:cNvPr id="3" name="Content Placeholder 2"/>
          <p:cNvSpPr>
            <a:spLocks noGrp="1"/>
          </p:cNvSpPr>
          <p:nvPr>
            <p:ph idx="1"/>
          </p:nvPr>
        </p:nvSpPr>
        <p:spPr>
          <a:xfrm>
            <a:off x="628650" y="1825625"/>
            <a:ext cx="5167313" cy="3835400"/>
          </a:xfrm>
        </p:spPr>
        <p:txBody>
          <a:bodyPr rtlCol="0">
            <a:normAutofit fontScale="62500" lnSpcReduction="20000"/>
          </a:bodyPr>
          <a:lstStyle/>
          <a:p>
            <a:pPr eaLnBrk="1" fontAlgn="auto" hangingPunct="1">
              <a:spcAft>
                <a:spcPts val="0"/>
              </a:spcAft>
              <a:buFont typeface="Arial" panose="020B0604020202020204" pitchFamily="34" charset="0"/>
              <a:buChar char="•"/>
              <a:defRPr/>
            </a:pPr>
            <a:r>
              <a:rPr lang="da-DK" dirty="0"/>
              <a:t>Mutation = Når sekvensen af DNA i en celles gener ændres</a:t>
            </a:r>
          </a:p>
          <a:p>
            <a:pPr eaLnBrk="1" fontAlgn="auto" hangingPunct="1">
              <a:spcAft>
                <a:spcPts val="0"/>
              </a:spcAft>
              <a:buFont typeface="Arial" panose="020B0604020202020204" pitchFamily="34" charset="0"/>
              <a:buChar char="•"/>
              <a:defRPr/>
            </a:pPr>
            <a:r>
              <a:rPr lang="da-DK" dirty="0"/>
              <a:t>Mutation kan påvirke gener på mange forskellige måder, men særligt duplikation af en gensekvens kan være et vigtigt skridt mod mere komplekse gener, da det giver mulighed for mere information; den nye del kan ved en efterfølgende mutation kode for noget nyt, imens den oprindelige del stadig koder for den eksisterende egenskab.</a:t>
            </a:r>
          </a:p>
          <a:p>
            <a:pPr eaLnBrk="1" fontAlgn="auto" hangingPunct="1">
              <a:spcAft>
                <a:spcPts val="0"/>
              </a:spcAft>
              <a:buFont typeface="Arial" panose="020B0604020202020204" pitchFamily="34" charset="0"/>
              <a:buChar char="•"/>
              <a:defRPr/>
            </a:pPr>
            <a:r>
              <a:rPr lang="da-DK" dirty="0"/>
              <a:t>Det kan være at denne variation har en ubetydelig eller ingen effekt, men det kan også være at de har en enorm effekt</a:t>
            </a:r>
          </a:p>
          <a:p>
            <a:pPr eaLnBrk="1" fontAlgn="auto" hangingPunct="1">
              <a:spcAft>
                <a:spcPts val="0"/>
              </a:spcAft>
              <a:buFont typeface="Arial" panose="020B0604020202020204" pitchFamily="34" charset="0"/>
              <a:buChar char="•"/>
              <a:defRPr/>
            </a:pPr>
            <a:r>
              <a:rPr lang="da-DK" dirty="0"/>
              <a:t>Dette kan resulterer i nye genotyper (kombination af alleler nedarvet og muteret), som i sidste ende kan resulter i andre fænotyper og dermed en direkte indflydelse på et individs mulighed for at overleve.</a:t>
            </a:r>
          </a:p>
        </p:txBody>
      </p:sp>
      <p:sp>
        <p:nvSpPr>
          <p:cNvPr id="4"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defRPr/>
            </a:pPr>
            <a:r>
              <a:rPr lang="da-DK" dirty="0"/>
              <a:t>Figuren til højre illustrerer nogle af de mulige ændringer i generne en mutation kan have. Flere detaljer om vores arvemateriale og forklaring af fagtermerne kan findes under materialet om ’DNA’.</a:t>
            </a:r>
          </a:p>
          <a:p>
            <a:pPr marL="0" indent="0">
              <a:buFont typeface="Arial" panose="020B0604020202020204" pitchFamily="34" charset="0"/>
              <a:buNone/>
              <a:defRPr/>
            </a:pPr>
            <a:r>
              <a:rPr lang="da-DK" dirty="0"/>
              <a:t>Vores bedste bud er at mutationer generelt er skadelige for en organisme, men enkelte gange kan det give en svag fordel, der dog er stor nok til at netop den konfiguration af DNA ikke uddør under pres fra naturlig selektion (se følgende slides)</a:t>
            </a:r>
          </a:p>
          <a:p>
            <a:pPr marL="0" indent="0">
              <a:buNone/>
              <a:defRPr/>
            </a:pPr>
            <a:r>
              <a:rPr lang="da-DK" dirty="0"/>
              <a:t>Smuk video der eksemplificerer mutation for antibiotika resistens hos bakterier (engelsk): </a:t>
            </a:r>
            <a:r>
              <a:rPr lang="pt-BR" dirty="0">
                <a:hlinkClick r:id="rId2"/>
              </a:rPr>
              <a:t>https://vimeo.com/180908160/7a7d12ead6</a:t>
            </a:r>
            <a:endParaRPr lang="pt-BR" dirty="0"/>
          </a:p>
          <a:p>
            <a:pPr marL="0" indent="0">
              <a:buNone/>
              <a:defRPr/>
            </a:pPr>
            <a:endParaRPr lang="da-DK" dirty="0"/>
          </a:p>
        </p:txBody>
      </p:sp>
      <p:pic>
        <p:nvPicPr>
          <p:cNvPr id="2048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67388" y="1989138"/>
            <a:ext cx="3265487" cy="3355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pPr eaLnBrk="1" hangingPunct="1"/>
            <a:r>
              <a:rPr lang="da-DK" altLang="x-none"/>
              <a:t>Andre variationer til generne</a:t>
            </a:r>
          </a:p>
        </p:txBody>
      </p:sp>
      <p:sp>
        <p:nvSpPr>
          <p:cNvPr id="3" name="Content Placeholder 2"/>
          <p:cNvSpPr>
            <a:spLocks noGrp="1"/>
          </p:cNvSpPr>
          <p:nvPr>
            <p:ph idx="1"/>
          </p:nvPr>
        </p:nvSpPr>
        <p:spPr>
          <a:xfrm>
            <a:off x="628650" y="1825625"/>
            <a:ext cx="5527526" cy="3844476"/>
          </a:xfrm>
        </p:spPr>
        <p:txBody>
          <a:bodyPr rtlCol="0">
            <a:normAutofit fontScale="85000" lnSpcReduction="20000"/>
          </a:bodyPr>
          <a:lstStyle/>
          <a:p>
            <a:pPr eaLnBrk="1" fontAlgn="auto" hangingPunct="1">
              <a:spcAft>
                <a:spcPts val="0"/>
              </a:spcAft>
              <a:buFont typeface="Arial" panose="020B0604020202020204" pitchFamily="34" charset="0"/>
              <a:buChar char="•"/>
              <a:defRPr/>
            </a:pPr>
            <a:r>
              <a:rPr lang="da-DK" dirty="0"/>
              <a:t>Gennem reproduktion vil fordelingen af gener i en population forblive den samme medmindre der sker en variation</a:t>
            </a:r>
          </a:p>
          <a:p>
            <a:pPr eaLnBrk="1" fontAlgn="auto" hangingPunct="1">
              <a:spcAft>
                <a:spcPts val="0"/>
              </a:spcAft>
              <a:buFont typeface="Arial" panose="020B0604020202020204" pitchFamily="34" charset="0"/>
              <a:buChar char="•"/>
              <a:defRPr/>
            </a:pPr>
            <a:r>
              <a:rPr lang="da-DK" dirty="0"/>
              <a:t>Dette kan ske ved mutationer, men hvis der allerede er variationer til stede kan de også ske ved</a:t>
            </a:r>
          </a:p>
          <a:p>
            <a:pPr lvl="1" eaLnBrk="1" fontAlgn="auto" hangingPunct="1">
              <a:spcAft>
                <a:spcPts val="0"/>
              </a:spcAft>
              <a:buFont typeface="Arial" panose="020B0604020202020204" pitchFamily="34" charset="0"/>
              <a:buChar char="•"/>
              <a:defRPr/>
            </a:pPr>
            <a:r>
              <a:rPr lang="da-DK" dirty="0"/>
              <a:t>Migration af arter, så der bliver tilført nye gener til en eksisterende population (figur øverst)</a:t>
            </a:r>
          </a:p>
          <a:p>
            <a:pPr lvl="1" eaLnBrk="1" fontAlgn="auto" hangingPunct="1">
              <a:spcAft>
                <a:spcPts val="0"/>
              </a:spcAft>
              <a:buFont typeface="Arial" panose="020B0604020202020204" pitchFamily="34" charset="0"/>
              <a:buChar char="•"/>
              <a:defRPr/>
            </a:pPr>
            <a:r>
              <a:rPr lang="da-DK" dirty="0"/>
              <a:t>Horisontal genoverførsel: Enkeltcellede organismer som bakterier har mulighed for at overføre gener direkte til andre levende bakterier – om ikke kun til deres afkom (figur nederst)</a:t>
            </a:r>
          </a:p>
          <a:p>
            <a:pPr lvl="1" eaLnBrk="1" fontAlgn="auto" hangingPunct="1">
              <a:spcAft>
                <a:spcPts val="0"/>
              </a:spcAft>
              <a:buFont typeface="Arial" panose="020B0604020202020204" pitchFamily="34" charset="0"/>
              <a:buChar char="•"/>
              <a:defRPr/>
            </a:pPr>
            <a:endParaRPr lang="da-DK" dirty="0"/>
          </a:p>
          <a:p>
            <a:pPr lvl="1" eaLnBrk="1" fontAlgn="auto" hangingPunct="1">
              <a:spcAft>
                <a:spcPts val="0"/>
              </a:spcAft>
              <a:buFont typeface="Arial" panose="020B0604020202020204" pitchFamily="34" charset="0"/>
              <a:buChar char="•"/>
              <a:defRPr/>
            </a:pPr>
            <a:endParaRPr lang="da-DK" dirty="0"/>
          </a:p>
        </p:txBody>
      </p:sp>
      <p:sp>
        <p:nvSpPr>
          <p:cNvPr id="4"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defRPr/>
            </a:pPr>
            <a:r>
              <a:rPr lang="da-DK" dirty="0"/>
              <a:t>Den første variation i generne i det første liv må nødvendigvis være opstået på grund af mutationer i generne. Men så snart enkelte variationer er tilgængelige mellem individer, kan migration og horisontal genoverførsel forøge muligheden for yderligere variation. </a:t>
            </a:r>
          </a:p>
          <a:p>
            <a:pPr marL="0" indent="0">
              <a:buNone/>
              <a:defRPr/>
            </a:pPr>
            <a:r>
              <a:rPr lang="da-DK" dirty="0"/>
              <a:t>Figuren øverst til højre illustrerer hvordan biller en </a:t>
            </a:r>
            <a:r>
              <a:rPr lang="da-DK" dirty="0" err="1"/>
              <a:t>allel</a:t>
            </a:r>
            <a:r>
              <a:rPr lang="da-DK" dirty="0"/>
              <a:t> for brun farve kan migrere ind i en population med biller helt uden den </a:t>
            </a:r>
            <a:r>
              <a:rPr lang="da-DK" dirty="0" err="1"/>
              <a:t>allel</a:t>
            </a:r>
            <a:r>
              <a:rPr lang="da-DK" dirty="0"/>
              <a:t>.</a:t>
            </a:r>
          </a:p>
          <a:p>
            <a:pPr marL="0" indent="0">
              <a:buNone/>
              <a:defRPr/>
            </a:pPr>
            <a:r>
              <a:rPr lang="da-DK" dirty="0"/>
              <a:t>Figuren nederst til højre er en illustration af horisontal genoverførsel af her den røde del af DNA fra celle 1 til celle 2, hvilket normalt kun sker under bestemte forhold, eksempelvis hvis der ikke er nok føde, eller densiteten er celler er høj (hvorfor eksempelvis antibiotika resistens kan spredes så hurtigt blandt bakterier).</a:t>
            </a:r>
          </a:p>
          <a:p>
            <a:pPr marL="0" indent="0">
              <a:buFont typeface="Arial" panose="020B0604020202020204" pitchFamily="34" charset="0"/>
              <a:buNone/>
              <a:defRPr/>
            </a:pPr>
            <a:endParaRPr lang="da-DK" dirty="0"/>
          </a:p>
        </p:txBody>
      </p:sp>
      <p:grpSp>
        <p:nvGrpSpPr>
          <p:cNvPr id="2" name="Group 1"/>
          <p:cNvGrpSpPr/>
          <p:nvPr/>
        </p:nvGrpSpPr>
        <p:grpSpPr>
          <a:xfrm>
            <a:off x="7020272" y="3414492"/>
            <a:ext cx="1911798" cy="2037489"/>
            <a:chOff x="6444208" y="1340768"/>
            <a:chExt cx="3024336" cy="3223170"/>
          </a:xfrm>
        </p:grpSpPr>
        <p:pic>
          <p:nvPicPr>
            <p:cNvPr id="1026" name="Picture 2" descr="https://upload.wikimedia.org/wikipedia/commons/thumb/2/26/Transformation_HGT_in_Bacteria.svg/512px-Transformation_HGT_in_Bacteria.svg.png"/>
            <p:cNvPicPr>
              <a:picLocks noChangeAspect="1" noChangeArrowheads="1"/>
            </p:cNvPicPr>
            <p:nvPr/>
          </p:nvPicPr>
          <p:blipFill rotWithShape="1">
            <a:blip r:embed="rId2">
              <a:extLst>
                <a:ext uri="{28A0092B-C50C-407E-A947-70E740481C1C}">
                  <a14:useLocalDpi xmlns:a14="http://schemas.microsoft.com/office/drawing/2010/main" val="0"/>
                </a:ext>
              </a:extLst>
            </a:blip>
            <a:srcRect l="4395" r="3282" b="67060"/>
            <a:stretch/>
          </p:blipFill>
          <p:spPr bwMode="auto">
            <a:xfrm>
              <a:off x="6444208" y="1340768"/>
              <a:ext cx="3024336" cy="12961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upload.wikimedia.org/wikipedia/commons/thumb/2/26/Transformation_HGT_in_Bacteria.svg/512px-Transformation_HGT_in_Bacteria.svg.png"/>
            <p:cNvPicPr>
              <a:picLocks noChangeAspect="1" noChangeArrowheads="1"/>
            </p:cNvPicPr>
            <p:nvPr/>
          </p:nvPicPr>
          <p:blipFill rotWithShape="1">
            <a:blip r:embed="rId2">
              <a:extLst>
                <a:ext uri="{28A0092B-C50C-407E-A947-70E740481C1C}">
                  <a14:useLocalDpi xmlns:a14="http://schemas.microsoft.com/office/drawing/2010/main" val="0"/>
                </a:ext>
              </a:extLst>
            </a:blip>
            <a:srcRect l="4395" t="51027" r="3282"/>
            <a:stretch/>
          </p:blipFill>
          <p:spPr bwMode="auto">
            <a:xfrm>
              <a:off x="6444208" y="2636912"/>
              <a:ext cx="3024336" cy="1927026"/>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p:cNvSpPr txBox="1"/>
          <p:nvPr/>
        </p:nvSpPr>
        <p:spPr bwMode="auto">
          <a:xfrm rot="5400000">
            <a:off x="7606341" y="4525448"/>
            <a:ext cx="2930038" cy="246221"/>
          </a:xfrm>
          <a:prstGeom prst="rect">
            <a:avLst/>
          </a:prstGeom>
          <a:noFill/>
        </p:spPr>
        <p:txBody>
          <a:bodyPr wrap="square">
            <a:spAutoFit/>
          </a:bodyPr>
          <a:lstStyle/>
          <a:p>
            <a:pPr>
              <a:defRPr/>
            </a:pPr>
            <a:r>
              <a:rPr lang="da-DK" sz="1000" dirty="0">
                <a:solidFill>
                  <a:schemeClr val="bg1">
                    <a:lumMod val="50000"/>
                  </a:schemeClr>
                </a:solidFill>
                <a:latin typeface="+mn-lt"/>
              </a:rPr>
              <a:t>Figur tilpasset fra </a:t>
            </a:r>
            <a:r>
              <a:rPr lang="da-DK" sz="1000" dirty="0">
                <a:solidFill>
                  <a:schemeClr val="bg1">
                    <a:lumMod val="50000"/>
                  </a:schemeClr>
                </a:solidFill>
                <a:latin typeface="+mn-lt"/>
                <a:hlinkClick r:id="rId3"/>
              </a:rPr>
              <a:t>wikimedia (KeeperGirl12)</a:t>
            </a:r>
            <a:endParaRPr lang="da-DK" sz="1000" dirty="0">
              <a:solidFill>
                <a:schemeClr val="bg1">
                  <a:lumMod val="50000"/>
                </a:schemeClr>
              </a:solidFill>
              <a:latin typeface="+mn-lt"/>
            </a:endParaRPr>
          </a:p>
        </p:txBody>
      </p:sp>
      <p:sp>
        <p:nvSpPr>
          <p:cNvPr id="10" name="TextBox 9"/>
          <p:cNvSpPr txBox="1"/>
          <p:nvPr/>
        </p:nvSpPr>
        <p:spPr>
          <a:xfrm>
            <a:off x="7092280" y="5496406"/>
            <a:ext cx="1800200" cy="215444"/>
          </a:xfrm>
          <a:prstGeom prst="rect">
            <a:avLst/>
          </a:prstGeom>
          <a:solidFill>
            <a:schemeClr val="bg1"/>
          </a:solidFill>
        </p:spPr>
        <p:txBody>
          <a:bodyPr wrap="square" lIns="0" tIns="0" rIns="0" bIns="0" rtlCol="0">
            <a:spAutoFit/>
          </a:bodyPr>
          <a:lstStyle/>
          <a:p>
            <a:r>
              <a:rPr lang="da-DK" sz="1400" dirty="0">
                <a:latin typeface="+mn-lt"/>
              </a:rPr>
              <a:t>Horisontal genoverførsel</a:t>
            </a:r>
          </a:p>
        </p:txBody>
      </p:sp>
      <p:pic>
        <p:nvPicPr>
          <p:cNvPr id="5" name="Picture 4"/>
          <p:cNvPicPr>
            <a:picLocks noChangeAspect="1"/>
          </p:cNvPicPr>
          <p:nvPr/>
        </p:nvPicPr>
        <p:blipFill>
          <a:blip r:embed="rId4"/>
          <a:stretch>
            <a:fillRect/>
          </a:stretch>
        </p:blipFill>
        <p:spPr>
          <a:xfrm>
            <a:off x="6012160" y="1429842"/>
            <a:ext cx="2900040" cy="1667523"/>
          </a:xfrm>
          <a:prstGeom prst="rect">
            <a:avLst/>
          </a:prstGeom>
        </p:spPr>
      </p:pic>
      <p:sp>
        <p:nvSpPr>
          <p:cNvPr id="12" name="TextBox 11"/>
          <p:cNvSpPr txBox="1"/>
          <p:nvPr/>
        </p:nvSpPr>
        <p:spPr bwMode="auto">
          <a:xfrm rot="5400000">
            <a:off x="8219605" y="2102717"/>
            <a:ext cx="1591970" cy="246221"/>
          </a:xfrm>
          <a:prstGeom prst="rect">
            <a:avLst/>
          </a:prstGeom>
          <a:noFill/>
        </p:spPr>
        <p:txBody>
          <a:bodyPr wrap="square">
            <a:spAutoFit/>
          </a:bodyPr>
          <a:lstStyle/>
          <a:p>
            <a:pPr>
              <a:defRPr/>
            </a:pPr>
            <a:r>
              <a:rPr lang="da-DK" sz="1000" dirty="0" err="1">
                <a:solidFill>
                  <a:schemeClr val="bg1">
                    <a:lumMod val="50000"/>
                  </a:schemeClr>
                </a:solidFill>
                <a:latin typeface="+mn-lt"/>
                <a:hlinkClick r:id="rId5"/>
              </a:rPr>
              <a:t>Understanding</a:t>
            </a:r>
            <a:r>
              <a:rPr lang="da-DK" sz="1000" dirty="0">
                <a:solidFill>
                  <a:schemeClr val="bg1">
                    <a:lumMod val="50000"/>
                  </a:schemeClr>
                </a:solidFill>
                <a:latin typeface="+mn-lt"/>
                <a:hlinkClick r:id="rId5"/>
              </a:rPr>
              <a:t> Evolution</a:t>
            </a:r>
            <a:endParaRPr lang="da-DK" sz="1000" dirty="0">
              <a:solidFill>
                <a:schemeClr val="bg1">
                  <a:lumMod val="50000"/>
                </a:schemeClr>
              </a:solidFill>
              <a:latin typeface="+mn-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pPr eaLnBrk="1" hangingPunct="1"/>
            <a:r>
              <a:rPr lang="da-DK" altLang="x-none"/>
              <a:t>Naturlig selektion</a:t>
            </a:r>
          </a:p>
        </p:txBody>
      </p:sp>
      <p:sp>
        <p:nvSpPr>
          <p:cNvPr id="3" name="Content Placeholder 2"/>
          <p:cNvSpPr>
            <a:spLocks noGrp="1"/>
          </p:cNvSpPr>
          <p:nvPr>
            <p:ph idx="1"/>
          </p:nvPr>
        </p:nvSpPr>
        <p:spPr>
          <a:xfrm>
            <a:off x="628650" y="1825625"/>
            <a:ext cx="4231382" cy="3795713"/>
          </a:xfrm>
        </p:spPr>
        <p:txBody>
          <a:bodyPr rtlCol="0">
            <a:normAutofit fontScale="70000" lnSpcReduction="20000"/>
          </a:bodyPr>
          <a:lstStyle/>
          <a:p>
            <a:pPr eaLnBrk="1" fontAlgn="auto" hangingPunct="1">
              <a:spcAft>
                <a:spcPts val="0"/>
              </a:spcAft>
              <a:buFont typeface="Arial" panose="020B0604020202020204" pitchFamily="34" charset="0"/>
              <a:buChar char="•"/>
              <a:defRPr/>
            </a:pPr>
            <a:r>
              <a:rPr lang="da-DK" dirty="0"/>
              <a:t>Med variationer i generne vil der være individer med forskellige karakteristika (fænotyper) </a:t>
            </a:r>
          </a:p>
          <a:p>
            <a:pPr eaLnBrk="1" fontAlgn="auto" hangingPunct="1">
              <a:spcAft>
                <a:spcPts val="0"/>
              </a:spcAft>
              <a:buFont typeface="Arial" panose="020B0604020202020204" pitchFamily="34" charset="0"/>
              <a:buChar char="•"/>
              <a:defRPr/>
            </a:pPr>
            <a:r>
              <a:rPr lang="da-DK" dirty="0"/>
              <a:t>Individer med en specifik fænotype har bedre mulighed for at overleve og reproducere i specifikke omgivelser</a:t>
            </a:r>
          </a:p>
          <a:p>
            <a:pPr eaLnBrk="1" fontAlgn="auto" hangingPunct="1">
              <a:spcAft>
                <a:spcPts val="0"/>
              </a:spcAft>
              <a:buFont typeface="Arial" panose="020B0604020202020204" pitchFamily="34" charset="0"/>
              <a:buChar char="•"/>
              <a:defRPr/>
            </a:pPr>
            <a:r>
              <a:rPr lang="da-DK" dirty="0"/>
              <a:t>Naturlig selektion dækker over den proces der sker i naturen hvor det er individerne med en favorabel fænotype som overlever og reproducerer</a:t>
            </a:r>
          </a:p>
          <a:p>
            <a:pPr eaLnBrk="1" fontAlgn="auto" hangingPunct="1">
              <a:spcAft>
                <a:spcPts val="0"/>
              </a:spcAft>
              <a:buFont typeface="Arial" panose="020B0604020202020204" pitchFamily="34" charset="0"/>
              <a:buChar char="•"/>
              <a:defRPr/>
            </a:pPr>
            <a:r>
              <a:rPr lang="da-DK" dirty="0"/>
              <a:t>Resultatet er generelt at individets afkom vil være bedre tilpasset omgivelserne end sine ’forældre’</a:t>
            </a:r>
          </a:p>
          <a:p>
            <a:pPr eaLnBrk="1" fontAlgn="auto" hangingPunct="1">
              <a:spcAft>
                <a:spcPts val="0"/>
              </a:spcAft>
              <a:buFont typeface="Arial" panose="020B0604020202020204" pitchFamily="34" charset="0"/>
              <a:buChar char="•"/>
              <a:defRPr/>
            </a:pPr>
            <a:endParaRPr lang="da-DK" dirty="0"/>
          </a:p>
        </p:txBody>
      </p:sp>
      <p:sp>
        <p:nvSpPr>
          <p:cNvPr id="4"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defRPr/>
            </a:pPr>
            <a:r>
              <a:rPr lang="da-DK" dirty="0"/>
              <a:t>Godt citat der kortfattet forklarer evolution ved naturlig selektion: </a:t>
            </a:r>
            <a:r>
              <a:rPr lang="da-DK" i="1" dirty="0"/>
              <a:t>”Liv på jorden udviklede sig langsomt, startende med en primitiv art – måske et selvkopierende molekyle – som levede for mere end 3.5 milliarder år siden. Siden da har den forgrenet sig ud til nye forskellige arter, og mekanismen for (næsten) al evolutionær udvikling er den naturlige selektion” </a:t>
            </a:r>
            <a:r>
              <a:rPr lang="da-DK" dirty="0"/>
              <a:t>(Citat af Jerry </a:t>
            </a:r>
            <a:r>
              <a:rPr lang="da-DK" dirty="0" err="1"/>
              <a:t>Coyne</a:t>
            </a:r>
            <a:r>
              <a:rPr lang="da-DK" dirty="0"/>
              <a:t>, frit oversat)</a:t>
            </a:r>
          </a:p>
        </p:txBody>
      </p:sp>
      <p:sp>
        <p:nvSpPr>
          <p:cNvPr id="6" name="TextBox 5"/>
          <p:cNvSpPr txBox="1"/>
          <p:nvPr/>
        </p:nvSpPr>
        <p:spPr bwMode="auto">
          <a:xfrm rot="5400000">
            <a:off x="7724746" y="3175823"/>
            <a:ext cx="2592287" cy="246221"/>
          </a:xfrm>
          <a:prstGeom prst="rect">
            <a:avLst/>
          </a:prstGeom>
          <a:noFill/>
        </p:spPr>
        <p:txBody>
          <a:bodyPr wrap="square">
            <a:spAutoFit/>
          </a:bodyPr>
          <a:lstStyle/>
          <a:p>
            <a:pPr>
              <a:defRPr/>
            </a:pPr>
            <a:r>
              <a:rPr lang="da-DK" sz="1000" dirty="0">
                <a:solidFill>
                  <a:schemeClr val="bg1">
                    <a:lumMod val="50000"/>
                  </a:schemeClr>
                </a:solidFill>
                <a:latin typeface="+mn-lt"/>
              </a:rPr>
              <a:t>Figur oversat fra </a:t>
            </a:r>
            <a:r>
              <a:rPr lang="da-DK" sz="1000" dirty="0">
                <a:solidFill>
                  <a:schemeClr val="bg1">
                    <a:lumMod val="50000"/>
                  </a:schemeClr>
                </a:solidFill>
                <a:latin typeface="+mn-lt"/>
                <a:hlinkClick r:id="rId2"/>
              </a:rPr>
              <a:t>wikimedia (Elembis)</a:t>
            </a:r>
            <a:endParaRPr lang="da-DK" sz="1000" dirty="0">
              <a:solidFill>
                <a:schemeClr val="bg1">
                  <a:lumMod val="50000"/>
                </a:schemeClr>
              </a:solidFill>
              <a:latin typeface="+mn-lt"/>
            </a:endParaRPr>
          </a:p>
        </p:txBody>
      </p:sp>
      <p:grpSp>
        <p:nvGrpSpPr>
          <p:cNvPr id="2" name="Group 1"/>
          <p:cNvGrpSpPr/>
          <p:nvPr/>
        </p:nvGrpSpPr>
        <p:grpSpPr>
          <a:xfrm>
            <a:off x="4716016" y="1628800"/>
            <a:ext cx="4256087" cy="3859213"/>
            <a:chOff x="4716016" y="1628800"/>
            <a:chExt cx="4256087" cy="3859213"/>
          </a:xfrm>
        </p:grpSpPr>
        <p:pic>
          <p:nvPicPr>
            <p:cNvPr id="2253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628800"/>
              <a:ext cx="4256087" cy="3859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p:nvSpPr>
          <p:spPr>
            <a:xfrm>
              <a:off x="6876256" y="2369497"/>
              <a:ext cx="1800200" cy="430887"/>
            </a:xfrm>
            <a:prstGeom prst="rect">
              <a:avLst/>
            </a:prstGeom>
            <a:solidFill>
              <a:schemeClr val="bg1"/>
            </a:solidFill>
          </p:spPr>
          <p:txBody>
            <a:bodyPr wrap="square" lIns="0" tIns="0" rIns="0" bIns="0" rtlCol="0">
              <a:spAutoFit/>
            </a:bodyPr>
            <a:lstStyle/>
            <a:p>
              <a:r>
                <a:rPr lang="da-DK" sz="1400" dirty="0">
                  <a:latin typeface="+mn-lt"/>
                </a:rPr>
                <a:t>Mutation </a:t>
              </a:r>
              <a:r>
                <a:rPr lang="da-DK" sz="1400">
                  <a:latin typeface="+mn-lt"/>
                </a:rPr>
                <a:t>skaber variation</a:t>
              </a:r>
              <a:endParaRPr lang="da-DK" sz="1400" dirty="0">
                <a:latin typeface="+mn-lt"/>
              </a:endParaRPr>
            </a:p>
          </p:txBody>
        </p:sp>
        <p:sp>
          <p:nvSpPr>
            <p:cNvPr id="8" name="TextBox 7"/>
            <p:cNvSpPr txBox="1"/>
            <p:nvPr/>
          </p:nvSpPr>
          <p:spPr>
            <a:xfrm>
              <a:off x="6876256" y="3025829"/>
              <a:ext cx="1918742" cy="430887"/>
            </a:xfrm>
            <a:prstGeom prst="rect">
              <a:avLst/>
            </a:prstGeom>
            <a:solidFill>
              <a:schemeClr val="bg1"/>
            </a:solidFill>
          </p:spPr>
          <p:txBody>
            <a:bodyPr wrap="square" lIns="0" tIns="0" rIns="0" bIns="0" rtlCol="0">
              <a:spAutoFit/>
            </a:bodyPr>
            <a:lstStyle/>
            <a:p>
              <a:r>
                <a:rPr lang="da-DK" sz="1400" dirty="0">
                  <a:latin typeface="+mn-lt"/>
                </a:rPr>
                <a:t>Individer med ugunstige mutationer uddør</a:t>
              </a:r>
            </a:p>
          </p:txBody>
        </p:sp>
        <p:sp>
          <p:nvSpPr>
            <p:cNvPr id="9" name="TextBox 8"/>
            <p:cNvSpPr txBox="1"/>
            <p:nvPr/>
          </p:nvSpPr>
          <p:spPr>
            <a:xfrm>
              <a:off x="7156141" y="3645906"/>
              <a:ext cx="1448307" cy="430887"/>
            </a:xfrm>
            <a:prstGeom prst="rect">
              <a:avLst/>
            </a:prstGeom>
            <a:solidFill>
              <a:schemeClr val="bg1"/>
            </a:solidFill>
          </p:spPr>
          <p:txBody>
            <a:bodyPr wrap="square" lIns="0" tIns="0" rIns="0" bIns="0" rtlCol="0">
              <a:spAutoFit/>
            </a:bodyPr>
            <a:lstStyle/>
            <a:p>
              <a:r>
                <a:rPr lang="da-DK" sz="1400" dirty="0">
                  <a:latin typeface="+mn-lt"/>
                </a:rPr>
                <a:t>Reproduktion og mutation</a:t>
              </a:r>
            </a:p>
          </p:txBody>
        </p:sp>
        <p:sp>
          <p:nvSpPr>
            <p:cNvPr id="10" name="TextBox 9"/>
            <p:cNvSpPr txBox="1"/>
            <p:nvPr/>
          </p:nvSpPr>
          <p:spPr>
            <a:xfrm>
              <a:off x="7149657" y="4319037"/>
              <a:ext cx="1748122" cy="430887"/>
            </a:xfrm>
            <a:prstGeom prst="rect">
              <a:avLst/>
            </a:prstGeom>
            <a:solidFill>
              <a:schemeClr val="bg1"/>
            </a:solidFill>
          </p:spPr>
          <p:txBody>
            <a:bodyPr wrap="square" lIns="0" tIns="0" rIns="0" bIns="0" rtlCol="0">
              <a:spAutoFit/>
            </a:bodyPr>
            <a:lstStyle/>
            <a:p>
              <a:r>
                <a:rPr lang="da-DK" sz="1400" dirty="0">
                  <a:latin typeface="+mn-lt"/>
                </a:rPr>
                <a:t>Gunstige mutationer overlever længere</a:t>
              </a:r>
            </a:p>
          </p:txBody>
        </p:sp>
        <p:sp>
          <p:nvSpPr>
            <p:cNvPr id="11" name="TextBox 10"/>
            <p:cNvSpPr txBox="1"/>
            <p:nvPr/>
          </p:nvSpPr>
          <p:spPr>
            <a:xfrm>
              <a:off x="7354736" y="5061559"/>
              <a:ext cx="1448307" cy="215444"/>
            </a:xfrm>
            <a:prstGeom prst="rect">
              <a:avLst/>
            </a:prstGeom>
            <a:solidFill>
              <a:schemeClr val="bg1"/>
            </a:solidFill>
          </p:spPr>
          <p:txBody>
            <a:bodyPr wrap="square" lIns="0" tIns="0" rIns="0" bIns="0" rtlCol="0">
              <a:spAutoFit/>
            </a:bodyPr>
            <a:lstStyle/>
            <a:p>
              <a:r>
                <a:rPr lang="is-IS" sz="1400">
                  <a:latin typeface="+mn-lt"/>
                </a:rPr>
                <a:t>… og reproducerer</a:t>
              </a:r>
              <a:endParaRPr lang="da-DK" sz="1400" dirty="0">
                <a:latin typeface="+mn-lt"/>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pPr eaLnBrk="1" hangingPunct="1"/>
            <a:r>
              <a:rPr lang="da-DK" altLang="x-none"/>
              <a:t>Mekanismer i naturlig selektion</a:t>
            </a:r>
          </a:p>
        </p:txBody>
      </p:sp>
      <p:sp>
        <p:nvSpPr>
          <p:cNvPr id="3" name="Content Placeholder 2"/>
          <p:cNvSpPr>
            <a:spLocks noGrp="1"/>
          </p:cNvSpPr>
          <p:nvPr>
            <p:ph idx="1"/>
          </p:nvPr>
        </p:nvSpPr>
        <p:spPr>
          <a:xfrm>
            <a:off x="628650" y="1825625"/>
            <a:ext cx="7886700" cy="3835400"/>
          </a:xfrm>
        </p:spPr>
        <p:txBody>
          <a:bodyPr rtlCol="0">
            <a:normAutofit fontScale="62500" lnSpcReduction="20000"/>
          </a:bodyPr>
          <a:lstStyle/>
          <a:p>
            <a:pPr eaLnBrk="1" fontAlgn="auto" hangingPunct="1">
              <a:spcAft>
                <a:spcPts val="0"/>
              </a:spcAft>
              <a:buFont typeface="Arial" panose="020B0604020202020204" pitchFamily="34" charset="0"/>
              <a:buChar char="•"/>
              <a:defRPr/>
            </a:pPr>
            <a:r>
              <a:rPr lang="da-DK" dirty="0"/>
              <a:t>Det selektive pres for en bestemt variation (fænotype) kan skabes ved flere forskellige situationer i omgivelserne</a:t>
            </a:r>
          </a:p>
          <a:p>
            <a:pPr eaLnBrk="1" fontAlgn="auto" hangingPunct="1">
              <a:spcAft>
                <a:spcPts val="0"/>
              </a:spcAft>
              <a:buFont typeface="Arial" panose="020B0604020202020204" pitchFamily="34" charset="0"/>
              <a:buChar char="•"/>
              <a:defRPr/>
            </a:pPr>
            <a:r>
              <a:rPr lang="da-DK" dirty="0"/>
              <a:t>Ændrede forhold i omgivelserne</a:t>
            </a:r>
          </a:p>
          <a:p>
            <a:pPr lvl="1" eaLnBrk="1" fontAlgn="auto" hangingPunct="1">
              <a:spcAft>
                <a:spcPts val="0"/>
              </a:spcAft>
              <a:buFont typeface="Arial" panose="020B0604020202020204" pitchFamily="34" charset="0"/>
              <a:buChar char="•"/>
              <a:defRPr/>
            </a:pPr>
            <a:r>
              <a:rPr lang="da-DK" dirty="0"/>
              <a:t>Dette kunne være pebermøl hvoraf kun lille andel fødes i en mørk udgave, men da industrialiseringen dræbte lav på træerne fremstod </a:t>
            </a:r>
            <a:r>
              <a:rPr lang="da-DK" dirty="0" err="1"/>
              <a:t>træerme</a:t>
            </a:r>
            <a:r>
              <a:rPr lang="da-DK" dirty="0"/>
              <a:t> pludselig mere mørke. Dette gav de enkelte mørke møl en fordel i forhold til de lysere møl, som nu lettere kunne ses på træerne (og dermed havde en dårlige chance for at overleve og reproducere)</a:t>
            </a:r>
          </a:p>
          <a:p>
            <a:pPr eaLnBrk="1" fontAlgn="auto" hangingPunct="1">
              <a:spcAft>
                <a:spcPts val="0"/>
              </a:spcAft>
              <a:buFont typeface="Arial" panose="020B0604020202020204" pitchFamily="34" charset="0"/>
              <a:buChar char="•"/>
              <a:defRPr/>
            </a:pPr>
            <a:r>
              <a:rPr lang="da-DK" dirty="0"/>
              <a:t>Modstandsdygtighed overfor konkurrence</a:t>
            </a:r>
          </a:p>
          <a:p>
            <a:pPr lvl="1" eaLnBrk="1" fontAlgn="auto" hangingPunct="1">
              <a:spcAft>
                <a:spcPts val="0"/>
              </a:spcAft>
              <a:buFont typeface="Arial" panose="020B0604020202020204" pitchFamily="34" charset="0"/>
              <a:buChar char="•"/>
              <a:defRPr/>
            </a:pPr>
            <a:r>
              <a:rPr lang="da-DK" dirty="0"/>
              <a:t>Dette kunne være præference for store stødtænder hos hvalrosser, da det holder de andre hvalros-hanner væk, så der er flere hunner til den enkelte han (det giver større sandsynlighed for at hannen reproducerer sig selv og dermed sine gener)</a:t>
            </a:r>
          </a:p>
          <a:p>
            <a:pPr eaLnBrk="1" fontAlgn="auto" hangingPunct="1">
              <a:spcAft>
                <a:spcPts val="0"/>
              </a:spcAft>
              <a:buFont typeface="Arial" panose="020B0604020202020204" pitchFamily="34" charset="0"/>
              <a:buChar char="•"/>
              <a:defRPr/>
            </a:pPr>
            <a:r>
              <a:rPr lang="da-DK" dirty="0"/>
              <a:t>Seksuelle præferencer</a:t>
            </a:r>
          </a:p>
          <a:p>
            <a:pPr lvl="1" eaLnBrk="1" fontAlgn="auto" hangingPunct="1">
              <a:spcAft>
                <a:spcPts val="0"/>
              </a:spcAft>
              <a:buFont typeface="Arial" panose="020B0604020202020204" pitchFamily="34" charset="0"/>
              <a:buChar char="•"/>
              <a:defRPr/>
            </a:pPr>
            <a:r>
              <a:rPr lang="da-DK" dirty="0"/>
              <a:t>Hunhvalrosser vælger fortrinsvist hanner der allerede har et harem, da det betyder at han har kunne holde andre hanner væk</a:t>
            </a:r>
          </a:p>
          <a:p>
            <a:pPr lvl="1" eaLnBrk="1" fontAlgn="auto" hangingPunct="1">
              <a:spcAft>
                <a:spcPts val="0"/>
              </a:spcAft>
              <a:buFont typeface="Arial" panose="020B0604020202020204" pitchFamily="34" charset="0"/>
              <a:buChar char="•"/>
              <a:defRPr/>
            </a:pPr>
            <a:r>
              <a:rPr lang="da-DK" dirty="0"/>
              <a:t>Æglæggende hunner vælger fortrinsvist hanner der udviser evner til at passe på ægget efter det er lagt (for ellers har ægget mindre sandsynlighed for at overleve, og hunnens gener dermed en dårlige chance for at reproducere)</a:t>
            </a:r>
          </a:p>
        </p:txBody>
      </p:sp>
      <p:sp>
        <p:nvSpPr>
          <p:cNvPr id="5"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fontAlgn="auto">
              <a:spcAft>
                <a:spcPts val="0"/>
              </a:spcAft>
              <a:buFont typeface="Arial" panose="020B0604020202020204" pitchFamily="34" charset="0"/>
              <a:buNone/>
              <a:defRPr/>
            </a:pPr>
            <a:r>
              <a:rPr lang="da-DK" dirty="0"/>
              <a:t>Naturlig selektion viser sig på mange forskellige måder, men konceptet er det samme i alle situationer: En bestemt fænotype har i gennemsnit bedre mulighed for at reproducere og bringe generne videre.</a:t>
            </a:r>
          </a:p>
          <a:p>
            <a:pPr marL="0" indent="0" fontAlgn="auto">
              <a:spcAft>
                <a:spcPts val="0"/>
              </a:spcAft>
              <a:buFont typeface="Arial" panose="020B0604020202020204" pitchFamily="34" charset="0"/>
              <a:buNone/>
              <a:defRPr/>
            </a:pPr>
            <a:r>
              <a:rPr lang="da-DK" dirty="0"/>
              <a:t>Når man siger at hunner ’vælger’ bestemte hanner, eller at naturlig selektion ’udvælger’ en bestemt fænotype skal man være påpasselig. Der er ingen højere magt der bestemmer, det er simpelthen fordi andre fænotyper får sværere ved at reproducerer, og dermed forsvinder relativt til den fænotype som klarer sig bedre.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pPr eaLnBrk="1" hangingPunct="1"/>
            <a:r>
              <a:rPr lang="da-DK" altLang="x-none"/>
              <a:t>Resultat: Adaption</a:t>
            </a:r>
          </a:p>
        </p:txBody>
      </p:sp>
      <p:sp>
        <p:nvSpPr>
          <p:cNvPr id="3" name="Content Placeholder 2"/>
          <p:cNvSpPr>
            <a:spLocks noGrp="1"/>
          </p:cNvSpPr>
          <p:nvPr>
            <p:ph idx="1"/>
          </p:nvPr>
        </p:nvSpPr>
        <p:spPr>
          <a:xfrm>
            <a:off x="628650" y="1825625"/>
            <a:ext cx="7886700" cy="3763615"/>
          </a:xfrm>
        </p:spPr>
        <p:txBody>
          <a:bodyPr rtlCol="0">
            <a:normAutofit fontScale="77500" lnSpcReduction="20000"/>
          </a:bodyPr>
          <a:lstStyle/>
          <a:p>
            <a:pPr eaLnBrk="1" fontAlgn="auto" hangingPunct="1">
              <a:spcAft>
                <a:spcPts val="0"/>
              </a:spcAft>
              <a:buFont typeface="Arial" panose="020B0604020202020204" pitchFamily="34" charset="0"/>
              <a:buChar char="•"/>
              <a:defRPr/>
            </a:pPr>
            <a:r>
              <a:rPr lang="da-DK" dirty="0"/>
              <a:t>Adaption = Individers tilpasning til omgivelserne: De arter der overlever længst, er de arter der er bedst tilpasset til omgivelserne</a:t>
            </a:r>
          </a:p>
          <a:p>
            <a:pPr eaLnBrk="1" fontAlgn="auto" hangingPunct="1">
              <a:spcAft>
                <a:spcPts val="0"/>
              </a:spcAft>
              <a:buFont typeface="Arial" panose="020B0604020202020204" pitchFamily="34" charset="0"/>
              <a:buChar char="•"/>
              <a:defRPr/>
            </a:pPr>
            <a:r>
              <a:rPr lang="da-DK" dirty="0"/>
              <a:t>Der er ikke nogen eller noget der vælger hvordan arterne bedst tilpasser sig omgivelserne, men det er kun de bedst tilpassede dyr der overlever</a:t>
            </a:r>
          </a:p>
          <a:p>
            <a:pPr eaLnBrk="1" fontAlgn="auto" hangingPunct="1">
              <a:spcAft>
                <a:spcPts val="0"/>
              </a:spcAft>
              <a:buFont typeface="Arial" panose="020B0604020202020204" pitchFamily="34" charset="0"/>
              <a:buChar char="•"/>
              <a:defRPr/>
            </a:pPr>
            <a:r>
              <a:rPr lang="da-DK" dirty="0"/>
              <a:t>De arter der ikke har lige så gode betingelser for at reproducere uddør (de har lav ’fitness’)</a:t>
            </a:r>
          </a:p>
          <a:p>
            <a:pPr eaLnBrk="1" fontAlgn="auto" hangingPunct="1">
              <a:spcAft>
                <a:spcPts val="0"/>
              </a:spcAft>
              <a:buFont typeface="Arial" panose="020B0604020202020204" pitchFamily="34" charset="0"/>
              <a:buChar char="•"/>
              <a:defRPr/>
            </a:pPr>
            <a:r>
              <a:rPr lang="da-DK" dirty="0"/>
              <a:t>For at være mest </a:t>
            </a:r>
            <a:r>
              <a:rPr lang="da-DK" dirty="0" err="1"/>
              <a:t>fit</a:t>
            </a:r>
            <a:r>
              <a:rPr lang="da-DK" dirty="0"/>
              <a:t>, behøver en art ikke nødvendigvis at overleve længst, så arten får mange flere afkom, så vokser dets tilstedeværelse relativt til arter med lavere fitness</a:t>
            </a:r>
          </a:p>
          <a:p>
            <a:pPr eaLnBrk="1" fontAlgn="auto" hangingPunct="1">
              <a:spcAft>
                <a:spcPts val="0"/>
              </a:spcAft>
              <a:buFont typeface="Arial" panose="020B0604020202020204" pitchFamily="34" charset="0"/>
              <a:buChar char="•"/>
              <a:defRPr/>
            </a:pPr>
            <a:r>
              <a:rPr lang="da-DK" dirty="0"/>
              <a:t>Og det er netop karakteristikken for liv med høj fitness: Det er liv der ikke uddør</a:t>
            </a:r>
          </a:p>
        </p:txBody>
      </p:sp>
      <p:sp>
        <p:nvSpPr>
          <p:cNvPr id="5"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fontAlgn="auto">
              <a:spcAft>
                <a:spcPts val="0"/>
              </a:spcAft>
              <a:buFont typeface="Arial" panose="020B0604020202020204" pitchFamily="34" charset="0"/>
              <a:buNone/>
              <a:defRPr/>
            </a:pPr>
            <a:r>
              <a:rPr lang="da-DK" dirty="0"/>
              <a:t>En aktivitet der demonstrerer naturlig selektion. Kast en masse farvede bolde ud på en græsplæne og give eleverne meget kort tid til at finde så mange bolde som muligt. Når de kommer tilbage og I får talt dem op, vil I opdage at der er meget færre grønne bolde. Forestil jer at I var fugle og boldene var larver. Nu har I spist alle andre end de grønne larver. Larverne vælger ikke selv at de vil være grønne for at gemme sig bedre, men de er simpelthen de eneste der bliver tilbage, og får mulighed for at reproducere.</a:t>
            </a:r>
          </a:p>
          <a:p>
            <a:pPr marL="0" indent="0" fontAlgn="auto">
              <a:spcAft>
                <a:spcPts val="0"/>
              </a:spcAft>
              <a:buNone/>
              <a:defRPr/>
            </a:pPr>
            <a:r>
              <a:rPr lang="da-DK" dirty="0"/>
              <a:t>Fitness: En organismes evne til at få levedygtigt afkom (kan </a:t>
            </a:r>
            <a:r>
              <a:rPr lang="da-DK" dirty="0" err="1"/>
              <a:t>ogsa</a:t>
            </a:r>
            <a:r>
              <a:rPr lang="da-DK" dirty="0"/>
              <a:t>̊ defineres på genetisk niveau). Bestemmes bl.a. af: antal afkom, størrelse af afkom, levedygtighed i forhold til herskende forhold og yngelpleje.</a:t>
            </a:r>
          </a:p>
          <a:p>
            <a:pPr marL="0" indent="0" fontAlgn="auto">
              <a:spcAft>
                <a:spcPts val="0"/>
              </a:spcAft>
              <a:buFont typeface="Arial" panose="020B0604020202020204" pitchFamily="34" charset="0"/>
              <a:buNone/>
              <a:defRPr/>
            </a:pPr>
            <a:endParaRPr lang="da-DK" dirty="0"/>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Kontor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101750</TotalTime>
  <Words>6922</Words>
  <Application>Microsoft Macintosh PowerPoint</Application>
  <PresentationFormat>On-screen Show (4:3)</PresentationFormat>
  <Paragraphs>388</Paragraphs>
  <Slides>36</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ＭＳ Ｐゴシック</vt:lpstr>
      <vt:lpstr>Arial</vt:lpstr>
      <vt:lpstr>Calibri</vt:lpstr>
      <vt:lpstr>Calibri Light</vt:lpstr>
      <vt:lpstr>Verdana</vt:lpstr>
      <vt:lpstr>Wingdings</vt:lpstr>
      <vt:lpstr>Office Theme</vt:lpstr>
      <vt:lpstr>PowerPoint Presentation</vt:lpstr>
      <vt:lpstr>Evolution og koncepter</vt:lpstr>
      <vt:lpstr>Liv reproducerer sig selv</vt:lpstr>
      <vt:lpstr>Reproduktion af en art </vt:lpstr>
      <vt:lpstr>Mutation af gener</vt:lpstr>
      <vt:lpstr>Andre variationer til generne</vt:lpstr>
      <vt:lpstr>Naturlig selektion</vt:lpstr>
      <vt:lpstr>Mekanismer i naturlig selektion</vt:lpstr>
      <vt:lpstr>Resultat: Adaption</vt:lpstr>
      <vt:lpstr>Afledte regler</vt:lpstr>
      <vt:lpstr>Resultat: Samarbejde og våbenkapløb</vt:lpstr>
      <vt:lpstr>Resultat: Artsdannelse</vt:lpstr>
      <vt:lpstr>Afledt resultat: En fælles stamfader til alt liv</vt:lpstr>
      <vt:lpstr>Livets stamtræ</vt:lpstr>
      <vt:lpstr>Vejen mod evolutionsteorien</vt:lpstr>
      <vt:lpstr>Fastlåste og ypperlige former</vt:lpstr>
      <vt:lpstr>Systematikeren</vt:lpstr>
      <vt:lpstr>Tanker om forandringer/evolution</vt:lpstr>
      <vt:lpstr>Første ide til en mekaniske</vt:lpstr>
      <vt:lpstr>Darwins historie I</vt:lpstr>
      <vt:lpstr>Darwins historie II</vt:lpstr>
      <vt:lpstr>Darwins evolutionsteori</vt:lpstr>
      <vt:lpstr>Aber og mennesket</vt:lpstr>
      <vt:lpstr>Moderne forståelse af nedarvning</vt:lpstr>
      <vt:lpstr>Afprøvning af evolutionsteorien</vt:lpstr>
      <vt:lpstr>Geners ensartethed</vt:lpstr>
      <vt:lpstr>Komparativ anatomi</vt:lpstr>
      <vt:lpstr>Konvergent udvikling</vt:lpstr>
      <vt:lpstr>Fossiler</vt:lpstr>
      <vt:lpstr>Stadier i evolution</vt:lpstr>
      <vt:lpstr>Stadier af øjets udvikling</vt:lpstr>
      <vt:lpstr>Observation af artsdannelse</vt:lpstr>
      <vt:lpstr>Darwins finker</vt:lpstr>
      <vt:lpstr>Kunstig artsdannelse</vt:lpstr>
      <vt:lpstr>Yderligere ressourcer</vt:lpstr>
      <vt:lpstr>Om materialet</vt:lpstr>
    </vt:vector>
  </TitlesOfParts>
  <Company>Zoological Museum, Copenhagen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Amnioter (krybdyr, pattedyr og fugle)</dc:title>
  <dc:creator>agjorgensen</dc:creator>
  <cp:lastModifiedBy>Morten Ankersen Medici</cp:lastModifiedBy>
  <cp:revision>391</cp:revision>
  <cp:lastPrinted>2018-10-11T12:54:44Z</cp:lastPrinted>
  <dcterms:created xsi:type="dcterms:W3CDTF">2005-10-03T13:28:56Z</dcterms:created>
  <dcterms:modified xsi:type="dcterms:W3CDTF">2019-07-21T09:05:41Z</dcterms:modified>
</cp:coreProperties>
</file>