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3"/>
  </p:notesMasterIdLst>
  <p:sldIdLst>
    <p:sldId id="277" r:id="rId2"/>
    <p:sldId id="257" r:id="rId3"/>
    <p:sldId id="279" r:id="rId4"/>
    <p:sldId id="270" r:id="rId5"/>
    <p:sldId id="269" r:id="rId6"/>
    <p:sldId id="265" r:id="rId7"/>
    <p:sldId id="280" r:id="rId8"/>
    <p:sldId id="281" r:id="rId9"/>
    <p:sldId id="266" r:id="rId10"/>
    <p:sldId id="261" r:id="rId11"/>
    <p:sldId id="259" r:id="rId12"/>
    <p:sldId id="258" r:id="rId13"/>
    <p:sldId id="262" r:id="rId14"/>
    <p:sldId id="271" r:id="rId15"/>
    <p:sldId id="267" r:id="rId16"/>
    <p:sldId id="273" r:id="rId17"/>
    <p:sldId id="272" r:id="rId18"/>
    <p:sldId id="274" r:id="rId19"/>
    <p:sldId id="268" r:id="rId20"/>
    <p:sldId id="278" r:id="rId21"/>
    <p:sldId id="474" r:id="rId22"/>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50"/>
    <p:restoredTop sz="88736" autoAdjust="0"/>
  </p:normalViewPr>
  <p:slideViewPr>
    <p:cSldViewPr snapToGrid="0" snapToObjects="1">
      <p:cViewPr varScale="1">
        <p:scale>
          <a:sx n="112" d="100"/>
          <a:sy n="112" d="100"/>
        </p:scale>
        <p:origin x="152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EF2815-D14B-A84C-9795-1D483E0B4803}" type="datetimeFigureOut">
              <a:rPr lang="da-DK" smtClean="0"/>
              <a:t>21/07/2019</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6BBE2-8E62-7342-90CC-625088AEAE1C}" type="slidenum">
              <a:rPr lang="da-DK" smtClean="0"/>
              <a:t>‹#›</a:t>
            </a:fld>
            <a:endParaRPr lang="da-DK"/>
          </a:p>
        </p:txBody>
      </p:sp>
    </p:spTree>
    <p:extLst>
      <p:ext uri="{BB962C8B-B14F-4D97-AF65-F5344CB8AC3E}">
        <p14:creationId xmlns:p14="http://schemas.microsoft.com/office/powerpoint/2010/main" val="1673478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6A6BBE2-8E62-7342-90CC-625088AEAE1C}" type="slidenum">
              <a:rPr lang="da-DK" smtClean="0"/>
              <a:t>2</a:t>
            </a:fld>
            <a:endParaRPr lang="da-DK"/>
          </a:p>
        </p:txBody>
      </p:sp>
    </p:spTree>
    <p:extLst>
      <p:ext uri="{BB962C8B-B14F-4D97-AF65-F5344CB8AC3E}">
        <p14:creationId xmlns:p14="http://schemas.microsoft.com/office/powerpoint/2010/main" val="156672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6BBE2-8E62-7342-90CC-625088AEAE1C}" type="slidenum">
              <a:rPr lang="da-DK" smtClean="0"/>
              <a:t>11</a:t>
            </a:fld>
            <a:endParaRPr lang="da-DK"/>
          </a:p>
        </p:txBody>
      </p:sp>
    </p:spTree>
    <p:extLst>
      <p:ext uri="{BB962C8B-B14F-4D97-AF65-F5344CB8AC3E}">
        <p14:creationId xmlns:p14="http://schemas.microsoft.com/office/powerpoint/2010/main" val="1302016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6A6BBE2-8E62-7342-90CC-625088AEAE1C}" type="slidenum">
              <a:rPr lang="da-DK" smtClean="0"/>
              <a:t>12</a:t>
            </a:fld>
            <a:endParaRPr lang="da-DK"/>
          </a:p>
        </p:txBody>
      </p:sp>
    </p:spTree>
    <p:extLst>
      <p:ext uri="{BB962C8B-B14F-4D97-AF65-F5344CB8AC3E}">
        <p14:creationId xmlns:p14="http://schemas.microsoft.com/office/powerpoint/2010/main" val="38859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6A6BBE2-8E62-7342-90CC-625088AEAE1C}" type="slidenum">
              <a:rPr lang="da-DK" smtClean="0"/>
              <a:t>13</a:t>
            </a:fld>
            <a:endParaRPr lang="da-DK"/>
          </a:p>
        </p:txBody>
      </p:sp>
    </p:spTree>
    <p:extLst>
      <p:ext uri="{BB962C8B-B14F-4D97-AF65-F5344CB8AC3E}">
        <p14:creationId xmlns:p14="http://schemas.microsoft.com/office/powerpoint/2010/main" val="314025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26A6BBE2-8E62-7342-90CC-625088AEAE1C}" type="slidenum">
              <a:rPr lang="da-DK" smtClean="0"/>
              <a:t>14</a:t>
            </a:fld>
            <a:endParaRPr lang="da-DK"/>
          </a:p>
        </p:txBody>
      </p:sp>
    </p:spTree>
    <p:extLst>
      <p:ext uri="{BB962C8B-B14F-4D97-AF65-F5344CB8AC3E}">
        <p14:creationId xmlns:p14="http://schemas.microsoft.com/office/powerpoint/2010/main" val="142066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6BBE2-8E62-7342-90CC-625088AEAE1C}" type="slidenum">
              <a:rPr lang="da-DK" smtClean="0"/>
              <a:t>15</a:t>
            </a:fld>
            <a:endParaRPr lang="da-DK"/>
          </a:p>
        </p:txBody>
      </p:sp>
    </p:spTree>
    <p:extLst>
      <p:ext uri="{BB962C8B-B14F-4D97-AF65-F5344CB8AC3E}">
        <p14:creationId xmlns:p14="http://schemas.microsoft.com/office/powerpoint/2010/main" val="681034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6A6BBE2-8E62-7342-90CC-625088AEAE1C}" type="slidenum">
              <a:rPr lang="da-DK" smtClean="0"/>
              <a:t>19</a:t>
            </a:fld>
            <a:endParaRPr lang="da-DK"/>
          </a:p>
        </p:txBody>
      </p:sp>
    </p:spTree>
    <p:extLst>
      <p:ext uri="{BB962C8B-B14F-4D97-AF65-F5344CB8AC3E}">
        <p14:creationId xmlns:p14="http://schemas.microsoft.com/office/powerpoint/2010/main" val="375488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6A6BBE2-8E62-7342-90CC-625088AEAE1C}" type="slidenum">
              <a:rPr lang="da-DK" smtClean="0"/>
              <a:t>3</a:t>
            </a:fld>
            <a:endParaRPr lang="da-DK"/>
          </a:p>
        </p:txBody>
      </p:sp>
    </p:spTree>
    <p:extLst>
      <p:ext uri="{BB962C8B-B14F-4D97-AF65-F5344CB8AC3E}">
        <p14:creationId xmlns:p14="http://schemas.microsoft.com/office/powerpoint/2010/main" val="480211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6BBE2-8E62-7342-90CC-625088AEAE1C}" type="slidenum">
              <a:rPr lang="da-DK" smtClean="0"/>
              <a:t>4</a:t>
            </a:fld>
            <a:endParaRPr lang="da-DK"/>
          </a:p>
        </p:txBody>
      </p:sp>
    </p:spTree>
    <p:extLst>
      <p:ext uri="{BB962C8B-B14F-4D97-AF65-F5344CB8AC3E}">
        <p14:creationId xmlns:p14="http://schemas.microsoft.com/office/powerpoint/2010/main" val="859656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6BBE2-8E62-7342-90CC-625088AEAE1C}" type="slidenum">
              <a:rPr lang="da-DK" smtClean="0"/>
              <a:t>5</a:t>
            </a:fld>
            <a:endParaRPr lang="da-DK"/>
          </a:p>
        </p:txBody>
      </p:sp>
    </p:spTree>
    <p:extLst>
      <p:ext uri="{BB962C8B-B14F-4D97-AF65-F5344CB8AC3E}">
        <p14:creationId xmlns:p14="http://schemas.microsoft.com/office/powerpoint/2010/main" val="425710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6BBE2-8E62-7342-90CC-625088AEAE1C}" type="slidenum">
              <a:rPr lang="da-DK" smtClean="0"/>
              <a:t>6</a:t>
            </a:fld>
            <a:endParaRPr lang="da-DK"/>
          </a:p>
        </p:txBody>
      </p:sp>
    </p:spTree>
    <p:extLst>
      <p:ext uri="{BB962C8B-B14F-4D97-AF65-F5344CB8AC3E}">
        <p14:creationId xmlns:p14="http://schemas.microsoft.com/office/powerpoint/2010/main" val="269460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6BBE2-8E62-7342-90CC-625088AEAE1C}" type="slidenum">
              <a:rPr lang="da-DK" smtClean="0"/>
              <a:t>7</a:t>
            </a:fld>
            <a:endParaRPr lang="da-DK"/>
          </a:p>
        </p:txBody>
      </p:sp>
    </p:spTree>
    <p:extLst>
      <p:ext uri="{BB962C8B-B14F-4D97-AF65-F5344CB8AC3E}">
        <p14:creationId xmlns:p14="http://schemas.microsoft.com/office/powerpoint/2010/main" val="27738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6BBE2-8E62-7342-90CC-625088AEAE1C}" type="slidenum">
              <a:rPr lang="da-DK" smtClean="0"/>
              <a:t>8</a:t>
            </a:fld>
            <a:endParaRPr lang="da-DK"/>
          </a:p>
        </p:txBody>
      </p:sp>
    </p:spTree>
    <p:extLst>
      <p:ext uri="{BB962C8B-B14F-4D97-AF65-F5344CB8AC3E}">
        <p14:creationId xmlns:p14="http://schemas.microsoft.com/office/powerpoint/2010/main" val="151852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6A6BBE2-8E62-7342-90CC-625088AEAE1C}" type="slidenum">
              <a:rPr lang="da-DK" smtClean="0"/>
              <a:t>9</a:t>
            </a:fld>
            <a:endParaRPr lang="da-DK"/>
          </a:p>
        </p:txBody>
      </p:sp>
    </p:spTree>
    <p:extLst>
      <p:ext uri="{BB962C8B-B14F-4D97-AF65-F5344CB8AC3E}">
        <p14:creationId xmlns:p14="http://schemas.microsoft.com/office/powerpoint/2010/main" val="4054492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6A6BBE2-8E62-7342-90CC-625088AEAE1C}" type="slidenum">
              <a:rPr lang="da-DK" smtClean="0"/>
              <a:t>10</a:t>
            </a:fld>
            <a:endParaRPr lang="da-DK"/>
          </a:p>
        </p:txBody>
      </p:sp>
    </p:spTree>
    <p:extLst>
      <p:ext uri="{BB962C8B-B14F-4D97-AF65-F5344CB8AC3E}">
        <p14:creationId xmlns:p14="http://schemas.microsoft.com/office/powerpoint/2010/main" val="862924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AA1254-C165-924C-B7B0-D5ABA96E22BB}"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A1254-C165-924C-B7B0-D5ABA96E22BB}"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A1254-C165-924C-B7B0-D5ABA96E22BB}"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A1254-C165-924C-B7B0-D5ABA96E22BB}"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AA1254-C165-924C-B7B0-D5ABA96E22BB}" type="datetimeFigureOut">
              <a:rPr lang="da-DK" smtClean="0"/>
              <a:t>21/07/2019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AA1254-C165-924C-B7B0-D5ABA96E22BB}" type="datetimeFigureOut">
              <a:rPr lang="da-DK" smtClean="0"/>
              <a:t>21/07/2019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AA1254-C165-924C-B7B0-D5ABA96E22BB}" type="datetimeFigureOut">
              <a:rPr lang="da-DK" smtClean="0"/>
              <a:t>21/07/2019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AA1254-C165-924C-B7B0-D5ABA96E22BB}" type="datetimeFigureOut">
              <a:rPr lang="da-DK" smtClean="0"/>
              <a:t>21/07/2019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A1254-C165-924C-B7B0-D5ABA96E22BB}" type="datetimeFigureOut">
              <a:rPr lang="da-DK" smtClean="0"/>
              <a:t>21/07/2019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AA1254-C165-924C-B7B0-D5ABA96E22BB}" type="datetimeFigureOut">
              <a:rPr lang="da-DK" smtClean="0"/>
              <a:t>21/07/2019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AA1254-C165-924C-B7B0-D5ABA96E22BB}" type="datetimeFigureOut">
              <a:rPr lang="da-DK" smtClean="0"/>
              <a:t>21/07/2019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00F29CC-6183-1941-9291-ADFE9087A0A2}" type="slidenum">
              <a:rPr lang="da-DK" smtClean="0"/>
              <a:t>‹#›</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A1254-C165-924C-B7B0-D5ABA96E22BB}" type="datetimeFigureOut">
              <a:rPr lang="da-DK" smtClean="0"/>
              <a:t>21/07/2019</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F29CC-6183-1941-9291-ADFE9087A0A2}" type="slidenum">
              <a:rPr lang="da-DK" smtClean="0"/>
              <a:t>‹#›</a:t>
            </a:fld>
            <a:endParaRPr lang="da-DK"/>
          </a:p>
        </p:txBody>
      </p:sp>
    </p:spTree>
    <p:extLst>
      <p:ext uri="{BB962C8B-B14F-4D97-AF65-F5344CB8AC3E}">
        <p14:creationId xmlns:p14="http://schemas.microsoft.com/office/powerpoint/2010/main" val="20419962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hyperlink" Target="http://pubs.acs.org/doi/abs/10.1021/nl3039162" TargetMode="External"/><Relationship Id="rId4" Type="http://schemas.openxmlformats.org/officeDocument/2006/relationships/hyperlink" Target="https://dx.doi.org/10.1615/CritRevEukaryotGeneExpr.v26.i1.7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JTBg6hqeuTg" TargetMode="External"/><Relationship Id="rId2" Type="http://schemas.openxmlformats.org/officeDocument/2006/relationships/hyperlink" Target="https://www.youtube.com/watch?v=zwibgNGe4aY" TargetMode="External"/><Relationship Id="rId1" Type="http://schemas.openxmlformats.org/officeDocument/2006/relationships/slideLayout" Target="../slideLayouts/slideLayout2.xml"/><Relationship Id="rId6" Type="http://schemas.openxmlformats.org/officeDocument/2006/relationships/hyperlink" Target="https://www.ted.com/talks/jennifer_doudna_we_can_now_edit_our_dna_but_let_s_do_it_wisely" TargetMode="External"/><Relationship Id="rId5" Type="http://schemas.openxmlformats.org/officeDocument/2006/relationships/hyperlink" Target="https://www.youtube.com/watch?v=1BXYSGepx7Q" TargetMode="External"/><Relationship Id="rId4" Type="http://schemas.openxmlformats.org/officeDocument/2006/relationships/hyperlink" Target="https://www.youtube.com/watch?v=jAhjPd4uNFY&amp;t=80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learn.genetics.utah.edu/content/basics/rn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a-DK" sz="7200" dirty="0"/>
              <a:t>DNA</a:t>
            </a:r>
          </a:p>
        </p:txBody>
      </p:sp>
      <p:sp>
        <p:nvSpPr>
          <p:cNvPr id="4" name="Content Placeholder 2"/>
          <p:cNvSpPr txBox="1">
            <a:spLocks/>
          </p:cNvSpPr>
          <p:nvPr/>
        </p:nvSpPr>
        <p:spPr>
          <a:xfrm>
            <a:off x="0" y="5778000"/>
            <a:ext cx="9144000" cy="1080000"/>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DNA er i dag det vigtigste paradigme inden for forståelsen af livs udtryk. Det bruges til at bestemme slægtsskab, forstå hvordan mutationer kan føre til evolution, og grundet sin store rolle i livs tilværelse et meget vigtigt forskningsemne til også at forstå hvordan vi kan bekæmpe sygdomme.</a:t>
            </a:r>
          </a:p>
        </p:txBody>
      </p:sp>
      <p:pic>
        <p:nvPicPr>
          <p:cNvPr id="5" name="Picture 1">
            <a:extLst>
              <a:ext uri="{FF2B5EF4-FFF2-40B4-BE49-F238E27FC236}">
                <a16:creationId xmlns:a16="http://schemas.microsoft.com/office/drawing/2014/main" id="{60F18156-F63D-4ACE-84A5-1487CB473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693" y="190388"/>
            <a:ext cx="2660072" cy="1330036"/>
          </a:xfrm>
          <a:prstGeom prst="rect">
            <a:avLst/>
          </a:prstGeom>
        </p:spPr>
      </p:pic>
      <p:sp>
        <p:nvSpPr>
          <p:cNvPr id="6" name="Tekstfelt 7">
            <a:extLst>
              <a:ext uri="{FF2B5EF4-FFF2-40B4-BE49-F238E27FC236}">
                <a16:creationId xmlns:a16="http://schemas.microsoft.com/office/drawing/2014/main" id="{C2B7A48C-995C-47C1-9F43-2615479B4933}"/>
              </a:ext>
            </a:extLst>
          </p:cNvPr>
          <p:cNvSpPr txBox="1"/>
          <p:nvPr/>
        </p:nvSpPr>
        <p:spPr>
          <a:xfrm>
            <a:off x="-50295" y="-14427"/>
            <a:ext cx="1197033" cy="246221"/>
          </a:xfrm>
          <a:prstGeom prst="rect">
            <a:avLst/>
          </a:prstGeom>
          <a:noFill/>
        </p:spPr>
        <p:txBody>
          <a:bodyPr wrap="square" rtlCol="0">
            <a:spAutoFit/>
          </a:bodyPr>
          <a:lstStyle/>
          <a:p>
            <a:r>
              <a:rPr lang="da-DK" sz="1000" dirty="0">
                <a:solidFill>
                  <a:schemeClr val="bg1">
                    <a:lumMod val="75000"/>
                  </a:schemeClr>
                </a:solidFill>
              </a:rPr>
              <a:t>Version 1.7  (2019)  </a:t>
            </a:r>
          </a:p>
        </p:txBody>
      </p:sp>
    </p:spTree>
    <p:extLst>
      <p:ext uri="{BB962C8B-B14F-4D97-AF65-F5344CB8AC3E}">
        <p14:creationId xmlns:p14="http://schemas.microsoft.com/office/powerpoint/2010/main" val="608760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a-DK" dirty="0"/>
              <a:t>Protein: Samling af aminosyrer</a:t>
            </a:r>
          </a:p>
        </p:txBody>
      </p:sp>
      <p:sp>
        <p:nvSpPr>
          <p:cNvPr id="3" name="Pladsholder til indhold 2"/>
          <p:cNvSpPr>
            <a:spLocks noGrp="1"/>
          </p:cNvSpPr>
          <p:nvPr>
            <p:ph idx="1"/>
          </p:nvPr>
        </p:nvSpPr>
        <p:spPr>
          <a:xfrm>
            <a:off x="628650" y="1825625"/>
            <a:ext cx="3640319" cy="2101272"/>
          </a:xfrm>
          <a:noFill/>
          <a:ln>
            <a:noFill/>
          </a:ln>
        </p:spPr>
        <p:txBody>
          <a:bodyPr>
            <a:normAutofit fontScale="62500" lnSpcReduction="20000"/>
          </a:bodyPr>
          <a:lstStyle/>
          <a:p>
            <a:r>
              <a:rPr lang="da-DK" dirty="0"/>
              <a:t>Proteiner er opbygget af en lang række aminosyrer</a:t>
            </a:r>
          </a:p>
          <a:p>
            <a:r>
              <a:rPr lang="da-DK" dirty="0"/>
              <a:t>Oversættelsen af </a:t>
            </a:r>
            <a:r>
              <a:rPr lang="da-DK" dirty="0" err="1"/>
              <a:t>mRNA</a:t>
            </a:r>
            <a:r>
              <a:rPr lang="da-DK" dirty="0"/>
              <a:t> til protein er altså en opskrift til hvilke aminosyrer der skal samles</a:t>
            </a:r>
          </a:p>
          <a:p>
            <a:r>
              <a:rPr lang="da-DK" dirty="0"/>
              <a:t>Aminosyrerne samles først til peptider, som derefter samles i mere komplekse strukturer til proteiner</a:t>
            </a:r>
          </a:p>
          <a:p>
            <a:pPr>
              <a:buFontTx/>
              <a:buChar char="-"/>
            </a:pPr>
            <a:endParaRPr lang="da-DK" dirty="0"/>
          </a:p>
          <a:p>
            <a:pPr>
              <a:buFontTx/>
              <a:buChar char="-"/>
            </a:pPr>
            <a:endParaRPr lang="da-DK" dirty="0"/>
          </a:p>
        </p:txBody>
      </p:sp>
      <p:pic>
        <p:nvPicPr>
          <p:cNvPr id="4" name="Billede 3" descr="Skærmbillede 2017-07-08 kl. 17.38.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034" y="1690689"/>
            <a:ext cx="4612710" cy="2031927"/>
          </a:xfrm>
          <a:prstGeom prst="rect">
            <a:avLst/>
          </a:prstGeom>
        </p:spPr>
      </p:pic>
      <p:sp>
        <p:nvSpPr>
          <p:cNvPr id="6"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Flere end 500 aminosyrer er blevet identificeret, det er dog kun 21 af dem som bruges i de proteiner der kodes for med DNA. De fleste har en molekylær struktur, som den angivet på figuren til venstre, hvor R referer til den kemiske gruppe som er forskellige for alle aminosyrer.</a:t>
            </a:r>
          </a:p>
          <a:p>
            <a:pPr marL="0" indent="0">
              <a:buNone/>
            </a:pPr>
            <a:r>
              <a:rPr lang="da-DK" dirty="0"/>
              <a:t>En samling af omkring 50 eller færre aminosyrer kaldes almindeligvis et peptid, hvorimod mere komplicerede samlinger kaldes proteiner.</a:t>
            </a:r>
          </a:p>
          <a:p>
            <a:pPr marL="0" indent="0">
              <a:buNone/>
            </a:pPr>
            <a:endParaRPr lang="da-DK" dirty="0"/>
          </a:p>
        </p:txBody>
      </p:sp>
      <p:pic>
        <p:nvPicPr>
          <p:cNvPr id="7" name="Picture 6"/>
          <p:cNvPicPr>
            <a:picLocks noChangeAspect="1"/>
          </p:cNvPicPr>
          <p:nvPr/>
        </p:nvPicPr>
        <p:blipFill rotWithShape="1">
          <a:blip r:embed="rId4"/>
          <a:srcRect t="22692"/>
          <a:stretch/>
        </p:blipFill>
        <p:spPr>
          <a:xfrm>
            <a:off x="4268969" y="3926897"/>
            <a:ext cx="4560849" cy="1851103"/>
          </a:xfrm>
          <a:prstGeom prst="rect">
            <a:avLst/>
          </a:prstGeom>
        </p:spPr>
      </p:pic>
      <p:pic>
        <p:nvPicPr>
          <p:cNvPr id="8" name="Picture 7"/>
          <p:cNvPicPr>
            <a:picLocks noChangeAspect="1"/>
          </p:cNvPicPr>
          <p:nvPr/>
        </p:nvPicPr>
        <p:blipFill>
          <a:blip r:embed="rId5"/>
          <a:stretch>
            <a:fillRect/>
          </a:stretch>
        </p:blipFill>
        <p:spPr>
          <a:xfrm>
            <a:off x="827387" y="3616647"/>
            <a:ext cx="2908272" cy="2072144"/>
          </a:xfrm>
          <a:prstGeom prst="rect">
            <a:avLst/>
          </a:prstGeom>
        </p:spPr>
      </p:pic>
      <p:sp>
        <p:nvSpPr>
          <p:cNvPr id="9" name="TextBox 8"/>
          <p:cNvSpPr txBox="1"/>
          <p:nvPr/>
        </p:nvSpPr>
        <p:spPr>
          <a:xfrm>
            <a:off x="2281523" y="5348587"/>
            <a:ext cx="1271239" cy="369332"/>
          </a:xfrm>
          <a:prstGeom prst="rect">
            <a:avLst/>
          </a:prstGeom>
          <a:noFill/>
        </p:spPr>
        <p:txBody>
          <a:bodyPr wrap="square" rtlCol="0">
            <a:spAutoFit/>
          </a:bodyPr>
          <a:lstStyle/>
          <a:p>
            <a:r>
              <a:rPr lang="da-DK" dirty="0"/>
              <a:t>aminosyre</a:t>
            </a:r>
          </a:p>
        </p:txBody>
      </p:sp>
      <p:sp>
        <p:nvSpPr>
          <p:cNvPr id="10" name="TextBox 9"/>
          <p:cNvSpPr txBox="1"/>
          <p:nvPr/>
        </p:nvSpPr>
        <p:spPr>
          <a:xfrm>
            <a:off x="4509968" y="5354417"/>
            <a:ext cx="1037063" cy="215444"/>
          </a:xfrm>
          <a:prstGeom prst="rect">
            <a:avLst/>
          </a:prstGeom>
          <a:solidFill>
            <a:schemeClr val="bg1"/>
          </a:solidFill>
        </p:spPr>
        <p:txBody>
          <a:bodyPr wrap="square" lIns="0" tIns="0" rIns="0" bIns="0" rtlCol="0">
            <a:spAutoFit/>
          </a:bodyPr>
          <a:lstStyle/>
          <a:p>
            <a:r>
              <a:rPr lang="da-DK" sz="1400" dirty="0"/>
              <a:t>aminosyrer</a:t>
            </a:r>
          </a:p>
        </p:txBody>
      </p:sp>
      <p:sp>
        <p:nvSpPr>
          <p:cNvPr id="11" name="TextBox 10"/>
          <p:cNvSpPr txBox="1"/>
          <p:nvPr/>
        </p:nvSpPr>
        <p:spPr>
          <a:xfrm>
            <a:off x="6073085" y="5348587"/>
            <a:ext cx="711730" cy="215444"/>
          </a:xfrm>
          <a:prstGeom prst="rect">
            <a:avLst/>
          </a:prstGeom>
          <a:solidFill>
            <a:schemeClr val="bg1"/>
          </a:solidFill>
        </p:spPr>
        <p:txBody>
          <a:bodyPr wrap="square" lIns="0" tIns="0" rIns="0" bIns="0" rtlCol="0">
            <a:spAutoFit/>
          </a:bodyPr>
          <a:lstStyle/>
          <a:p>
            <a:pPr algn="ctr"/>
            <a:r>
              <a:rPr lang="da-DK" sz="1400" dirty="0" err="1"/>
              <a:t>peptid</a:t>
            </a:r>
            <a:endParaRPr lang="da-DK" sz="1400" dirty="0"/>
          </a:p>
        </p:txBody>
      </p:sp>
      <p:sp>
        <p:nvSpPr>
          <p:cNvPr id="12" name="TextBox 11"/>
          <p:cNvSpPr txBox="1"/>
          <p:nvPr/>
        </p:nvSpPr>
        <p:spPr>
          <a:xfrm>
            <a:off x="7878876" y="5354417"/>
            <a:ext cx="809313" cy="215444"/>
          </a:xfrm>
          <a:prstGeom prst="rect">
            <a:avLst/>
          </a:prstGeom>
          <a:solidFill>
            <a:schemeClr val="bg1"/>
          </a:solidFill>
        </p:spPr>
        <p:txBody>
          <a:bodyPr wrap="square" lIns="0" tIns="0" rIns="0" bIns="0" rtlCol="0">
            <a:spAutoFit/>
          </a:bodyPr>
          <a:lstStyle/>
          <a:p>
            <a:pPr algn="ctr"/>
            <a:r>
              <a:rPr lang="da-DK" sz="1400"/>
              <a:t>protein</a:t>
            </a:r>
            <a:endParaRPr lang="da-DK" sz="1400" dirty="0"/>
          </a:p>
        </p:txBody>
      </p:sp>
    </p:spTree>
    <p:extLst>
      <p:ext uri="{BB962C8B-B14F-4D97-AF65-F5344CB8AC3E}">
        <p14:creationId xmlns:p14="http://schemas.microsoft.com/office/powerpoint/2010/main" val="423706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a-DK" dirty="0"/>
              <a:t>DNA - livets byggesten</a:t>
            </a:r>
          </a:p>
        </p:txBody>
      </p:sp>
      <p:pic>
        <p:nvPicPr>
          <p:cNvPr id="2" name="Picture 1"/>
          <p:cNvPicPr>
            <a:picLocks noChangeAspect="1"/>
          </p:cNvPicPr>
          <p:nvPr/>
        </p:nvPicPr>
        <p:blipFill>
          <a:blip r:embed="rId3"/>
          <a:stretch>
            <a:fillRect/>
          </a:stretch>
        </p:blipFill>
        <p:spPr>
          <a:xfrm>
            <a:off x="1272540" y="1938320"/>
            <a:ext cx="3299460" cy="3351502"/>
          </a:xfrm>
          <a:prstGeom prst="rect">
            <a:avLst/>
          </a:prstGeom>
        </p:spPr>
      </p:pic>
      <p:sp>
        <p:nvSpPr>
          <p:cNvPr id="4" name="Content Placeholder 2"/>
          <p:cNvSpPr txBox="1">
            <a:spLocks/>
          </p:cNvSpPr>
          <p:nvPr/>
        </p:nvSpPr>
        <p:spPr>
          <a:xfrm>
            <a:off x="0" y="5778000"/>
            <a:ext cx="9144000" cy="1080000"/>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dirty="0"/>
              <a:t>Fotografi til venstre, ved navn fotografi 51, bærer en speciel betydning, da det er det billede, der gjorde at Watson og </a:t>
            </a:r>
            <a:r>
              <a:rPr lang="da-DK" sz="1200" dirty="0" err="1"/>
              <a:t>Crick</a:t>
            </a:r>
            <a:r>
              <a:rPr lang="da-DK" sz="1200" dirty="0"/>
              <a:t> fik grundlagt DNA dobbelt </a:t>
            </a:r>
            <a:r>
              <a:rPr lang="da-DK" sz="1200" dirty="0" err="1"/>
              <a:t>helix</a:t>
            </a:r>
            <a:r>
              <a:rPr lang="da-DK" sz="1200" dirty="0"/>
              <a:t> modellen. Billedet er et af de første af sin type, der viser DNA strukturen og er et X-</a:t>
            </a:r>
            <a:r>
              <a:rPr lang="da-DK" sz="1200" dirty="0" err="1"/>
              <a:t>ray</a:t>
            </a:r>
            <a:r>
              <a:rPr lang="da-DK" sz="1200" dirty="0"/>
              <a:t> diffraktions billede, og altså ikke et direkte fotografi af DNA. I stedet giver mønstret information om hvordan strukturen af DNA er.</a:t>
            </a:r>
          </a:p>
          <a:p>
            <a:pPr marL="0" indent="0">
              <a:buNone/>
            </a:pPr>
            <a:r>
              <a:rPr lang="da-DK" sz="1200" dirty="0"/>
              <a:t>Til højre er to nyere fotografier af DNA, og er rent faktisk billeder af DNA. Øverst er et billede taget med et atomart trykmikroskop af en streng af DNA og et protein, muligvis i gang med en transskription (den hvide bar svarer til 100 nm) (fra </a:t>
            </a:r>
            <a:r>
              <a:rPr lang="da-DK" sz="1200" dirty="0">
                <a:hlinkClick r:id="rId4"/>
              </a:rPr>
              <a:t>10.1615/CritRevEukaryotGeneExpr.v26.i1.70</a:t>
            </a:r>
            <a:r>
              <a:rPr lang="da-DK" sz="1200" dirty="0"/>
              <a:t>). Nederst er et billede taget ved hjælp af elektronmikroskop af en udstrakt DNA streng, og man kan lige netop se ydersiden af </a:t>
            </a:r>
            <a:r>
              <a:rPr lang="da-DK" sz="1200" dirty="0" err="1"/>
              <a:t>helixstruktuen</a:t>
            </a:r>
            <a:r>
              <a:rPr lang="da-DK" sz="1200" dirty="0"/>
              <a:t> som gentages hvert 2,7 nm (angivet med røde pile) (fra </a:t>
            </a:r>
            <a:r>
              <a:rPr lang="en-US" sz="1200" dirty="0">
                <a:hlinkClick r:id="rId5"/>
              </a:rPr>
              <a:t>http://pubs.acs.org/doi/abs/10.1021/nl3039162</a:t>
            </a:r>
            <a:r>
              <a:rPr lang="da-DK" sz="1200" dirty="0"/>
              <a:t>).</a:t>
            </a:r>
          </a:p>
        </p:txBody>
      </p:sp>
      <p:sp>
        <p:nvSpPr>
          <p:cNvPr id="8" name="TextBox 7"/>
          <p:cNvSpPr txBox="1"/>
          <p:nvPr/>
        </p:nvSpPr>
        <p:spPr>
          <a:xfrm>
            <a:off x="1572321" y="5196468"/>
            <a:ext cx="2419815" cy="369332"/>
          </a:xfrm>
          <a:prstGeom prst="rect">
            <a:avLst/>
          </a:prstGeom>
          <a:noFill/>
        </p:spPr>
        <p:txBody>
          <a:bodyPr wrap="square" rtlCol="0">
            <a:spAutoFit/>
          </a:bodyPr>
          <a:lstStyle/>
          <a:p>
            <a:r>
              <a:rPr lang="da-DK" dirty="0"/>
              <a:t>Fotografi </a:t>
            </a:r>
            <a:r>
              <a:rPr lang="da-DK"/>
              <a:t>51 (1952)</a:t>
            </a:r>
            <a:endParaRPr lang="da-DK" dirty="0"/>
          </a:p>
        </p:txBody>
      </p:sp>
      <p:pic>
        <p:nvPicPr>
          <p:cNvPr id="9" name="Picture 8"/>
          <p:cNvPicPr>
            <a:picLocks noChangeAspect="1"/>
          </p:cNvPicPr>
          <p:nvPr/>
        </p:nvPicPr>
        <p:blipFill rotWithShape="1">
          <a:blip r:embed="rId6"/>
          <a:srcRect l="2848" t="61769" r="51653" b="1789"/>
          <a:stretch/>
        </p:blipFill>
        <p:spPr>
          <a:xfrm>
            <a:off x="5865541" y="1253316"/>
            <a:ext cx="2271338" cy="1851101"/>
          </a:xfrm>
          <a:prstGeom prst="rect">
            <a:avLst/>
          </a:prstGeom>
        </p:spPr>
      </p:pic>
      <p:sp>
        <p:nvSpPr>
          <p:cNvPr id="11" name="TextBox 10"/>
          <p:cNvSpPr txBox="1"/>
          <p:nvPr/>
        </p:nvSpPr>
        <p:spPr>
          <a:xfrm>
            <a:off x="5865541" y="3075107"/>
            <a:ext cx="2419815" cy="369332"/>
          </a:xfrm>
          <a:prstGeom prst="rect">
            <a:avLst/>
          </a:prstGeom>
          <a:noFill/>
        </p:spPr>
        <p:txBody>
          <a:bodyPr wrap="square" rtlCol="0">
            <a:spAutoFit/>
          </a:bodyPr>
          <a:lstStyle/>
          <a:p>
            <a:r>
              <a:rPr lang="da-DK" dirty="0"/>
              <a:t>DNA og protein (2016)</a:t>
            </a:r>
          </a:p>
        </p:txBody>
      </p:sp>
      <p:sp>
        <p:nvSpPr>
          <p:cNvPr id="12" name="TextBox 11"/>
          <p:cNvSpPr txBox="1"/>
          <p:nvPr/>
        </p:nvSpPr>
        <p:spPr>
          <a:xfrm>
            <a:off x="5962185" y="5383749"/>
            <a:ext cx="2419815" cy="369332"/>
          </a:xfrm>
          <a:prstGeom prst="rect">
            <a:avLst/>
          </a:prstGeom>
          <a:noFill/>
        </p:spPr>
        <p:txBody>
          <a:bodyPr wrap="square" rtlCol="0">
            <a:spAutoFit/>
          </a:bodyPr>
          <a:lstStyle/>
          <a:p>
            <a:r>
              <a:rPr lang="da-DK"/>
              <a:t>DNA streng (2012)</a:t>
            </a:r>
            <a:endParaRPr lang="da-DK" dirty="0"/>
          </a:p>
        </p:txBody>
      </p:sp>
      <p:pic>
        <p:nvPicPr>
          <p:cNvPr id="13" name="Picture 12"/>
          <p:cNvPicPr>
            <a:picLocks noChangeAspect="1"/>
          </p:cNvPicPr>
          <p:nvPr/>
        </p:nvPicPr>
        <p:blipFill>
          <a:blip r:embed="rId7"/>
          <a:stretch>
            <a:fillRect/>
          </a:stretch>
        </p:blipFill>
        <p:spPr>
          <a:xfrm>
            <a:off x="5069623" y="3469358"/>
            <a:ext cx="3445727" cy="1984197"/>
          </a:xfrm>
          <a:prstGeom prst="rect">
            <a:avLst/>
          </a:prstGeom>
        </p:spPr>
      </p:pic>
    </p:spTree>
    <p:extLst>
      <p:ext uri="{BB962C8B-B14F-4D97-AF65-F5344CB8AC3E}">
        <p14:creationId xmlns:p14="http://schemas.microsoft.com/office/powerpoint/2010/main" val="184104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a-DK" dirty="0"/>
              <a:t>Opdagelsen af DNA</a:t>
            </a:r>
          </a:p>
        </p:txBody>
      </p:sp>
      <p:sp>
        <p:nvSpPr>
          <p:cNvPr id="3" name="Content Placeholder 2"/>
          <p:cNvSpPr>
            <a:spLocks noGrp="1"/>
          </p:cNvSpPr>
          <p:nvPr>
            <p:ph idx="1"/>
          </p:nvPr>
        </p:nvSpPr>
        <p:spPr>
          <a:xfrm>
            <a:off x="628648" y="1825625"/>
            <a:ext cx="4857751" cy="1938737"/>
          </a:xfrm>
        </p:spPr>
        <p:txBody>
          <a:bodyPr wrap="square">
            <a:noAutofit/>
          </a:bodyPr>
          <a:lstStyle/>
          <a:p>
            <a:r>
              <a:rPr lang="da-DK" sz="1800" dirty="0"/>
              <a:t>Opdagelsen af DNA går i virkeligheden </a:t>
            </a:r>
            <a:br>
              <a:rPr lang="da-DK" sz="1800" dirty="0"/>
            </a:br>
            <a:r>
              <a:rPr lang="da-DK" sz="1800" dirty="0"/>
              <a:t>helt tilbage til i midten af 1800-tallet. </a:t>
            </a:r>
          </a:p>
          <a:p>
            <a:r>
              <a:rPr lang="da-DK" sz="1800" dirty="0"/>
              <a:t>Den schweiziske læge Johann Friedrich </a:t>
            </a:r>
            <a:r>
              <a:rPr lang="da-DK" sz="1800" dirty="0" err="1"/>
              <a:t>Miescher</a:t>
            </a:r>
            <a:r>
              <a:rPr lang="da-DK" sz="1800" dirty="0"/>
              <a:t> finder et stof i kernen af menneskets celler, uden han kender forklaringen på, hvilken rolle det spiller. Men det er det stof, der senere fik navnet </a:t>
            </a:r>
            <a:r>
              <a:rPr lang="da-DK" sz="1800" dirty="0" err="1"/>
              <a:t>Deoxyrbo</a:t>
            </a:r>
            <a:r>
              <a:rPr lang="da-DK" sz="1800" dirty="0"/>
              <a:t> </a:t>
            </a:r>
            <a:r>
              <a:rPr lang="da-DK" sz="1800" dirty="0" err="1"/>
              <a:t>Nucleid</a:t>
            </a:r>
            <a:r>
              <a:rPr lang="da-DK" sz="1800" dirty="0"/>
              <a:t> </a:t>
            </a:r>
            <a:r>
              <a:rPr lang="da-DK" sz="1800" dirty="0" err="1"/>
              <a:t>Acid</a:t>
            </a:r>
            <a:r>
              <a:rPr lang="da-DK" sz="1800" dirty="0"/>
              <a:t>, eller DNA.</a:t>
            </a:r>
          </a:p>
        </p:txBody>
      </p:sp>
      <p:pic>
        <p:nvPicPr>
          <p:cNvPr id="9" name="Billede 8" descr="dna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9" y="286757"/>
            <a:ext cx="3477607" cy="3477607"/>
          </a:xfrm>
          <a:prstGeom prst="rect">
            <a:avLst/>
          </a:prstGeom>
        </p:spPr>
      </p:pic>
      <p:sp>
        <p:nvSpPr>
          <p:cNvPr id="6" name="Content Placeholder 2"/>
          <p:cNvSpPr txBox="1">
            <a:spLocks/>
          </p:cNvSpPr>
          <p:nvPr/>
        </p:nvSpPr>
        <p:spPr>
          <a:xfrm>
            <a:off x="628648" y="3831269"/>
            <a:ext cx="8335357" cy="2848309"/>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dirty="0"/>
              <a:t>I 1950’erne finder man ud af hvordan DNA ser ud. Kemiker Rosalind Franklin beskriver, at DNA må være langt og tyndt. Fotografi 51 stammer fra Rosalind Franklins ph.d. studerende, Raymond </a:t>
            </a:r>
            <a:r>
              <a:rPr lang="da-DK" sz="1800" dirty="0" err="1"/>
              <a:t>Gosling</a:t>
            </a:r>
            <a:r>
              <a:rPr lang="da-DK" sz="1800" dirty="0"/>
              <a:t>.</a:t>
            </a:r>
          </a:p>
          <a:p>
            <a:r>
              <a:rPr lang="da-DK" sz="1800" dirty="0"/>
              <a:t>Franklins forskningsleder videregiver hendes forskningsresultater til hendes konkurrenter ved Cambridge </a:t>
            </a:r>
            <a:r>
              <a:rPr lang="da-DK" sz="1800" dirty="0" err="1"/>
              <a:t>University</a:t>
            </a:r>
            <a:r>
              <a:rPr lang="da-DK" sz="1800" dirty="0"/>
              <a:t>, James Watson and Francis </a:t>
            </a:r>
            <a:r>
              <a:rPr lang="da-DK" sz="1800" dirty="0" err="1"/>
              <a:t>Crick</a:t>
            </a:r>
            <a:r>
              <a:rPr lang="da-DK" sz="1800" dirty="0"/>
              <a:t>, som i 1953 beskriver dobbelt-</a:t>
            </a:r>
            <a:r>
              <a:rPr lang="da-DK" sz="1800" dirty="0" err="1"/>
              <a:t>helixstrukturen</a:t>
            </a:r>
            <a:r>
              <a:rPr lang="da-DK" sz="1800" dirty="0"/>
              <a:t> på DNA.</a:t>
            </a:r>
          </a:p>
          <a:p>
            <a:r>
              <a:rPr lang="da-DK" sz="1800" dirty="0"/>
              <a:t>De to herrer finder ud af hvordan DNA er opbygget og hvorledes det kan dele sig. Dette bliver startskuddet, til at forstå hvordan menneskekroppen er bygget op, helt ned på et molekylært plan.</a:t>
            </a:r>
          </a:p>
        </p:txBody>
      </p:sp>
    </p:spTree>
    <p:extLst>
      <p:ext uri="{BB962C8B-B14F-4D97-AF65-F5344CB8AC3E}">
        <p14:creationId xmlns:p14="http://schemas.microsoft.com/office/powerpoint/2010/main" val="2418246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776331" y="365126"/>
            <a:ext cx="3468029" cy="2340920"/>
          </a:xfrm>
          <a:prstGeom prst="rect">
            <a:avLst/>
          </a:prstGeom>
        </p:spPr>
      </p:pic>
      <p:sp>
        <p:nvSpPr>
          <p:cNvPr id="2" name="Titel 1"/>
          <p:cNvSpPr>
            <a:spLocks noGrp="1"/>
          </p:cNvSpPr>
          <p:nvPr>
            <p:ph type="title"/>
          </p:nvPr>
        </p:nvSpPr>
        <p:spPr/>
        <p:txBody>
          <a:bodyPr/>
          <a:lstStyle/>
          <a:p>
            <a:r>
              <a:rPr lang="da-DK" dirty="0"/>
              <a:t>Fra kat til mus – designer DNA</a:t>
            </a:r>
          </a:p>
        </p:txBody>
      </p:sp>
      <p:sp>
        <p:nvSpPr>
          <p:cNvPr id="3" name="Pladsholder til indhold 2"/>
          <p:cNvSpPr>
            <a:spLocks noGrp="1"/>
          </p:cNvSpPr>
          <p:nvPr>
            <p:ph idx="1"/>
          </p:nvPr>
        </p:nvSpPr>
        <p:spPr>
          <a:xfrm>
            <a:off x="628650" y="1825625"/>
            <a:ext cx="5917116" cy="3828043"/>
          </a:xfrm>
        </p:spPr>
        <p:txBody>
          <a:bodyPr>
            <a:normAutofit fontScale="62500" lnSpcReduction="20000"/>
          </a:bodyPr>
          <a:lstStyle/>
          <a:p>
            <a:r>
              <a:rPr lang="da-DK" dirty="0"/>
              <a:t>Der findes kun de samme fire </a:t>
            </a:r>
            <a:r>
              <a:rPr lang="da-DK" dirty="0" err="1"/>
              <a:t>nukleotider</a:t>
            </a:r>
            <a:r>
              <a:rPr lang="da-DK" dirty="0"/>
              <a:t> og de er indeholdt i alle celler</a:t>
            </a:r>
          </a:p>
          <a:p>
            <a:r>
              <a:rPr lang="da-DK" dirty="0"/>
              <a:t>I princippet kan man altså tage en </a:t>
            </a:r>
            <a:r>
              <a:rPr lang="da-DK" dirty="0" err="1"/>
              <a:t>kattecelle</a:t>
            </a:r>
            <a:r>
              <a:rPr lang="da-DK" dirty="0"/>
              <a:t> og bytte rundt på </a:t>
            </a:r>
            <a:r>
              <a:rPr lang="da-DK" dirty="0" err="1"/>
              <a:t>nukleotiderne</a:t>
            </a:r>
            <a:r>
              <a:rPr lang="da-DK" dirty="0"/>
              <a:t> i dets DNA indtil det har det samme DNA som en mus</a:t>
            </a:r>
          </a:p>
          <a:p>
            <a:r>
              <a:rPr lang="da-DK" dirty="0"/>
              <a:t>Herefter vil cellen begynde at producerer de proteiner en mus behøver</a:t>
            </a:r>
          </a:p>
          <a:p>
            <a:r>
              <a:rPr lang="da-DK" dirty="0"/>
              <a:t>Da vi alle er lavet af det samme materiale (celler og DNA) kan vi kode en hvilken som helst celle til at producerer hvilket som helst protein</a:t>
            </a:r>
          </a:p>
          <a:p>
            <a:r>
              <a:rPr lang="da-DK" dirty="0"/>
              <a:t>Hermed har vi altså mulighed for at dyrke proteiner!</a:t>
            </a:r>
          </a:p>
          <a:p>
            <a:r>
              <a:rPr lang="da-DK" dirty="0"/>
              <a:t>Vi er nået så langt i vores forståelse af DNA, at det nu er muligt at skrive og printe DNA-strenge</a:t>
            </a:r>
          </a:p>
          <a:p>
            <a:r>
              <a:rPr lang="da-DK" dirty="0"/>
              <a:t>Dette medfører mange etiske spørgsmål omkring hvem og hvad vi kan (og bør) modificerer generne af</a:t>
            </a:r>
          </a:p>
          <a:p>
            <a:endParaRPr lang="da-DK" dirty="0"/>
          </a:p>
        </p:txBody>
      </p:sp>
      <p:sp>
        <p:nvSpPr>
          <p:cNvPr id="5" name="Content Placeholder 2"/>
          <p:cNvSpPr txBox="1">
            <a:spLocks/>
          </p:cNvSpPr>
          <p:nvPr/>
        </p:nvSpPr>
        <p:spPr>
          <a:xfrm>
            <a:off x="0" y="5778000"/>
            <a:ext cx="9144000" cy="1080000"/>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Denne modificering af gener har fået en stor rolle i vores samfund, eksempelvis bruger vi genmodificerede organismer (GMO), her bakterier, til producere menneskeinsulin. </a:t>
            </a:r>
          </a:p>
          <a:p>
            <a:pPr marL="0" indent="0">
              <a:buNone/>
            </a:pPr>
            <a:r>
              <a:rPr lang="da-DK" dirty="0"/>
              <a:t>Med vores viden kan vi nu producerer en blanding af aminosyrer og ribosomer. Vi kan syntetiserer DNA, som hvis vi skrev hulkort til en computer, og den syntetiske DNA kan puttes i blandingen og danne netop det protein vi har skrevet koden til.</a:t>
            </a:r>
          </a:p>
        </p:txBody>
      </p:sp>
      <p:pic>
        <p:nvPicPr>
          <p:cNvPr id="8" name="Picture 7"/>
          <p:cNvPicPr>
            <a:picLocks noChangeAspect="1"/>
          </p:cNvPicPr>
          <p:nvPr/>
        </p:nvPicPr>
        <p:blipFill>
          <a:blip r:embed="rId4"/>
          <a:stretch>
            <a:fillRect/>
          </a:stretch>
        </p:blipFill>
        <p:spPr>
          <a:xfrm>
            <a:off x="6484434" y="2994102"/>
            <a:ext cx="2659566" cy="2659566"/>
          </a:xfrm>
          <a:prstGeom prst="rect">
            <a:avLst/>
          </a:prstGeom>
        </p:spPr>
      </p:pic>
    </p:spTree>
    <p:extLst>
      <p:ext uri="{BB962C8B-B14F-4D97-AF65-F5344CB8AC3E}">
        <p14:creationId xmlns:p14="http://schemas.microsoft.com/office/powerpoint/2010/main" val="220648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DNA kommer til udtryk</a:t>
            </a:r>
          </a:p>
        </p:txBody>
      </p:sp>
      <p:sp>
        <p:nvSpPr>
          <p:cNvPr id="3" name="Content Placeholder 2"/>
          <p:cNvSpPr>
            <a:spLocks noGrp="1"/>
          </p:cNvSpPr>
          <p:nvPr>
            <p:ph idx="1"/>
          </p:nvPr>
        </p:nvSpPr>
        <p:spPr>
          <a:xfrm>
            <a:off x="628649" y="1825625"/>
            <a:ext cx="7701311" cy="2134181"/>
          </a:xfrm>
        </p:spPr>
        <p:txBody>
          <a:bodyPr>
            <a:normAutofit fontScale="62500" lnSpcReduction="20000"/>
          </a:bodyPr>
          <a:lstStyle/>
          <a:p>
            <a:r>
              <a:rPr lang="da-DK" dirty="0"/>
              <a:t>DNA kommer til udtryk ved produktion af bestemte proteiner, hvilket resulterer i effekter på større skala. Det kan give give ben, bestemme en organismes modstandsdygtighed, eller give farve til ærter</a:t>
            </a:r>
          </a:p>
          <a:p>
            <a:r>
              <a:rPr lang="da-DK" dirty="0"/>
              <a:t>Når vi snakker genetik på et højere end det molekylærer plan bygger vi på en model af Gregor Mendel (1822-1884)</a:t>
            </a:r>
          </a:p>
          <a:p>
            <a:r>
              <a:rPr lang="da-DK" dirty="0"/>
              <a:t>1. lov: Ethvert individ har to allelle gener dannet ved kønnet forplantning</a:t>
            </a:r>
          </a:p>
          <a:p>
            <a:r>
              <a:rPr lang="da-DK" dirty="0"/>
              <a:t>2. lov: Gener for forskellige egenskaber fordeles uafhængigt af hinanden ved kønnet forplantning</a:t>
            </a:r>
          </a:p>
        </p:txBody>
      </p:sp>
      <p:pic>
        <p:nvPicPr>
          <p:cNvPr id="4" name="Picture 3"/>
          <p:cNvPicPr>
            <a:picLocks noChangeAspect="1"/>
          </p:cNvPicPr>
          <p:nvPr/>
        </p:nvPicPr>
        <p:blipFill>
          <a:blip r:embed="rId3"/>
          <a:stretch>
            <a:fillRect/>
          </a:stretch>
        </p:blipFill>
        <p:spPr>
          <a:xfrm>
            <a:off x="7561817" y="166881"/>
            <a:ext cx="1221161" cy="1658744"/>
          </a:xfrm>
          <a:prstGeom prst="rect">
            <a:avLst/>
          </a:prstGeom>
        </p:spPr>
      </p:pic>
      <p:sp>
        <p:nvSpPr>
          <p:cNvPr id="5" name="Content Placeholder 2"/>
          <p:cNvSpPr txBox="1">
            <a:spLocks/>
          </p:cNvSpPr>
          <p:nvPr/>
        </p:nvSpPr>
        <p:spPr>
          <a:xfrm>
            <a:off x="0" y="5778000"/>
            <a:ext cx="9144000" cy="1080000"/>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Mendel er kendt for forsøg med krydsning af bælgplanter. Til venstre er resultatet af flere generationer af selvbestøvede ærteplanter. Hvor f3 viser alle de mulige udfald af afkom fra f2. Det kan måse undre at der kommer grønne bønner ud af de gule ærter, det er som om de ’husker’ deres grønne forfader.</a:t>
            </a:r>
          </a:p>
          <a:p>
            <a:pPr marL="0" indent="0">
              <a:buNone/>
            </a:pPr>
            <a:r>
              <a:rPr lang="da-DK" dirty="0"/>
              <a:t>Med Mendels model kan vi forklare hvordan udviklingen af ærternes form og farve ændres, hvis vi tænker på dem som bestående af to </a:t>
            </a:r>
            <a:r>
              <a:rPr lang="da-DK" dirty="0" err="1"/>
              <a:t>alleler</a:t>
            </a:r>
            <a:r>
              <a:rPr lang="da-DK" dirty="0"/>
              <a:t>, som fordeles tilfældigt til næste generation. Vi lærer derudover at den gule allel (Y) er dominant og at den grønne allel (G) må være resistiv, og kun kommer til udtryk hvis begge alleler er G.</a:t>
            </a:r>
          </a:p>
        </p:txBody>
      </p:sp>
      <p:pic>
        <p:nvPicPr>
          <p:cNvPr id="6" name="Picture 5"/>
          <p:cNvPicPr>
            <a:picLocks noChangeAspect="1"/>
          </p:cNvPicPr>
          <p:nvPr/>
        </p:nvPicPr>
        <p:blipFill>
          <a:blip r:embed="rId4"/>
          <a:stretch>
            <a:fillRect/>
          </a:stretch>
        </p:blipFill>
        <p:spPr>
          <a:xfrm>
            <a:off x="492048" y="4094742"/>
            <a:ext cx="4079952" cy="1574285"/>
          </a:xfrm>
          <a:prstGeom prst="rect">
            <a:avLst/>
          </a:prstGeom>
        </p:spPr>
      </p:pic>
      <p:pic>
        <p:nvPicPr>
          <p:cNvPr id="7" name="Picture 6"/>
          <p:cNvPicPr>
            <a:picLocks noChangeAspect="1"/>
          </p:cNvPicPr>
          <p:nvPr/>
        </p:nvPicPr>
        <p:blipFill>
          <a:blip r:embed="rId5"/>
          <a:stretch>
            <a:fillRect/>
          </a:stretch>
        </p:blipFill>
        <p:spPr>
          <a:xfrm>
            <a:off x="4757700" y="4160567"/>
            <a:ext cx="4107521" cy="1372068"/>
          </a:xfrm>
          <a:prstGeom prst="rect">
            <a:avLst/>
          </a:prstGeom>
        </p:spPr>
      </p:pic>
    </p:spTree>
    <p:extLst>
      <p:ext uri="{BB962C8B-B14F-4D97-AF65-F5344CB8AC3E}">
        <p14:creationId xmlns:p14="http://schemas.microsoft.com/office/powerpoint/2010/main" val="2665774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err="1"/>
              <a:t>Alleller</a:t>
            </a:r>
            <a:r>
              <a:rPr lang="da-DK" dirty="0"/>
              <a:t>, genotyper og fænotyper</a:t>
            </a:r>
          </a:p>
        </p:txBody>
      </p:sp>
      <p:sp>
        <p:nvSpPr>
          <p:cNvPr id="3" name="Content Placeholder 2"/>
          <p:cNvSpPr>
            <a:spLocks noGrp="1"/>
          </p:cNvSpPr>
          <p:nvPr>
            <p:ph idx="1"/>
          </p:nvPr>
        </p:nvSpPr>
        <p:spPr>
          <a:xfrm>
            <a:off x="628650" y="1825625"/>
            <a:ext cx="5013866" cy="3850346"/>
          </a:xfrm>
        </p:spPr>
        <p:txBody>
          <a:bodyPr>
            <a:normAutofit fontScale="77500" lnSpcReduction="20000"/>
          </a:bodyPr>
          <a:lstStyle/>
          <a:p>
            <a:r>
              <a:rPr lang="da-DK" dirty="0"/>
              <a:t>Vi benytter os af tre niveauer af beskrivelser af genetikken på det makroskopiske plan</a:t>
            </a:r>
          </a:p>
          <a:p>
            <a:r>
              <a:rPr lang="da-DK" b="1" dirty="0" err="1"/>
              <a:t>Allel</a:t>
            </a:r>
            <a:r>
              <a:rPr lang="da-DK" dirty="0"/>
              <a:t>: En variation af et givent gen. </a:t>
            </a:r>
            <a:br>
              <a:rPr lang="da-DK" dirty="0"/>
            </a:br>
            <a:r>
              <a:rPr lang="da-DK" dirty="0"/>
              <a:t>I dette eksempel er B og b alleler, hvor B er dominant og b er resistivt.</a:t>
            </a:r>
          </a:p>
          <a:p>
            <a:r>
              <a:rPr lang="da-DK" b="1" dirty="0"/>
              <a:t>Genotype</a:t>
            </a:r>
            <a:r>
              <a:rPr lang="da-DK" dirty="0"/>
              <a:t>: Kombinationen af alleler som et individ har. I dette eksempel har begge individer genotypen </a:t>
            </a:r>
            <a:r>
              <a:rPr lang="da-DK" dirty="0" err="1"/>
              <a:t>Bb</a:t>
            </a:r>
            <a:r>
              <a:rPr lang="da-DK" dirty="0"/>
              <a:t>.</a:t>
            </a:r>
          </a:p>
          <a:p>
            <a:r>
              <a:rPr lang="da-DK" b="1" dirty="0"/>
              <a:t>Fænotype</a:t>
            </a:r>
            <a:r>
              <a:rPr lang="da-DK" dirty="0"/>
              <a:t>: Den resulterende effekt af en given genotype. I dette eksempel resulterer både BB og </a:t>
            </a:r>
            <a:r>
              <a:rPr lang="da-DK" dirty="0" err="1"/>
              <a:t>Bb</a:t>
            </a:r>
            <a:r>
              <a:rPr lang="da-DK" dirty="0"/>
              <a:t> i en fænotype hvor ærteblomsten bliver lilla</a:t>
            </a:r>
          </a:p>
          <a:p>
            <a:endParaRPr lang="da-DK" dirty="0"/>
          </a:p>
        </p:txBody>
      </p:sp>
      <p:pic>
        <p:nvPicPr>
          <p:cNvPr id="4" name="Picture 3"/>
          <p:cNvPicPr>
            <a:picLocks noChangeAspect="1"/>
          </p:cNvPicPr>
          <p:nvPr/>
        </p:nvPicPr>
        <p:blipFill>
          <a:blip r:embed="rId3"/>
          <a:stretch>
            <a:fillRect/>
          </a:stretch>
        </p:blipFill>
        <p:spPr>
          <a:xfrm>
            <a:off x="5642516" y="1690689"/>
            <a:ext cx="3295185" cy="3295185"/>
          </a:xfrm>
          <a:prstGeom prst="rect">
            <a:avLst/>
          </a:prstGeom>
        </p:spPr>
      </p:pic>
      <p:sp>
        <p:nvSpPr>
          <p:cNvPr id="5" name="Content Placeholder 2"/>
          <p:cNvSpPr txBox="1">
            <a:spLocks/>
          </p:cNvSpPr>
          <p:nvPr/>
        </p:nvSpPr>
        <p:spPr>
          <a:xfrm>
            <a:off x="0" y="5778000"/>
            <a:ext cx="9144000" cy="1080000"/>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I forbindelse med klassificering af arter og til at forstå ændringer hos et individ på højere plan er det nødvendigt med en mere overordnet koncept, som stadig bygger på forståelsen af gener.</a:t>
            </a:r>
          </a:p>
          <a:p>
            <a:pPr marL="0" indent="0">
              <a:buNone/>
            </a:pPr>
            <a:r>
              <a:rPr lang="da-DK" dirty="0"/>
              <a:t>Dette eksempel er med ærteblomster og hvilken farve de får, og illustrerer hvordan man beskriver resultatet af de gener der er i en organismes DNA.</a:t>
            </a:r>
          </a:p>
          <a:p>
            <a:pPr marL="0" indent="0">
              <a:buNone/>
            </a:pPr>
            <a:endParaRPr lang="da-DK" dirty="0"/>
          </a:p>
        </p:txBody>
      </p:sp>
    </p:spTree>
    <p:extLst>
      <p:ext uri="{BB962C8B-B14F-4D97-AF65-F5344CB8AC3E}">
        <p14:creationId xmlns:p14="http://schemas.microsoft.com/office/powerpoint/2010/main" val="38964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Reproduktion</a:t>
            </a:r>
          </a:p>
        </p:txBody>
      </p:sp>
      <p:sp>
        <p:nvSpPr>
          <p:cNvPr id="3" name="Content Placeholder 2"/>
          <p:cNvSpPr>
            <a:spLocks noGrp="1"/>
          </p:cNvSpPr>
          <p:nvPr>
            <p:ph idx="1"/>
          </p:nvPr>
        </p:nvSpPr>
        <p:spPr/>
        <p:txBody>
          <a:bodyPr/>
          <a:lstStyle/>
          <a:p>
            <a:r>
              <a:rPr lang="da-DK" dirty="0"/>
              <a:t>Reproduktion er en biologisk proces hvor afkom dannes ud fra ”forældre”</a:t>
            </a:r>
          </a:p>
          <a:p>
            <a:r>
              <a:rPr lang="da-DK" dirty="0"/>
              <a:t>Reproduktion kan groft deles op i to, kønnet og ukønnet, hvor det relevante for DNA er </a:t>
            </a:r>
            <a:r>
              <a:rPr lang="da-DK" dirty="0" err="1"/>
              <a:t>hvorden</a:t>
            </a:r>
            <a:r>
              <a:rPr lang="da-DK" dirty="0"/>
              <a:t> det påvirker hvilke gener der bliver givet videre</a:t>
            </a:r>
          </a:p>
          <a:p>
            <a:r>
              <a:rPr lang="da-DK" b="1" dirty="0"/>
              <a:t>Ukønnet formering</a:t>
            </a:r>
            <a:r>
              <a:rPr lang="da-DK" dirty="0"/>
              <a:t>: En organisme kan reproducere alene og alle gener gives videre</a:t>
            </a:r>
          </a:p>
          <a:p>
            <a:r>
              <a:rPr lang="da-DK" b="1" dirty="0"/>
              <a:t>Kønnet formering</a:t>
            </a:r>
            <a:r>
              <a:rPr lang="da-DK" dirty="0"/>
              <a:t>: To individer skal til for at reproducerer og 50% af generne fra hver forældre videreføres</a:t>
            </a:r>
          </a:p>
        </p:txBody>
      </p:sp>
    </p:spTree>
    <p:extLst>
      <p:ext uri="{BB962C8B-B14F-4D97-AF65-F5344CB8AC3E}">
        <p14:creationId xmlns:p14="http://schemas.microsoft.com/office/powerpoint/2010/main" val="352959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82358" y="1320131"/>
            <a:ext cx="4878614" cy="2417524"/>
            <a:chOff x="1663700" y="1770851"/>
            <a:chExt cx="5588000" cy="2769050"/>
          </a:xfrm>
        </p:grpSpPr>
        <p:pic>
          <p:nvPicPr>
            <p:cNvPr id="5" name="Picture 4"/>
            <p:cNvPicPr>
              <a:picLocks noChangeAspect="1"/>
            </p:cNvPicPr>
            <p:nvPr/>
          </p:nvPicPr>
          <p:blipFill>
            <a:blip r:embed="rId2"/>
            <a:stretch>
              <a:fillRect/>
            </a:stretch>
          </p:blipFill>
          <p:spPr>
            <a:xfrm>
              <a:off x="1663700" y="1860201"/>
              <a:ext cx="5588000" cy="2679700"/>
            </a:xfrm>
            <a:prstGeom prst="rect">
              <a:avLst/>
            </a:prstGeom>
          </p:spPr>
        </p:pic>
        <p:sp>
          <p:nvSpPr>
            <p:cNvPr id="3" name="Rectangle 2"/>
            <p:cNvSpPr/>
            <p:nvPr/>
          </p:nvSpPr>
          <p:spPr>
            <a:xfrm>
              <a:off x="1839686" y="1770851"/>
              <a:ext cx="936171" cy="5082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grpSp>
      <p:sp>
        <p:nvSpPr>
          <p:cNvPr id="2" name="Title 1"/>
          <p:cNvSpPr>
            <a:spLocks noGrp="1"/>
          </p:cNvSpPr>
          <p:nvPr>
            <p:ph type="title"/>
          </p:nvPr>
        </p:nvSpPr>
        <p:spPr/>
        <p:txBody>
          <a:bodyPr/>
          <a:lstStyle/>
          <a:p>
            <a:r>
              <a:rPr lang="da-DK" dirty="0"/>
              <a:t>Reproduktion – ukønnet</a:t>
            </a:r>
          </a:p>
        </p:txBody>
      </p:sp>
      <p:sp>
        <p:nvSpPr>
          <p:cNvPr id="8" name="Content Placeholder 7"/>
          <p:cNvSpPr>
            <a:spLocks noGrp="1"/>
          </p:cNvSpPr>
          <p:nvPr>
            <p:ph idx="1"/>
          </p:nvPr>
        </p:nvSpPr>
        <p:spPr>
          <a:xfrm>
            <a:off x="628650" y="1825625"/>
            <a:ext cx="3593530" cy="3824061"/>
          </a:xfrm>
        </p:spPr>
        <p:txBody>
          <a:bodyPr>
            <a:normAutofit fontScale="62500" lnSpcReduction="20000"/>
          </a:bodyPr>
          <a:lstStyle/>
          <a:p>
            <a:r>
              <a:rPr lang="da-DK" dirty="0"/>
              <a:t>Bakteriers reproduktion er ukønnet og datterceller dannes igennem følgende skridt:</a:t>
            </a:r>
          </a:p>
          <a:p>
            <a:pPr marL="734400" lvl="1" indent="-277200">
              <a:buFont typeface="+mj-lt"/>
              <a:buAutoNum type="arabicParenR"/>
            </a:pPr>
            <a:r>
              <a:rPr lang="da-DK" dirty="0"/>
              <a:t>Bakterie før celledeling</a:t>
            </a:r>
          </a:p>
          <a:p>
            <a:pPr marL="734400" lvl="1" indent="-277200">
              <a:buFont typeface="+mj-lt"/>
              <a:buAutoNum type="arabicParenR"/>
            </a:pPr>
            <a:r>
              <a:rPr lang="da-DK" dirty="0" err="1"/>
              <a:t>Bakteriets</a:t>
            </a:r>
            <a:r>
              <a:rPr lang="da-DK" dirty="0"/>
              <a:t> DNA rulles ud, og en kopi dannes.</a:t>
            </a:r>
          </a:p>
          <a:p>
            <a:pPr marL="734400" lvl="1" indent="-277200">
              <a:buFont typeface="+mj-lt"/>
              <a:buAutoNum type="arabicParenR"/>
            </a:pPr>
            <a:r>
              <a:rPr lang="da-DK" dirty="0"/>
              <a:t>DNA’et sammen med plasmider trækkes ud i polerne af cellen</a:t>
            </a:r>
          </a:p>
          <a:p>
            <a:pPr marL="734400" lvl="1" indent="-277200">
              <a:buFont typeface="+mj-lt"/>
              <a:buAutoNum type="arabicParenR"/>
            </a:pPr>
            <a:r>
              <a:rPr lang="da-DK" dirty="0"/>
              <a:t>En cellevæg dannes ned igennem</a:t>
            </a:r>
          </a:p>
          <a:p>
            <a:pPr marL="734400" lvl="1" indent="-277200">
              <a:buFont typeface="+mj-lt"/>
              <a:buAutoNum type="arabicParenR"/>
            </a:pPr>
            <a:r>
              <a:rPr lang="da-DK" dirty="0"/>
              <a:t>Cellevæggen dannes færdig</a:t>
            </a:r>
          </a:p>
          <a:p>
            <a:pPr marL="734400" lvl="1" indent="-277200">
              <a:buFont typeface="+mj-lt"/>
              <a:buAutoNum type="arabicParenR"/>
            </a:pPr>
            <a:r>
              <a:rPr lang="da-DK" dirty="0"/>
              <a:t>To identiske celler er dannet!</a:t>
            </a:r>
          </a:p>
          <a:p>
            <a:r>
              <a:rPr lang="da-DK" dirty="0"/>
              <a:t>Derudover kan planter og dyr også reproducere ukønnet, fx:</a:t>
            </a:r>
          </a:p>
          <a:p>
            <a:pPr lvl="1"/>
            <a:r>
              <a:rPr lang="da-DK" dirty="0"/>
              <a:t>Vegetativ vækst: Jordbær sender aflæggere ud</a:t>
            </a:r>
          </a:p>
          <a:p>
            <a:pPr lvl="1"/>
            <a:r>
              <a:rPr lang="da-DK" dirty="0"/>
              <a:t>Partenogenese (jomfrufødsel): Observeret hos bl.a. Komodovaraner og hammerhajer</a:t>
            </a:r>
          </a:p>
          <a:p>
            <a:pPr lvl="1"/>
            <a:endParaRPr lang="da-DK" dirty="0"/>
          </a:p>
          <a:p>
            <a:pPr lvl="1"/>
            <a:endParaRPr lang="da-DK" dirty="0"/>
          </a:p>
          <a:p>
            <a:endParaRPr lang="da-DK" dirty="0"/>
          </a:p>
        </p:txBody>
      </p:sp>
      <p:sp>
        <p:nvSpPr>
          <p:cNvPr id="6" name="Content Placeholder 2"/>
          <p:cNvSpPr txBox="1">
            <a:spLocks/>
          </p:cNvSpPr>
          <p:nvPr/>
        </p:nvSpPr>
        <p:spPr>
          <a:xfrm>
            <a:off x="0" y="5771899"/>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Ukønnet reproduktion af organismer i domænerne </a:t>
            </a:r>
            <a:r>
              <a:rPr lang="da-DK" dirty="0" err="1"/>
              <a:t>archea</a:t>
            </a:r>
            <a:r>
              <a:rPr lang="da-DK" dirty="0"/>
              <a:t> og bakterier kaldes også fission og er delingen af en enkelt organisme i to fuldstændigt identiske organismer.</a:t>
            </a:r>
          </a:p>
          <a:p>
            <a:pPr marL="0" indent="0">
              <a:buNone/>
            </a:pPr>
            <a:r>
              <a:rPr lang="da-DK" dirty="0"/>
              <a:t>Dyr benytter sig hovedsageligt af kønnet reproduktion, men man har observeret at nogle individer i den fødedygtige alder få afkom, selvom de har været i isolation. Man kan yderligere se at afkommet gener er identiske med moderen.  </a:t>
            </a:r>
          </a:p>
          <a:p>
            <a:pPr marL="0" indent="0">
              <a:buNone/>
            </a:pPr>
            <a:r>
              <a:rPr lang="da-DK" dirty="0"/>
              <a:t>Den eneste ændring der kan optræde er fejl ved kopieringen af DNA’et (mutation).</a:t>
            </a:r>
          </a:p>
        </p:txBody>
      </p:sp>
      <p:pic>
        <p:nvPicPr>
          <p:cNvPr id="9" name="Picture 8"/>
          <p:cNvPicPr>
            <a:picLocks noChangeAspect="1"/>
          </p:cNvPicPr>
          <p:nvPr/>
        </p:nvPicPr>
        <p:blipFill>
          <a:blip r:embed="rId3"/>
          <a:stretch>
            <a:fillRect/>
          </a:stretch>
        </p:blipFill>
        <p:spPr>
          <a:xfrm>
            <a:off x="4363695" y="3627415"/>
            <a:ext cx="2309249" cy="1738729"/>
          </a:xfrm>
          <a:prstGeom prst="rect">
            <a:avLst/>
          </a:prstGeom>
        </p:spPr>
      </p:pic>
      <p:pic>
        <p:nvPicPr>
          <p:cNvPr id="10" name="Picture 9"/>
          <p:cNvPicPr>
            <a:picLocks noChangeAspect="1"/>
          </p:cNvPicPr>
          <p:nvPr/>
        </p:nvPicPr>
        <p:blipFill>
          <a:blip r:embed="rId4"/>
          <a:stretch>
            <a:fillRect/>
          </a:stretch>
        </p:blipFill>
        <p:spPr>
          <a:xfrm>
            <a:off x="7074064" y="3933693"/>
            <a:ext cx="1982851" cy="1322546"/>
          </a:xfrm>
          <a:prstGeom prst="rect">
            <a:avLst/>
          </a:prstGeom>
        </p:spPr>
      </p:pic>
      <p:sp>
        <p:nvSpPr>
          <p:cNvPr id="11" name="TextBox 10"/>
          <p:cNvSpPr txBox="1"/>
          <p:nvPr/>
        </p:nvSpPr>
        <p:spPr>
          <a:xfrm>
            <a:off x="7419686" y="5234468"/>
            <a:ext cx="1441286" cy="369332"/>
          </a:xfrm>
          <a:prstGeom prst="rect">
            <a:avLst/>
          </a:prstGeom>
          <a:noFill/>
        </p:spPr>
        <p:txBody>
          <a:bodyPr wrap="square" rtlCol="0">
            <a:spAutoFit/>
          </a:bodyPr>
          <a:lstStyle/>
          <a:p>
            <a:r>
              <a:rPr lang="da-DK"/>
              <a:t>hammerhaj</a:t>
            </a:r>
            <a:endParaRPr lang="da-DK" dirty="0"/>
          </a:p>
        </p:txBody>
      </p:sp>
      <p:sp>
        <p:nvSpPr>
          <p:cNvPr id="12" name="TextBox 11"/>
          <p:cNvSpPr txBox="1"/>
          <p:nvPr/>
        </p:nvSpPr>
        <p:spPr>
          <a:xfrm>
            <a:off x="4980379" y="5303097"/>
            <a:ext cx="1441286" cy="369332"/>
          </a:xfrm>
          <a:prstGeom prst="rect">
            <a:avLst/>
          </a:prstGeom>
          <a:noFill/>
        </p:spPr>
        <p:txBody>
          <a:bodyPr wrap="square" rtlCol="0">
            <a:spAutoFit/>
          </a:bodyPr>
          <a:lstStyle/>
          <a:p>
            <a:r>
              <a:rPr lang="da-DK" dirty="0"/>
              <a:t>mirakelblad</a:t>
            </a:r>
          </a:p>
        </p:txBody>
      </p:sp>
    </p:spTree>
    <p:extLst>
      <p:ext uri="{BB962C8B-B14F-4D97-AF65-F5344CB8AC3E}">
        <p14:creationId xmlns:p14="http://schemas.microsoft.com/office/powerpoint/2010/main" val="2506403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Reproduktion – kønnet</a:t>
            </a:r>
          </a:p>
        </p:txBody>
      </p:sp>
      <p:sp>
        <p:nvSpPr>
          <p:cNvPr id="3" name="Content Placeholder 2"/>
          <p:cNvSpPr>
            <a:spLocks noGrp="1"/>
          </p:cNvSpPr>
          <p:nvPr>
            <p:ph idx="1"/>
          </p:nvPr>
        </p:nvSpPr>
        <p:spPr>
          <a:xfrm>
            <a:off x="628650" y="1825625"/>
            <a:ext cx="4215493" cy="3811338"/>
          </a:xfrm>
        </p:spPr>
        <p:txBody>
          <a:bodyPr>
            <a:normAutofit fontScale="62500" lnSpcReduction="20000"/>
          </a:bodyPr>
          <a:lstStyle/>
          <a:p>
            <a:r>
              <a:rPr lang="da-DK" dirty="0"/>
              <a:t>Ved kønnet formering fusionerer to kønsceller, en fra hver forældre</a:t>
            </a:r>
          </a:p>
          <a:p>
            <a:r>
              <a:rPr lang="da-DK" dirty="0"/>
              <a:t>Hver kønscelle (ægcelle og sædcelle) indeholder kun halvdelen af organismens gener, altså kun den ene halvdel af alle organismens kromosomer</a:t>
            </a:r>
          </a:p>
          <a:p>
            <a:r>
              <a:rPr lang="da-DK" dirty="0"/>
              <a:t>Dermed giver hver forældre kun en </a:t>
            </a:r>
            <a:r>
              <a:rPr lang="da-DK" dirty="0" err="1"/>
              <a:t>allel</a:t>
            </a:r>
            <a:r>
              <a:rPr lang="da-DK" dirty="0"/>
              <a:t> videre til sit afkom, og dermed bliver generne fra forrige generation blandet</a:t>
            </a:r>
          </a:p>
          <a:p>
            <a:r>
              <a:rPr lang="da-DK" dirty="0"/>
              <a:t>Det giver mulighed for oprettelsen af nye fænotyper</a:t>
            </a:r>
          </a:p>
          <a:p>
            <a:r>
              <a:rPr lang="da-DK" dirty="0"/>
              <a:t>Kønsceller dannes gennem </a:t>
            </a:r>
            <a:r>
              <a:rPr lang="da-DK" dirty="0" err="1"/>
              <a:t>meiose</a:t>
            </a:r>
            <a:r>
              <a:rPr lang="da-DK" dirty="0"/>
              <a:t>, en celledeling hvor kun halvdelen af hvert kromosom kommer med, og har mulighed for at blive blandet undervejs</a:t>
            </a:r>
          </a:p>
        </p:txBody>
      </p:sp>
      <p:sp>
        <p:nvSpPr>
          <p:cNvPr id="5" name="Content Placeholder 2"/>
          <p:cNvSpPr txBox="1">
            <a:spLocks/>
          </p:cNvSpPr>
          <p:nvPr/>
        </p:nvSpPr>
        <p:spPr>
          <a:xfrm>
            <a:off x="0" y="5771899"/>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Meiose starter som mitose (den øverste del af tegningen), for at få en ekstra celle med en kopi af kromosomerne, som kan blive omdannet til en (ellers ville man jo miste celler hver gang man dannede kønsceller).</a:t>
            </a:r>
          </a:p>
          <a:p>
            <a:pPr marL="0" indent="0">
              <a:buNone/>
            </a:pPr>
            <a:r>
              <a:rPr lang="da-DK" dirty="0"/>
              <a:t>Den nydannede celle gennemgår DNA-replikation, og de homologe kromosomer (sæt af kromosomer med alleler der koder for det samme, på figuren to med forskellig farve men samme størrelse) kan udveksle genetisk information (illustreret ved at dele af farverne skifter plads). Herefter deles cellen i den første meiose, og derefter endnu en gang, så den oprindelige celle nu er blevet til fire kønsceller.</a:t>
            </a:r>
          </a:p>
        </p:txBody>
      </p:sp>
      <p:grpSp>
        <p:nvGrpSpPr>
          <p:cNvPr id="24" name="Group 23"/>
          <p:cNvGrpSpPr/>
          <p:nvPr/>
        </p:nvGrpSpPr>
        <p:grpSpPr>
          <a:xfrm>
            <a:off x="4844143" y="3048001"/>
            <a:ext cx="4114800" cy="2578076"/>
            <a:chOff x="4844143" y="3048001"/>
            <a:chExt cx="4114800" cy="2578076"/>
          </a:xfrm>
        </p:grpSpPr>
        <p:pic>
          <p:nvPicPr>
            <p:cNvPr id="10" name="Picture 9"/>
            <p:cNvPicPr>
              <a:picLocks noChangeAspect="1"/>
            </p:cNvPicPr>
            <p:nvPr/>
          </p:nvPicPr>
          <p:blipFill>
            <a:blip r:embed="rId2"/>
            <a:stretch>
              <a:fillRect/>
            </a:stretch>
          </p:blipFill>
          <p:spPr>
            <a:xfrm>
              <a:off x="4844143" y="3051945"/>
              <a:ext cx="4093029" cy="2574132"/>
            </a:xfrm>
            <a:prstGeom prst="rect">
              <a:avLst/>
            </a:prstGeom>
          </p:spPr>
        </p:pic>
        <p:sp>
          <p:nvSpPr>
            <p:cNvPr id="13" name="Rectangle 12"/>
            <p:cNvSpPr/>
            <p:nvPr/>
          </p:nvSpPr>
          <p:spPr>
            <a:xfrm>
              <a:off x="7255328" y="3429000"/>
              <a:ext cx="756558" cy="278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p>
              <a:pPr algn="ctr"/>
              <a:r>
                <a:rPr lang="da-DK" sz="1050" dirty="0">
                  <a:solidFill>
                    <a:schemeClr val="tx1"/>
                  </a:solidFill>
                </a:rPr>
                <a:t>datterkerne I</a:t>
              </a:r>
            </a:p>
          </p:txBody>
        </p:sp>
        <p:sp>
          <p:nvSpPr>
            <p:cNvPr id="14" name="Rectangle 13"/>
            <p:cNvSpPr/>
            <p:nvPr/>
          </p:nvSpPr>
          <p:spPr>
            <a:xfrm>
              <a:off x="8202385" y="3048001"/>
              <a:ext cx="756558" cy="278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050" dirty="0">
                  <a:solidFill>
                    <a:schemeClr val="tx1"/>
                  </a:solidFill>
                </a:rPr>
                <a:t>datterkerne II</a:t>
              </a:r>
            </a:p>
          </p:txBody>
        </p:sp>
        <p:sp>
          <p:nvSpPr>
            <p:cNvPr id="16" name="Rectangle 15"/>
            <p:cNvSpPr/>
            <p:nvPr/>
          </p:nvSpPr>
          <p:spPr>
            <a:xfrm>
              <a:off x="7707085" y="5214585"/>
              <a:ext cx="639535" cy="206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050" dirty="0" err="1">
                  <a:solidFill>
                    <a:schemeClr val="tx1"/>
                  </a:solidFill>
                </a:rPr>
                <a:t>m</a:t>
              </a:r>
              <a:r>
                <a:rPr lang="da-DK" sz="1050">
                  <a:solidFill>
                    <a:schemeClr val="tx1"/>
                  </a:solidFill>
                </a:rPr>
                <a:t>eiose</a:t>
              </a:r>
              <a:r>
                <a:rPr lang="da-DK" sz="1050" dirty="0">
                  <a:solidFill>
                    <a:schemeClr val="tx1"/>
                  </a:solidFill>
                </a:rPr>
                <a:t> II</a:t>
              </a:r>
            </a:p>
          </p:txBody>
        </p:sp>
        <p:sp>
          <p:nvSpPr>
            <p:cNvPr id="17" name="Rectangle 16"/>
            <p:cNvSpPr/>
            <p:nvPr/>
          </p:nvSpPr>
          <p:spPr>
            <a:xfrm>
              <a:off x="6781801" y="4938038"/>
              <a:ext cx="555170" cy="265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050" dirty="0" err="1">
                  <a:solidFill>
                    <a:schemeClr val="tx1"/>
                  </a:solidFill>
                </a:rPr>
                <a:t>meiose</a:t>
              </a:r>
              <a:r>
                <a:rPr lang="da-DK" sz="1050" dirty="0">
                  <a:solidFill>
                    <a:schemeClr val="tx1"/>
                  </a:solidFill>
                </a:rPr>
                <a:t> I</a:t>
              </a:r>
            </a:p>
          </p:txBody>
        </p:sp>
        <p:sp>
          <p:nvSpPr>
            <p:cNvPr id="18" name="Rectangle 17"/>
            <p:cNvSpPr/>
            <p:nvPr/>
          </p:nvSpPr>
          <p:spPr>
            <a:xfrm>
              <a:off x="5565322" y="4966619"/>
              <a:ext cx="710292" cy="265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da-DK" sz="1050" dirty="0">
                <a:solidFill>
                  <a:schemeClr val="tx1"/>
                </a:solidFill>
              </a:endParaRPr>
            </a:p>
          </p:txBody>
        </p:sp>
        <p:sp>
          <p:nvSpPr>
            <p:cNvPr id="19" name="Rectangle 18"/>
            <p:cNvSpPr/>
            <p:nvPr/>
          </p:nvSpPr>
          <p:spPr>
            <a:xfrm>
              <a:off x="6275613" y="5282057"/>
              <a:ext cx="1061357" cy="311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050" dirty="0">
                  <a:solidFill>
                    <a:schemeClr val="tx1"/>
                  </a:solidFill>
                </a:rPr>
                <a:t>homologe kromosomer</a:t>
              </a:r>
            </a:p>
          </p:txBody>
        </p:sp>
      </p:grpSp>
      <p:grpSp>
        <p:nvGrpSpPr>
          <p:cNvPr id="23" name="Group 22"/>
          <p:cNvGrpSpPr/>
          <p:nvPr/>
        </p:nvGrpSpPr>
        <p:grpSpPr>
          <a:xfrm>
            <a:off x="5050970" y="1379083"/>
            <a:ext cx="3886201" cy="1461560"/>
            <a:chOff x="5050970" y="1379083"/>
            <a:chExt cx="3886201" cy="1461560"/>
          </a:xfrm>
        </p:grpSpPr>
        <p:pic>
          <p:nvPicPr>
            <p:cNvPr id="11" name="Picture 10"/>
            <p:cNvPicPr>
              <a:picLocks noChangeAspect="1"/>
            </p:cNvPicPr>
            <p:nvPr/>
          </p:nvPicPr>
          <p:blipFill>
            <a:blip r:embed="rId3"/>
            <a:stretch>
              <a:fillRect/>
            </a:stretch>
          </p:blipFill>
          <p:spPr>
            <a:xfrm>
              <a:off x="5050970" y="1379083"/>
              <a:ext cx="3886201" cy="1411783"/>
            </a:xfrm>
            <a:prstGeom prst="rect">
              <a:avLst/>
            </a:prstGeom>
          </p:spPr>
        </p:pic>
        <p:sp>
          <p:nvSpPr>
            <p:cNvPr id="12" name="Rectangle 11"/>
            <p:cNvSpPr/>
            <p:nvPr/>
          </p:nvSpPr>
          <p:spPr>
            <a:xfrm>
              <a:off x="8425543" y="1992086"/>
              <a:ext cx="511628" cy="18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ctangle 19"/>
            <p:cNvSpPr/>
            <p:nvPr/>
          </p:nvSpPr>
          <p:spPr>
            <a:xfrm>
              <a:off x="7127421" y="2574982"/>
              <a:ext cx="710292" cy="265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050">
                  <a:solidFill>
                    <a:schemeClr val="tx1"/>
                  </a:solidFill>
                </a:rPr>
                <a:t>mitose</a:t>
              </a:r>
              <a:endParaRPr lang="da-DK" sz="1050" dirty="0">
                <a:solidFill>
                  <a:schemeClr val="tx1"/>
                </a:solidFill>
              </a:endParaRPr>
            </a:p>
          </p:txBody>
        </p:sp>
        <p:sp>
          <p:nvSpPr>
            <p:cNvPr id="22" name="Triangle 21"/>
            <p:cNvSpPr/>
            <p:nvPr/>
          </p:nvSpPr>
          <p:spPr>
            <a:xfrm>
              <a:off x="5312230" y="2051956"/>
              <a:ext cx="877660" cy="3102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ctangle 20"/>
            <p:cNvSpPr/>
            <p:nvPr/>
          </p:nvSpPr>
          <p:spPr>
            <a:xfrm>
              <a:off x="5457825" y="2298849"/>
              <a:ext cx="710292" cy="265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050" dirty="0">
                  <a:solidFill>
                    <a:schemeClr val="tx1"/>
                  </a:solidFill>
                </a:rPr>
                <a:t>DNA-</a:t>
              </a:r>
              <a:r>
                <a:rPr lang="da-DK" sz="1050" dirty="0" err="1">
                  <a:solidFill>
                    <a:schemeClr val="tx1"/>
                  </a:solidFill>
                </a:rPr>
                <a:t>replikation</a:t>
              </a:r>
              <a:endParaRPr lang="da-DK" sz="1050" dirty="0">
                <a:solidFill>
                  <a:schemeClr val="tx1"/>
                </a:solidFill>
              </a:endParaRPr>
            </a:p>
          </p:txBody>
        </p:sp>
      </p:grpSp>
    </p:spTree>
    <p:extLst>
      <p:ext uri="{BB962C8B-B14F-4D97-AF65-F5344CB8AC3E}">
        <p14:creationId xmlns:p14="http://schemas.microsoft.com/office/powerpoint/2010/main" val="244824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Epigenetik</a:t>
            </a:r>
            <a:endParaRPr lang="da-DK" dirty="0"/>
          </a:p>
        </p:txBody>
      </p:sp>
      <p:pic>
        <p:nvPicPr>
          <p:cNvPr id="6" name="Picture 5"/>
          <p:cNvPicPr>
            <a:picLocks noChangeAspect="1"/>
          </p:cNvPicPr>
          <p:nvPr/>
        </p:nvPicPr>
        <p:blipFill>
          <a:blip r:embed="rId3"/>
          <a:stretch>
            <a:fillRect/>
          </a:stretch>
        </p:blipFill>
        <p:spPr>
          <a:xfrm>
            <a:off x="4269622" y="782018"/>
            <a:ext cx="4636021" cy="4626966"/>
          </a:xfrm>
          <a:prstGeom prst="rect">
            <a:avLst/>
          </a:prstGeom>
        </p:spPr>
      </p:pic>
      <p:sp>
        <p:nvSpPr>
          <p:cNvPr id="7"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En DNA streng er ca. 2 meter lang men pakkes ned til næsten ingen størrelse. Det rulles først omkring </a:t>
            </a:r>
            <a:r>
              <a:rPr lang="da-DK" dirty="0" err="1"/>
              <a:t>histoner</a:t>
            </a:r>
            <a:r>
              <a:rPr lang="da-DK" dirty="0"/>
              <a:t>, der yderligere er pakket i kromosomer. Der er omkring 30 mio. </a:t>
            </a:r>
            <a:r>
              <a:rPr lang="da-DK" dirty="0" err="1"/>
              <a:t>histoner</a:t>
            </a:r>
            <a:r>
              <a:rPr lang="da-DK" dirty="0"/>
              <a:t> i en enkelt celle! Pakket DNA kaldes kromatin og kun noget af det kan gå til RNA polymerase. Lidt som en garnnøgle hvor kun det yderste af garnet kan røres ved.</a:t>
            </a:r>
          </a:p>
          <a:p>
            <a:pPr marL="0" indent="0">
              <a:buNone/>
            </a:pPr>
            <a:r>
              <a:rPr lang="da-DK" dirty="0"/>
              <a:t>Det bliver indkodet i stamceller hvilke dele af DNA de skal læse, og altså hvilken rolle de skal spille i organismen. Men det faktum at man kan påvirke de </a:t>
            </a:r>
            <a:r>
              <a:rPr lang="da-DK" dirty="0" err="1"/>
              <a:t>epigenetiske</a:t>
            </a:r>
            <a:r>
              <a:rPr lang="da-DK" dirty="0"/>
              <a:t> markører med eksterne virkemidler, betyder at man kan påvirke celler til producerer andre proteiner uden at ændre i selve genomet. Det er et felt som er i rivende udvikling med mange spændende anvendelser. </a:t>
            </a:r>
          </a:p>
          <a:p>
            <a:pPr marL="0" indent="0">
              <a:buNone/>
            </a:pPr>
            <a:endParaRPr lang="da-DK" dirty="0"/>
          </a:p>
        </p:txBody>
      </p:sp>
      <p:sp>
        <p:nvSpPr>
          <p:cNvPr id="3" name="Content Placeholder 2"/>
          <p:cNvSpPr>
            <a:spLocks noGrp="1"/>
          </p:cNvSpPr>
          <p:nvPr>
            <p:ph idx="1"/>
          </p:nvPr>
        </p:nvSpPr>
        <p:spPr>
          <a:xfrm>
            <a:off x="628649" y="1825625"/>
            <a:ext cx="4378249" cy="3777227"/>
          </a:xfrm>
        </p:spPr>
        <p:txBody>
          <a:bodyPr>
            <a:normAutofit fontScale="62500" lnSpcReduction="20000"/>
          </a:bodyPr>
          <a:lstStyle/>
          <a:p>
            <a:r>
              <a:rPr lang="da-DK" dirty="0"/>
              <a:t>I flercellede organismer er de enkelte celler specialiserede (til at producere hår, hus, blod etc.) og har derfor ikke alle behov for at læse hele DNA’et.</a:t>
            </a:r>
          </a:p>
          <a:p>
            <a:r>
              <a:rPr lang="da-DK" dirty="0"/>
              <a:t>DNA er langt og det er derfor kun muligt at læse dele af DNA ad gangen.</a:t>
            </a:r>
          </a:p>
          <a:p>
            <a:r>
              <a:rPr lang="da-DK" dirty="0" err="1"/>
              <a:t>Epigenetik</a:t>
            </a:r>
            <a:r>
              <a:rPr lang="da-DK" dirty="0"/>
              <a:t> beskriver hvordan cellen udtrykker DNA, altså hvilke dele af DNA som bliver læst.</a:t>
            </a:r>
          </a:p>
          <a:p>
            <a:r>
              <a:rPr lang="da-DK" dirty="0"/>
              <a:t>De </a:t>
            </a:r>
            <a:r>
              <a:rPr lang="da-DK" dirty="0" err="1"/>
              <a:t>epigenetiske</a:t>
            </a:r>
            <a:r>
              <a:rPr lang="da-DK" dirty="0"/>
              <a:t> markører der bestemmer hvilke dele af DNA som skal kunne læses kan dog påvirkes af eksterne kilder, fx stress, hormonforstyrrende stoffer, forurening og den mad man spiser. </a:t>
            </a:r>
          </a:p>
          <a:p>
            <a:r>
              <a:rPr lang="da-DK" dirty="0"/>
              <a:t>Man kan altså påvirke den aktive del af DNA’et i celler igennem livet.</a:t>
            </a:r>
          </a:p>
          <a:p>
            <a:endParaRPr lang="da-DK" dirty="0"/>
          </a:p>
        </p:txBody>
      </p:sp>
    </p:spTree>
    <p:extLst>
      <p:ext uri="{BB962C8B-B14F-4D97-AF65-F5344CB8AC3E}">
        <p14:creationId xmlns:p14="http://schemas.microsoft.com/office/powerpoint/2010/main" val="3083009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0" y="5778000"/>
            <a:ext cx="9144000" cy="1080000"/>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DNA er det molekyle som bærer livets genetiske information, som styrer cellers vækst og funktion ved hjælp af kemiske stoffer. DNA bruges af celler, som en instruktionsmanual, for hvilke proteiner der skal dannes for at opretholde cellen.</a:t>
            </a:r>
          </a:p>
          <a:p>
            <a:pPr marL="0" indent="0">
              <a:buNone/>
            </a:pPr>
            <a:r>
              <a:rPr lang="da-DK" dirty="0"/>
              <a:t>I det følgende skal vi komme ind på DNA’s opbygning, historien bag, og det centrale dogme om hvordan generne ved DNA instruerer præcis hvilke proteiner, der skal dannes.</a:t>
            </a:r>
          </a:p>
        </p:txBody>
      </p:sp>
      <p:sp>
        <p:nvSpPr>
          <p:cNvPr id="2" name="Titel 1"/>
          <p:cNvSpPr>
            <a:spLocks noGrp="1"/>
          </p:cNvSpPr>
          <p:nvPr>
            <p:ph type="title"/>
          </p:nvPr>
        </p:nvSpPr>
        <p:spPr/>
        <p:txBody>
          <a:bodyPr>
            <a:noAutofit/>
          </a:bodyPr>
          <a:lstStyle/>
          <a:p>
            <a:r>
              <a:rPr lang="da-DK" dirty="0"/>
              <a:t>DNA spiller en vigtig rolle</a:t>
            </a:r>
          </a:p>
        </p:txBody>
      </p:sp>
      <p:pic>
        <p:nvPicPr>
          <p:cNvPr id="10" name="Picture 9"/>
          <p:cNvPicPr>
            <a:picLocks noChangeAspect="1"/>
          </p:cNvPicPr>
          <p:nvPr/>
        </p:nvPicPr>
        <p:blipFill>
          <a:blip r:embed="rId3"/>
          <a:stretch>
            <a:fillRect/>
          </a:stretch>
        </p:blipFill>
        <p:spPr>
          <a:xfrm>
            <a:off x="815624" y="1387476"/>
            <a:ext cx="7512752" cy="4225924"/>
          </a:xfrm>
          <a:prstGeom prst="rect">
            <a:avLst/>
          </a:prstGeom>
        </p:spPr>
      </p:pic>
    </p:spTree>
    <p:extLst>
      <p:ext uri="{BB962C8B-B14F-4D97-AF65-F5344CB8AC3E}">
        <p14:creationId xmlns:p14="http://schemas.microsoft.com/office/powerpoint/2010/main" val="1309583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da-DK" altLang="x-none"/>
              <a:t>Yderligere ressourcer</a:t>
            </a:r>
            <a:endParaRPr lang="da-DK" altLang="x-none" dirty="0"/>
          </a:p>
        </p:txBody>
      </p:sp>
      <p:sp>
        <p:nvSpPr>
          <p:cNvPr id="3" name="Content Placeholder 2"/>
          <p:cNvSpPr>
            <a:spLocks noGrp="1"/>
          </p:cNvSpPr>
          <p:nvPr>
            <p:ph idx="1"/>
          </p:nvPr>
        </p:nvSpPr>
        <p:spPr>
          <a:xfrm>
            <a:off x="628650" y="1825625"/>
            <a:ext cx="7886700" cy="3763963"/>
          </a:xfrm>
        </p:spPr>
        <p:txBody>
          <a:bodyPr rtlCol="0">
            <a:normAutofit fontScale="85000" lnSpcReduction="20000"/>
          </a:bodyPr>
          <a:lstStyle/>
          <a:p>
            <a:r>
              <a:rPr lang="en-US" dirty="0"/>
              <a:t>Video om DNA (</a:t>
            </a:r>
            <a:r>
              <a:rPr lang="en-US" dirty="0" err="1"/>
              <a:t>engelsk</a:t>
            </a:r>
            <a:r>
              <a:rPr lang="en-US" dirty="0"/>
              <a:t>): </a:t>
            </a:r>
            <a:r>
              <a:rPr lang="en-US" dirty="0">
                <a:hlinkClick r:id="rId2"/>
              </a:rPr>
              <a:t>https://www.youtube.com/watch?v=zwibgNGe4aY</a:t>
            </a:r>
            <a:endParaRPr lang="en-US" dirty="0"/>
          </a:p>
          <a:p>
            <a:r>
              <a:rPr lang="da-DK" dirty="0"/>
              <a:t>Video om </a:t>
            </a:r>
            <a:r>
              <a:rPr lang="da-DK" dirty="0" err="1"/>
              <a:t>epigenitik</a:t>
            </a:r>
            <a:r>
              <a:rPr lang="da-DK" dirty="0"/>
              <a:t>: </a:t>
            </a:r>
            <a:r>
              <a:rPr lang="da-DK" u="sng" dirty="0">
                <a:hlinkClick r:id="rId3"/>
              </a:rPr>
              <a:t>https://www.youtube.com/watch?v=JTBg6hqeuTg</a:t>
            </a:r>
            <a:endParaRPr lang="da-DK" dirty="0"/>
          </a:p>
          <a:p>
            <a:r>
              <a:rPr lang="da-DK" dirty="0"/>
              <a:t>Video om fremtidens mulige genom ændringer </a:t>
            </a:r>
            <a:r>
              <a:rPr lang="da-DK" dirty="0" err="1"/>
              <a:t>vha</a:t>
            </a:r>
            <a:r>
              <a:rPr lang="da-DK" dirty="0"/>
              <a:t> CRISPR: </a:t>
            </a:r>
            <a:r>
              <a:rPr lang="da-DK" dirty="0">
                <a:hlinkClick r:id="rId4"/>
              </a:rPr>
              <a:t>https://www.youtube.com/watch?v=jAhjPd4uNFY&amp;t=80s</a:t>
            </a:r>
            <a:endParaRPr lang="da-DK" dirty="0"/>
          </a:p>
          <a:p>
            <a:r>
              <a:rPr lang="da-DK" dirty="0"/>
              <a:t>Hvordan CRISPR virker: </a:t>
            </a:r>
            <a:r>
              <a:rPr lang="da-DK" dirty="0">
                <a:hlinkClick r:id="rId5"/>
              </a:rPr>
              <a:t>https://www.youtube.com/watch?v=1BXYSGepx7Q</a:t>
            </a:r>
            <a:endParaRPr lang="da-DK" dirty="0"/>
          </a:p>
          <a:p>
            <a:r>
              <a:rPr lang="da-DK" dirty="0"/>
              <a:t>Co-opfinderen af CRISPR forklarer CRISPR: </a:t>
            </a:r>
            <a:r>
              <a:rPr lang="da-DK" dirty="0">
                <a:hlinkClick r:id="rId6"/>
              </a:rPr>
              <a:t>https://www.ted.com/talks/jennifer_doudna_we_can_now_edit_our_dna_but_let_s_do_it_wisely</a:t>
            </a:r>
            <a:endParaRPr lang="da-DK" dirty="0"/>
          </a:p>
          <a:p>
            <a:endParaRPr lang="da-DK" dirty="0"/>
          </a:p>
          <a:p>
            <a:endParaRPr lang="da-DK" dirty="0"/>
          </a:p>
          <a:p>
            <a:endParaRPr lang="en-US" dirty="0"/>
          </a:p>
          <a:p>
            <a:pPr eaLnBrk="1" fontAlgn="auto" hangingPunct="1">
              <a:spcAft>
                <a:spcPts val="0"/>
              </a:spcAft>
              <a:buFont typeface="Arial" panose="020B0604020202020204" pitchFamily="34" charset="0"/>
              <a:buChar char="•"/>
              <a:defRPr/>
            </a:pPr>
            <a:endParaRPr lang="da-DK" dirty="0"/>
          </a:p>
        </p:txBody>
      </p:sp>
      <p:sp>
        <p:nvSpPr>
          <p:cNvPr id="5" name="Content Placeholder 2"/>
          <p:cNvSpPr txBox="1">
            <a:spLocks/>
          </p:cNvSpPr>
          <p:nvPr/>
        </p:nvSpPr>
        <p:spPr>
          <a:xfrm>
            <a:off x="0" y="5756275"/>
            <a:ext cx="9144000" cy="1081088"/>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da-DK" dirty="0"/>
              <a:t>Her er en liste over ressourcer og koncepter som kunne være relevante.</a:t>
            </a:r>
          </a:p>
        </p:txBody>
      </p:sp>
    </p:spTree>
    <p:extLst>
      <p:ext uri="{BB962C8B-B14F-4D97-AF65-F5344CB8AC3E}">
        <p14:creationId xmlns:p14="http://schemas.microsoft.com/office/powerpoint/2010/main" val="12568860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413127" cy="1325563"/>
          </a:xfrm>
        </p:spPr>
        <p:txBody>
          <a:bodyPr/>
          <a:lstStyle/>
          <a:p>
            <a:r>
              <a:rPr lang="da-DK" dirty="0"/>
              <a:t>Om materialet</a:t>
            </a:r>
            <a:endParaRPr lang="da-DK" noProof="0" dirty="0"/>
          </a:p>
        </p:txBody>
      </p:sp>
      <p:sp>
        <p:nvSpPr>
          <p:cNvPr id="3" name="Content Placeholder 2"/>
          <p:cNvSpPr>
            <a:spLocks noGrp="1"/>
          </p:cNvSpPr>
          <p:nvPr>
            <p:ph idx="1"/>
          </p:nvPr>
        </p:nvSpPr>
        <p:spPr>
          <a:xfrm>
            <a:off x="628649" y="1825625"/>
            <a:ext cx="8190231" cy="3427096"/>
          </a:xfrm>
        </p:spPr>
        <p:txBody>
          <a:bodyPr>
            <a:normAutofit/>
          </a:bodyPr>
          <a:lstStyle/>
          <a:p>
            <a:r>
              <a:rPr lang="da-DK" dirty="0"/>
              <a:t>Materialet er udarbejdet af projektet ’Big Bang til Naturfag’ (et samarbejde mellem Københavns Universitet og Aarhus </a:t>
            </a:r>
            <a:r>
              <a:rPr lang="da-DK"/>
              <a:t>Universitet)</a:t>
            </a:r>
            <a:endParaRPr lang="da-DK" dirty="0"/>
          </a:p>
          <a:p>
            <a:r>
              <a:rPr lang="da-DK" dirty="0"/>
              <a:t>Big Bang til Naturfag er støttet af A.P. Møller Fonden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374" y="449983"/>
            <a:ext cx="2311693" cy="11558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640" y="5913715"/>
            <a:ext cx="3270896" cy="2840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025" y="5634021"/>
            <a:ext cx="2126028" cy="8434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67" y="5573442"/>
            <a:ext cx="2617031" cy="974749"/>
          </a:xfrm>
          <a:prstGeom prst="rect">
            <a:avLst/>
          </a:prstGeom>
        </p:spPr>
      </p:pic>
    </p:spTree>
    <p:extLst>
      <p:ext uri="{BB962C8B-B14F-4D97-AF65-F5344CB8AC3E}">
        <p14:creationId xmlns:p14="http://schemas.microsoft.com/office/powerpoint/2010/main" val="46153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0" y="5778000"/>
            <a:ext cx="9144000" cy="1080000"/>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DNA er rullet op i kromosomer i alt cellebaseret liv. I </a:t>
            </a:r>
            <a:r>
              <a:rPr lang="da-DK" dirty="0" err="1"/>
              <a:t>eukaryotiske</a:t>
            </a:r>
            <a:r>
              <a:rPr lang="da-DK" dirty="0"/>
              <a:t> celler er DNA i cellekernen og i </a:t>
            </a:r>
            <a:r>
              <a:rPr lang="da-DK" dirty="0" err="1"/>
              <a:t>prokaryotiske</a:t>
            </a:r>
            <a:r>
              <a:rPr lang="da-DK" dirty="0"/>
              <a:t> celler fundet i cytoplasmaet, sammen med alt andet der udgør cellen. Som et pattedyr er vores celler </a:t>
            </a:r>
            <a:r>
              <a:rPr lang="da-DK" dirty="0" err="1"/>
              <a:t>eukaryoter</a:t>
            </a:r>
            <a:r>
              <a:rPr lang="da-DK" dirty="0"/>
              <a:t>, og vores DNA er derfor inde i kernen beskyttet fra resten af cellen (se mere i materialet om ’Celler’).</a:t>
            </a:r>
          </a:p>
          <a:p>
            <a:pPr marL="0" indent="0">
              <a:buNone/>
            </a:pPr>
            <a:r>
              <a:rPr lang="da-DK" dirty="0"/>
              <a:t>Vi refererer til en sekvens af DNA som et gen, og er det vi ser udtrykt i cellen. DNA’et er kemisk sammensat af nukleotider (Guanin, Cytosin, Adenin &amp; Thymin) i en </a:t>
            </a:r>
            <a:r>
              <a:rPr lang="da-DK" dirty="0" err="1"/>
              <a:t>sukkerhelix</a:t>
            </a:r>
            <a:r>
              <a:rPr lang="da-DK" dirty="0"/>
              <a:t>.</a:t>
            </a:r>
          </a:p>
          <a:p>
            <a:pPr marL="0" indent="0">
              <a:buNone/>
            </a:pPr>
            <a:endParaRPr lang="da-DK" dirty="0"/>
          </a:p>
          <a:p>
            <a:pPr marL="0" indent="0">
              <a:buNone/>
            </a:pPr>
            <a:endParaRPr lang="da-DK" dirty="0"/>
          </a:p>
        </p:txBody>
      </p:sp>
      <p:sp>
        <p:nvSpPr>
          <p:cNvPr id="2" name="Titel 1"/>
          <p:cNvSpPr>
            <a:spLocks noGrp="1"/>
          </p:cNvSpPr>
          <p:nvPr>
            <p:ph type="title"/>
          </p:nvPr>
        </p:nvSpPr>
        <p:spPr/>
        <p:txBody>
          <a:bodyPr>
            <a:noAutofit/>
          </a:bodyPr>
          <a:lstStyle/>
          <a:p>
            <a:br>
              <a:rPr lang="da-DK" dirty="0"/>
            </a:br>
            <a:r>
              <a:rPr lang="da-DK" dirty="0"/>
              <a:t>DNA og struktur </a:t>
            </a:r>
            <a:br>
              <a:rPr lang="da-DK" dirty="0"/>
            </a:br>
            <a:endParaRPr lang="da-DK" dirty="0"/>
          </a:p>
        </p:txBody>
      </p:sp>
      <p:pic>
        <p:nvPicPr>
          <p:cNvPr id="7" name="Picture 6"/>
          <p:cNvPicPr>
            <a:picLocks noChangeAspect="1"/>
          </p:cNvPicPr>
          <p:nvPr/>
        </p:nvPicPr>
        <p:blipFill>
          <a:blip r:embed="rId3"/>
          <a:stretch>
            <a:fillRect/>
          </a:stretch>
        </p:blipFill>
        <p:spPr>
          <a:xfrm>
            <a:off x="2036430" y="1412829"/>
            <a:ext cx="5329570" cy="4365171"/>
          </a:xfrm>
          <a:prstGeom prst="rect">
            <a:avLst/>
          </a:prstGeom>
        </p:spPr>
      </p:pic>
    </p:spTree>
    <p:extLst>
      <p:ext uri="{BB962C8B-B14F-4D97-AF65-F5344CB8AC3E}">
        <p14:creationId xmlns:p14="http://schemas.microsoft.com/office/powerpoint/2010/main" val="31268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DNAs</a:t>
            </a:r>
            <a:r>
              <a:rPr lang="da-DK" dirty="0"/>
              <a:t> bestanddele</a:t>
            </a:r>
          </a:p>
        </p:txBody>
      </p:sp>
      <p:sp>
        <p:nvSpPr>
          <p:cNvPr id="6" name="Content Placeholder 2"/>
          <p:cNvSpPr>
            <a:spLocks noGrp="1"/>
          </p:cNvSpPr>
          <p:nvPr>
            <p:ph idx="1"/>
          </p:nvPr>
        </p:nvSpPr>
        <p:spPr>
          <a:xfrm>
            <a:off x="457199" y="1600200"/>
            <a:ext cx="4749801" cy="4051300"/>
          </a:xfrm>
        </p:spPr>
        <p:txBody>
          <a:bodyPr>
            <a:normAutofit fontScale="77500" lnSpcReduction="20000"/>
          </a:bodyPr>
          <a:lstStyle/>
          <a:p>
            <a:r>
              <a:rPr lang="da-DK" dirty="0"/>
              <a:t>DNA er opbygget af</a:t>
            </a:r>
          </a:p>
          <a:p>
            <a:pPr marL="914400" lvl="1" indent="-457200">
              <a:buFont typeface="+mj-lt"/>
              <a:buAutoNum type="arabicPeriod"/>
            </a:pPr>
            <a:r>
              <a:rPr lang="da-DK" dirty="0"/>
              <a:t>Ryg af sukker: </a:t>
            </a:r>
            <a:r>
              <a:rPr lang="da-DK" dirty="0" err="1"/>
              <a:t>Deoxyribose</a:t>
            </a:r>
            <a:endParaRPr lang="da-DK" dirty="0"/>
          </a:p>
          <a:p>
            <a:pPr marL="914400" lvl="1" indent="-457200">
              <a:buFont typeface="+mj-lt"/>
              <a:buAutoNum type="arabicPeriod"/>
            </a:pPr>
            <a:r>
              <a:rPr lang="da-DK" dirty="0" err="1"/>
              <a:t>Nukleotiderne</a:t>
            </a:r>
            <a:r>
              <a:rPr lang="da-DK" dirty="0"/>
              <a:t>: </a:t>
            </a:r>
            <a:r>
              <a:rPr lang="da-DK" dirty="0" err="1"/>
              <a:t>Adenin</a:t>
            </a:r>
            <a:r>
              <a:rPr lang="da-DK" dirty="0"/>
              <a:t> (A), </a:t>
            </a:r>
            <a:r>
              <a:rPr lang="da-DK" dirty="0" err="1"/>
              <a:t>thymin</a:t>
            </a:r>
            <a:r>
              <a:rPr lang="da-DK" dirty="0"/>
              <a:t> (T), </a:t>
            </a:r>
            <a:r>
              <a:rPr lang="da-DK" dirty="0" err="1"/>
              <a:t>guanin</a:t>
            </a:r>
            <a:r>
              <a:rPr lang="da-DK" dirty="0"/>
              <a:t> (G) og </a:t>
            </a:r>
            <a:r>
              <a:rPr lang="da-DK" dirty="0" err="1"/>
              <a:t>cytosin</a:t>
            </a:r>
            <a:r>
              <a:rPr lang="da-DK" dirty="0"/>
              <a:t> </a:t>
            </a:r>
            <a:r>
              <a:rPr lang="de-DE" dirty="0"/>
              <a:t>(C)</a:t>
            </a:r>
            <a:endParaRPr lang="da-DK" dirty="0"/>
          </a:p>
          <a:p>
            <a:r>
              <a:rPr lang="da-DK" dirty="0"/>
              <a:t>Heraf navnet DNA = </a:t>
            </a:r>
            <a:r>
              <a:rPr lang="da-DK" dirty="0" err="1"/>
              <a:t>DeoxyriboNucleinSyre</a:t>
            </a:r>
            <a:r>
              <a:rPr lang="da-DK" dirty="0"/>
              <a:t> (oversat fra engelsk Syre = </a:t>
            </a:r>
            <a:r>
              <a:rPr lang="da-DK" dirty="0" err="1"/>
              <a:t>Acid</a:t>
            </a:r>
            <a:r>
              <a:rPr lang="da-DK" dirty="0"/>
              <a:t>)</a:t>
            </a:r>
          </a:p>
          <a:p>
            <a:r>
              <a:rPr lang="da-DK" dirty="0"/>
              <a:t>Tilsammen danner enkeltdelene af DNA en </a:t>
            </a:r>
            <a:r>
              <a:rPr lang="da-DK" dirty="0" err="1"/>
              <a:t>helix</a:t>
            </a:r>
            <a:endParaRPr lang="da-DK" dirty="0"/>
          </a:p>
          <a:p>
            <a:r>
              <a:rPr lang="da-DK" dirty="0"/>
              <a:t>De to sider af </a:t>
            </a:r>
            <a:r>
              <a:rPr lang="da-DK" dirty="0" err="1"/>
              <a:t>helix</a:t>
            </a:r>
            <a:r>
              <a:rPr lang="da-DK" dirty="0"/>
              <a:t> er bundet sammen med svage hydrogenbindinger der gør at DNA kan ’lynes op’, så det læses, og derefter lukkes igen</a:t>
            </a:r>
          </a:p>
        </p:txBody>
      </p:sp>
      <p:pic>
        <p:nvPicPr>
          <p:cNvPr id="5" name="Picture 4"/>
          <p:cNvPicPr>
            <a:picLocks noChangeAspect="1"/>
          </p:cNvPicPr>
          <p:nvPr/>
        </p:nvPicPr>
        <p:blipFill>
          <a:blip r:embed="rId3"/>
          <a:stretch>
            <a:fillRect/>
          </a:stretch>
        </p:blipFill>
        <p:spPr>
          <a:xfrm>
            <a:off x="5106391" y="942638"/>
            <a:ext cx="4037609" cy="4708862"/>
          </a:xfrm>
          <a:prstGeom prst="rect">
            <a:avLst/>
          </a:prstGeom>
        </p:spPr>
      </p:pic>
      <p:sp>
        <p:nvSpPr>
          <p:cNvPr id="7" name="Content Placeholder 2"/>
          <p:cNvSpPr txBox="1">
            <a:spLocks/>
          </p:cNvSpPr>
          <p:nvPr/>
        </p:nvSpPr>
        <p:spPr>
          <a:xfrm>
            <a:off x="0" y="5778000"/>
            <a:ext cx="9144000" cy="1080000"/>
          </a:xfrm>
          <a:prstGeom prst="rect">
            <a:avLst/>
          </a:prstGeom>
          <a:ln w="12700"/>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Vi angiver de enkelte </a:t>
            </a:r>
            <a:r>
              <a:rPr lang="da-DK" dirty="0" err="1"/>
              <a:t>nukleotider</a:t>
            </a:r>
            <a:r>
              <a:rPr lang="da-DK" dirty="0"/>
              <a:t> med et bogstav for hver type for at gøre beskrivelsen af kodesekvensen simplere.</a:t>
            </a:r>
          </a:p>
          <a:p>
            <a:pPr marL="0" indent="0">
              <a:buNone/>
            </a:pPr>
            <a:r>
              <a:rPr lang="da-DK" dirty="0"/>
              <a:t>Det er rækkefølgen af nukleotider der er afgørende for hvad et gen (altså sekvens af nukleotider) koder for. Til sammen udgør de vores genom og det er genomet der definere os som organismer. Hvis nogle af bogstaverne havde været blandet lidt anderledes, kunne man have været 10 cm lavere eller højere, haft en anden øjenfarve - eller haft en genetisk sygdom!</a:t>
            </a:r>
          </a:p>
          <a:p>
            <a:pPr marL="0" indent="0">
              <a:buNone/>
            </a:pPr>
            <a:endParaRPr lang="da-DK" dirty="0"/>
          </a:p>
        </p:txBody>
      </p:sp>
    </p:spTree>
    <p:extLst>
      <p:ext uri="{BB962C8B-B14F-4D97-AF65-F5344CB8AC3E}">
        <p14:creationId xmlns:p14="http://schemas.microsoft.com/office/powerpoint/2010/main" val="1617504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DNA – livets kogebog</a:t>
            </a:r>
          </a:p>
        </p:txBody>
      </p:sp>
      <p:pic>
        <p:nvPicPr>
          <p:cNvPr id="6" name="Picture 5"/>
          <p:cNvPicPr>
            <a:picLocks noChangeAspect="1"/>
          </p:cNvPicPr>
          <p:nvPr/>
        </p:nvPicPr>
        <p:blipFill>
          <a:blip r:embed="rId3"/>
          <a:stretch>
            <a:fillRect/>
          </a:stretch>
        </p:blipFill>
        <p:spPr>
          <a:xfrm>
            <a:off x="1183835" y="1567852"/>
            <a:ext cx="6525065" cy="3926486"/>
          </a:xfrm>
          <a:prstGeom prst="rect">
            <a:avLst/>
          </a:prstGeom>
        </p:spPr>
      </p:pic>
      <p:sp>
        <p:nvSpPr>
          <p:cNvPr id="7"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Ligesom man ville følge en speciel opskrift når man skal bage en kage, så følger cellerne DNA’ets opskrift når et protein skal bygges. Dette gælder ikke kun mennesker, alt liv benytter sig af DNA for at skabe liv.</a:t>
            </a:r>
          </a:p>
          <a:p>
            <a:pPr marL="0" indent="0">
              <a:buNone/>
            </a:pPr>
            <a:r>
              <a:rPr lang="da-DK" dirty="0"/>
              <a:t>Opskriften er skrevet i kode, som kan forstås af cellerne. På samme måde som at computere kan udføre komplekse beregninger, hvis man beskriver det til dem med den rette kombination af 0 og 1 </a:t>
            </a:r>
            <a:r>
              <a:rPr lang="da-DK" dirty="0" err="1"/>
              <a:t>taller</a:t>
            </a:r>
            <a:r>
              <a:rPr lang="da-DK" dirty="0"/>
              <a:t>, kan cellerne udføre komplekse synteseprocesser af protein ved at læse DNA’ets kombination af T, A, G og C’er. </a:t>
            </a:r>
          </a:p>
        </p:txBody>
      </p:sp>
    </p:spTree>
    <p:extLst>
      <p:ext uri="{BB962C8B-B14F-4D97-AF65-F5344CB8AC3E}">
        <p14:creationId xmlns:p14="http://schemas.microsoft.com/office/powerpoint/2010/main" val="7405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Centralt dogme: </a:t>
            </a:r>
            <a:r>
              <a:rPr lang="da-DK" dirty="0" err="1"/>
              <a:t>Genekspression</a:t>
            </a:r>
            <a:endParaRPr lang="da-DK" dirty="0"/>
          </a:p>
        </p:txBody>
      </p:sp>
      <p:sp>
        <p:nvSpPr>
          <p:cNvPr id="3" name="Content Placeholder 2"/>
          <p:cNvSpPr>
            <a:spLocks noGrp="1"/>
          </p:cNvSpPr>
          <p:nvPr>
            <p:ph idx="1"/>
          </p:nvPr>
        </p:nvSpPr>
        <p:spPr/>
        <p:txBody>
          <a:bodyPr/>
          <a:lstStyle/>
          <a:p>
            <a:endParaRPr lang="da-DK"/>
          </a:p>
        </p:txBody>
      </p:sp>
      <p:pic>
        <p:nvPicPr>
          <p:cNvPr id="5" name="Picture 4"/>
          <p:cNvPicPr>
            <a:picLocks noChangeAspect="1"/>
          </p:cNvPicPr>
          <p:nvPr/>
        </p:nvPicPr>
        <p:blipFill>
          <a:blip r:embed="rId3"/>
          <a:stretch>
            <a:fillRect/>
          </a:stretch>
        </p:blipFill>
        <p:spPr>
          <a:xfrm>
            <a:off x="837113" y="1322774"/>
            <a:ext cx="7701785" cy="4479281"/>
          </a:xfrm>
          <a:prstGeom prst="rect">
            <a:avLst/>
          </a:prstGeom>
        </p:spPr>
      </p:pic>
      <p:sp>
        <p:nvSpPr>
          <p:cNvPr id="6" name="Content Placeholder 2"/>
          <p:cNvSpPr txBox="1">
            <a:spLocks/>
          </p:cNvSpPr>
          <p:nvPr/>
        </p:nvSpPr>
        <p:spPr>
          <a:xfrm>
            <a:off x="0" y="5802055"/>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Generne kommer til udtryk ved produktionen af proteiner. Dette forklares med det centrale dogme i molekylærbiologi: Ved transskription dannes RNA ud fra DNA. Herefter </a:t>
            </a:r>
            <a:r>
              <a:rPr lang="da-DK" dirty="0" err="1"/>
              <a:t>translateres</a:t>
            </a:r>
            <a:r>
              <a:rPr lang="da-DK" dirty="0"/>
              <a:t> (oversættes) informationen i RNA til produktionen af et bestemt protein. </a:t>
            </a:r>
          </a:p>
          <a:p>
            <a:pPr marL="0" indent="0">
              <a:buNone/>
            </a:pPr>
            <a:r>
              <a:rPr lang="da-DK" dirty="0"/>
              <a:t>Det producerede protein har en indflydelse på kroppen, og det er herved at genet kommer til udtryk. Et bestemt gen kan eksempelvis kode for produktionen af en større mængde melanin, hvormed man for brune øjne.</a:t>
            </a:r>
          </a:p>
        </p:txBody>
      </p:sp>
    </p:spTree>
    <p:extLst>
      <p:ext uri="{BB962C8B-B14F-4D97-AF65-F5344CB8AC3E}">
        <p14:creationId xmlns:p14="http://schemas.microsoft.com/office/powerpoint/2010/main" val="221503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RNA bringer information</a:t>
            </a:r>
          </a:p>
        </p:txBody>
      </p:sp>
      <p:sp>
        <p:nvSpPr>
          <p:cNvPr id="3" name="Content Placeholder 2"/>
          <p:cNvSpPr>
            <a:spLocks noGrp="1"/>
          </p:cNvSpPr>
          <p:nvPr>
            <p:ph idx="1"/>
          </p:nvPr>
        </p:nvSpPr>
        <p:spPr>
          <a:xfrm>
            <a:off x="628650" y="1825625"/>
            <a:ext cx="3788194" cy="3872648"/>
          </a:xfrm>
        </p:spPr>
        <p:txBody>
          <a:bodyPr>
            <a:normAutofit fontScale="62500" lnSpcReduction="20000"/>
          </a:bodyPr>
          <a:lstStyle/>
          <a:p>
            <a:r>
              <a:rPr lang="da-DK" dirty="0"/>
              <a:t>RNA er opbygget af:</a:t>
            </a:r>
          </a:p>
          <a:p>
            <a:pPr lvl="1"/>
            <a:r>
              <a:rPr lang="da-DK" dirty="0" err="1"/>
              <a:t>Ribose</a:t>
            </a:r>
            <a:endParaRPr lang="da-DK" dirty="0"/>
          </a:p>
          <a:p>
            <a:pPr lvl="1"/>
            <a:r>
              <a:rPr lang="da-DK" dirty="0"/>
              <a:t>Nukleotider (C, G, A, U)</a:t>
            </a:r>
          </a:p>
          <a:p>
            <a:pPr lvl="1"/>
            <a:r>
              <a:rPr lang="da-DK" dirty="0"/>
              <a:t>Cytosin, Guanin, Adenin &amp; </a:t>
            </a:r>
            <a:r>
              <a:rPr lang="da-DK" dirty="0" err="1"/>
              <a:t>Uracil</a:t>
            </a:r>
            <a:endParaRPr lang="da-DK" dirty="0"/>
          </a:p>
          <a:p>
            <a:r>
              <a:rPr lang="da-DK" dirty="0"/>
              <a:t>Altså ligesom DNA, men med en ryg af en anden sukker og </a:t>
            </a:r>
            <a:r>
              <a:rPr lang="da-DK" dirty="0" err="1"/>
              <a:t>Uracil</a:t>
            </a:r>
            <a:r>
              <a:rPr lang="da-DK" dirty="0"/>
              <a:t> i stedet for </a:t>
            </a:r>
            <a:r>
              <a:rPr lang="da-DK" dirty="0" err="1"/>
              <a:t>Thymin</a:t>
            </a:r>
            <a:r>
              <a:rPr lang="da-DK" dirty="0"/>
              <a:t>.</a:t>
            </a:r>
          </a:p>
          <a:p>
            <a:r>
              <a:rPr lang="da-DK" dirty="0"/>
              <a:t>RNA udgør kun en transskription af en lille del af DNA</a:t>
            </a:r>
          </a:p>
          <a:p>
            <a:r>
              <a:rPr lang="da-DK" dirty="0"/>
              <a:t>Udover at blive brugt ved translation til proteiner har RNA også andre opgaver i cellen</a:t>
            </a:r>
          </a:p>
          <a:p>
            <a:r>
              <a:rPr lang="da-DK" dirty="0"/>
              <a:t>RNA opdeles nogle gange efter deres rolle, hvor særligt budbringeren </a:t>
            </a:r>
            <a:r>
              <a:rPr lang="da-DK" dirty="0" err="1"/>
              <a:t>mRNA</a:t>
            </a:r>
            <a:r>
              <a:rPr lang="da-DK" dirty="0"/>
              <a:t> (”</a:t>
            </a:r>
            <a:r>
              <a:rPr lang="da-DK" dirty="0" err="1"/>
              <a:t>messenger</a:t>
            </a:r>
            <a:r>
              <a:rPr lang="da-DK" dirty="0"/>
              <a:t>”) er vigtigt for det centrale dogme</a:t>
            </a:r>
          </a:p>
        </p:txBody>
      </p:sp>
      <p:sp>
        <p:nvSpPr>
          <p:cNvPr id="6" name="Content Placeholder 2"/>
          <p:cNvSpPr txBox="1">
            <a:spLocks/>
          </p:cNvSpPr>
          <p:nvPr/>
        </p:nvSpPr>
        <p:spPr>
          <a:xfrm>
            <a:off x="0" y="5802055"/>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200" dirty="0"/>
              <a:t>RNA er fysisk set en smule anderledes end DNA, der gør at det ikke kan gå i dobbelt </a:t>
            </a:r>
            <a:r>
              <a:rPr lang="da-DK" sz="1200" dirty="0" err="1"/>
              <a:t>helix</a:t>
            </a:r>
            <a:r>
              <a:rPr lang="da-DK" sz="1200" dirty="0"/>
              <a:t> struktur. </a:t>
            </a:r>
          </a:p>
          <a:p>
            <a:pPr marL="0" indent="0">
              <a:buNone/>
            </a:pPr>
            <a:r>
              <a:rPr lang="da-DK" sz="1200" dirty="0"/>
              <a:t>RNA bliver også brugt som enzym, altså katalysator for andre kemiske processer (er blandt andet derfor man mener at liv startede som RNA, se mere i materialet om ’Tidligste Liv’).</a:t>
            </a:r>
          </a:p>
          <a:p>
            <a:pPr marL="0" indent="0">
              <a:buNone/>
            </a:pPr>
            <a:r>
              <a:rPr lang="da-DK" sz="1200" dirty="0"/>
              <a:t>Illustrativ beskrivelse af forskellen mellem DNA og RNA (engelsk): </a:t>
            </a:r>
            <a:r>
              <a:rPr lang="da-DK" sz="1200" dirty="0">
                <a:hlinkClick r:id="rId3"/>
              </a:rPr>
              <a:t>http://learn.genetics.utah.edu/content/basics/rna/</a:t>
            </a:r>
            <a:r>
              <a:rPr lang="da-DK" sz="1200" dirty="0"/>
              <a:t> </a:t>
            </a:r>
          </a:p>
        </p:txBody>
      </p:sp>
      <p:pic>
        <p:nvPicPr>
          <p:cNvPr id="4" name="Picture 3"/>
          <p:cNvPicPr>
            <a:picLocks noChangeAspect="1"/>
          </p:cNvPicPr>
          <p:nvPr/>
        </p:nvPicPr>
        <p:blipFill>
          <a:blip r:embed="rId4"/>
          <a:stretch>
            <a:fillRect/>
          </a:stretch>
        </p:blipFill>
        <p:spPr>
          <a:xfrm>
            <a:off x="4416844" y="1690689"/>
            <a:ext cx="4727156" cy="3780463"/>
          </a:xfrm>
          <a:prstGeom prst="rect">
            <a:avLst/>
          </a:prstGeom>
        </p:spPr>
      </p:pic>
    </p:spTree>
    <p:extLst>
      <p:ext uri="{BB962C8B-B14F-4D97-AF65-F5344CB8AC3E}">
        <p14:creationId xmlns:p14="http://schemas.microsoft.com/office/powerpoint/2010/main" val="39242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Informationen i DNA</a:t>
            </a:r>
          </a:p>
        </p:txBody>
      </p:sp>
      <p:sp>
        <p:nvSpPr>
          <p:cNvPr id="3" name="Content Placeholder 2"/>
          <p:cNvSpPr>
            <a:spLocks noGrp="1"/>
          </p:cNvSpPr>
          <p:nvPr>
            <p:ph idx="1"/>
          </p:nvPr>
        </p:nvSpPr>
        <p:spPr>
          <a:xfrm>
            <a:off x="628649" y="1825625"/>
            <a:ext cx="8002395" cy="2367233"/>
          </a:xfrm>
        </p:spPr>
        <p:txBody>
          <a:bodyPr>
            <a:normAutofit fontScale="85000" lnSpcReduction="20000"/>
          </a:bodyPr>
          <a:lstStyle/>
          <a:p>
            <a:r>
              <a:rPr lang="da-DK" dirty="0"/>
              <a:t>Informationen i DNA er dog ikke pakket helt kompakt, der er sekvenser af DNA som ikke koder for noget (’</a:t>
            </a:r>
            <a:r>
              <a:rPr lang="da-DK" dirty="0" err="1"/>
              <a:t>introner</a:t>
            </a:r>
            <a:r>
              <a:rPr lang="da-DK" dirty="0"/>
              <a:t>’)</a:t>
            </a:r>
          </a:p>
          <a:p>
            <a:r>
              <a:rPr lang="da-DK" dirty="0"/>
              <a:t>De sekvenser af DNA som koder for proteindannelse, kaldes ’</a:t>
            </a:r>
            <a:r>
              <a:rPr lang="da-DK" dirty="0" err="1"/>
              <a:t>exoner</a:t>
            </a:r>
            <a:r>
              <a:rPr lang="da-DK" dirty="0"/>
              <a:t>’ og udgør kun en lille del af det fulde genom</a:t>
            </a:r>
          </a:p>
          <a:p>
            <a:r>
              <a:rPr lang="da-DK" dirty="0"/>
              <a:t>Hos mennesker er kun omkring en procent af det samlede genom udgjort af </a:t>
            </a:r>
            <a:r>
              <a:rPr lang="da-DK" dirty="0" err="1"/>
              <a:t>exoner</a:t>
            </a:r>
            <a:endParaRPr lang="da-DK" dirty="0"/>
          </a:p>
          <a:p>
            <a:r>
              <a:rPr lang="da-DK" dirty="0"/>
              <a:t>Nedenfor er en illustration af segmenterne i en RNA-streng:</a:t>
            </a:r>
          </a:p>
        </p:txBody>
      </p:sp>
      <p:sp>
        <p:nvSpPr>
          <p:cNvPr id="6" name="Content Placeholder 2"/>
          <p:cNvSpPr txBox="1">
            <a:spLocks/>
          </p:cNvSpPr>
          <p:nvPr/>
        </p:nvSpPr>
        <p:spPr>
          <a:xfrm>
            <a:off x="0" y="5802055"/>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I transskriberingen af DNA til </a:t>
            </a:r>
            <a:r>
              <a:rPr lang="da-DK" dirty="0" err="1"/>
              <a:t>mRNA</a:t>
            </a:r>
            <a:r>
              <a:rPr lang="da-DK" dirty="0"/>
              <a:t>, bliver </a:t>
            </a:r>
            <a:r>
              <a:rPr lang="da-DK" dirty="0" err="1"/>
              <a:t>introner</a:t>
            </a:r>
            <a:r>
              <a:rPr lang="da-DK" dirty="0"/>
              <a:t> klippet væk fra RNA. Dette er nødvendigt før RNA kan bruges i produktionen af proteiner.</a:t>
            </a:r>
          </a:p>
          <a:p>
            <a:pPr marL="0" indent="0">
              <a:buNone/>
            </a:pPr>
            <a:r>
              <a:rPr lang="da-DK" dirty="0"/>
              <a:t>De ubenyttede sekvenser er typisk slet ikke del af kodende </a:t>
            </a:r>
            <a:r>
              <a:rPr lang="da-DK" dirty="0" err="1"/>
              <a:t>exoner</a:t>
            </a:r>
            <a:r>
              <a:rPr lang="da-DK" dirty="0"/>
              <a:t>, men derimod den del af koden der initierer kopieringen eller angiver at proteinproduktionen er færdig.</a:t>
            </a:r>
          </a:p>
          <a:p>
            <a:pPr marL="0" indent="0">
              <a:buNone/>
            </a:pPr>
            <a:endParaRPr lang="da-DK" dirty="0"/>
          </a:p>
        </p:txBody>
      </p:sp>
      <p:grpSp>
        <p:nvGrpSpPr>
          <p:cNvPr id="10" name="Group 9"/>
          <p:cNvGrpSpPr/>
          <p:nvPr/>
        </p:nvGrpSpPr>
        <p:grpSpPr>
          <a:xfrm>
            <a:off x="1084223" y="4327794"/>
            <a:ext cx="7091246" cy="1162800"/>
            <a:chOff x="1076092" y="4605802"/>
            <a:chExt cx="7091246" cy="1162800"/>
          </a:xfrm>
        </p:grpSpPr>
        <p:pic>
          <p:nvPicPr>
            <p:cNvPr id="5" name="Picture 4"/>
            <p:cNvPicPr>
              <a:picLocks noChangeAspect="1"/>
            </p:cNvPicPr>
            <p:nvPr/>
          </p:nvPicPr>
          <p:blipFill>
            <a:blip r:embed="rId3"/>
            <a:stretch>
              <a:fillRect/>
            </a:stretch>
          </p:blipFill>
          <p:spPr>
            <a:xfrm>
              <a:off x="1076092" y="4605802"/>
              <a:ext cx="6991815" cy="1092471"/>
            </a:xfrm>
            <a:prstGeom prst="rect">
              <a:avLst/>
            </a:prstGeom>
          </p:spPr>
        </p:pic>
        <p:sp>
          <p:nvSpPr>
            <p:cNvPr id="7" name="TextBox 6"/>
            <p:cNvSpPr txBox="1"/>
            <p:nvPr/>
          </p:nvSpPr>
          <p:spPr>
            <a:xfrm>
              <a:off x="4293219" y="5399270"/>
              <a:ext cx="2720897" cy="369332"/>
            </a:xfrm>
            <a:prstGeom prst="rect">
              <a:avLst/>
            </a:prstGeom>
            <a:solidFill>
              <a:schemeClr val="bg1"/>
            </a:solidFill>
          </p:spPr>
          <p:txBody>
            <a:bodyPr wrap="square" rtlCol="0">
              <a:spAutoFit/>
            </a:bodyPr>
            <a:lstStyle/>
            <a:p>
              <a:r>
                <a:rPr lang="da-DK"/>
                <a:t>kodende sekvens af DNA</a:t>
              </a:r>
            </a:p>
          </p:txBody>
        </p:sp>
        <p:sp>
          <p:nvSpPr>
            <p:cNvPr id="8" name="TextBox 7"/>
            <p:cNvSpPr txBox="1"/>
            <p:nvPr/>
          </p:nvSpPr>
          <p:spPr>
            <a:xfrm>
              <a:off x="1412487" y="5399270"/>
              <a:ext cx="2660496" cy="369332"/>
            </a:xfrm>
            <a:prstGeom prst="rect">
              <a:avLst/>
            </a:prstGeom>
            <a:solidFill>
              <a:schemeClr val="bg1"/>
            </a:solidFill>
          </p:spPr>
          <p:txBody>
            <a:bodyPr wrap="square" rtlCol="0">
              <a:spAutoFit/>
            </a:bodyPr>
            <a:lstStyle/>
            <a:p>
              <a:r>
                <a:rPr lang="da-DK" dirty="0"/>
                <a:t>ubenyttet sekvens</a:t>
              </a:r>
            </a:p>
          </p:txBody>
        </p:sp>
        <p:sp>
          <p:nvSpPr>
            <p:cNvPr id="9" name="TextBox 8"/>
            <p:cNvSpPr txBox="1"/>
            <p:nvPr/>
          </p:nvSpPr>
          <p:spPr>
            <a:xfrm>
              <a:off x="7234352" y="5399270"/>
              <a:ext cx="932986" cy="369332"/>
            </a:xfrm>
            <a:prstGeom prst="rect">
              <a:avLst/>
            </a:prstGeom>
            <a:solidFill>
              <a:schemeClr val="bg1"/>
            </a:solidFill>
          </p:spPr>
          <p:txBody>
            <a:bodyPr wrap="square" rtlCol="0">
              <a:spAutoFit/>
            </a:bodyPr>
            <a:lstStyle/>
            <a:p>
              <a:r>
                <a:rPr lang="da-DK" dirty="0" err="1"/>
                <a:t>intron</a:t>
              </a:r>
              <a:endParaRPr lang="da-DK" dirty="0"/>
            </a:p>
          </p:txBody>
        </p:sp>
      </p:grpSp>
    </p:spTree>
    <p:extLst>
      <p:ext uri="{BB962C8B-B14F-4D97-AF65-F5344CB8AC3E}">
        <p14:creationId xmlns:p14="http://schemas.microsoft.com/office/powerpoint/2010/main" val="1317176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406"/>
            <a:ext cx="8229600" cy="1143000"/>
          </a:xfrm>
        </p:spPr>
        <p:txBody>
          <a:bodyPr/>
          <a:lstStyle/>
          <a:p>
            <a:r>
              <a:rPr lang="en-US" dirty="0" err="1"/>
              <a:t>Enzymer</a:t>
            </a:r>
            <a:r>
              <a:rPr lang="en-US" dirty="0"/>
              <a:t> </a:t>
            </a:r>
            <a:r>
              <a:rPr lang="en-US" dirty="0" err="1"/>
              <a:t>læser</a:t>
            </a:r>
            <a:r>
              <a:rPr lang="en-US" dirty="0"/>
              <a:t> </a:t>
            </a:r>
            <a:r>
              <a:rPr lang="en-US" dirty="0" err="1"/>
              <a:t>koden</a:t>
            </a:r>
            <a:endParaRPr lang="en-US" dirty="0"/>
          </a:p>
        </p:txBody>
      </p:sp>
      <p:pic>
        <p:nvPicPr>
          <p:cNvPr id="5" name="Picture 4"/>
          <p:cNvPicPr>
            <a:picLocks noChangeAspect="1"/>
          </p:cNvPicPr>
          <p:nvPr/>
        </p:nvPicPr>
        <p:blipFill rotWithShape="1">
          <a:blip r:embed="rId3"/>
          <a:srcRect t="8814"/>
          <a:stretch/>
        </p:blipFill>
        <p:spPr>
          <a:xfrm>
            <a:off x="457200" y="945538"/>
            <a:ext cx="8285356" cy="4375635"/>
          </a:xfrm>
          <a:prstGeom prst="rect">
            <a:avLst/>
          </a:prstGeom>
        </p:spPr>
      </p:pic>
      <p:sp>
        <p:nvSpPr>
          <p:cNvPr id="6"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Specialiserede proteiner læser vores kode. RNA polymerase læser DNA’et ved at åbne </a:t>
            </a:r>
            <a:r>
              <a:rPr lang="da-DK" dirty="0" err="1"/>
              <a:t>dobbelthelixen</a:t>
            </a:r>
            <a:r>
              <a:rPr lang="da-DK" dirty="0"/>
              <a:t> op, producerer matchende </a:t>
            </a:r>
            <a:r>
              <a:rPr lang="da-DK" dirty="0" err="1"/>
              <a:t>mRNA</a:t>
            </a:r>
            <a:r>
              <a:rPr lang="da-DK" dirty="0"/>
              <a:t> og lukker </a:t>
            </a:r>
            <a:r>
              <a:rPr lang="da-DK" dirty="0" err="1"/>
              <a:t>helixen</a:t>
            </a:r>
            <a:r>
              <a:rPr lang="da-DK" dirty="0"/>
              <a:t> igen. Ribosomer læser mRNA’et og danner det protein, som der kodes for.</a:t>
            </a:r>
          </a:p>
          <a:p>
            <a:pPr marL="0" indent="0">
              <a:buNone/>
            </a:pPr>
            <a:r>
              <a:rPr lang="da-DK" dirty="0"/>
              <a:t>Fejl i aflæsning af DNA er ekstrem lille, men fejllæsning af RNA er højere. Generelt siger man at desto længere tid informationen skal bruges i, desto færre fejl kan accepteres.</a:t>
            </a:r>
          </a:p>
        </p:txBody>
      </p:sp>
      <p:sp>
        <p:nvSpPr>
          <p:cNvPr id="3" name="TextBox 2"/>
          <p:cNvSpPr txBox="1"/>
          <p:nvPr/>
        </p:nvSpPr>
        <p:spPr>
          <a:xfrm>
            <a:off x="4917688" y="5180254"/>
            <a:ext cx="4103648" cy="369332"/>
          </a:xfrm>
          <a:prstGeom prst="rect">
            <a:avLst/>
          </a:prstGeom>
          <a:solidFill>
            <a:schemeClr val="bg1"/>
          </a:solidFill>
        </p:spPr>
        <p:txBody>
          <a:bodyPr wrap="square" rtlCol="0">
            <a:spAutoFit/>
          </a:bodyPr>
          <a:lstStyle/>
          <a:p>
            <a:r>
              <a:rPr lang="da-DK" dirty="0"/>
              <a:t>Ribosomer oversætter </a:t>
            </a:r>
            <a:r>
              <a:rPr lang="da-DK" dirty="0" err="1"/>
              <a:t>mRNA</a:t>
            </a:r>
            <a:r>
              <a:rPr lang="da-DK" dirty="0"/>
              <a:t> til proteiner</a:t>
            </a:r>
          </a:p>
        </p:txBody>
      </p:sp>
      <p:sp>
        <p:nvSpPr>
          <p:cNvPr id="7" name="TextBox 6"/>
          <p:cNvSpPr txBox="1"/>
          <p:nvPr/>
        </p:nvSpPr>
        <p:spPr>
          <a:xfrm>
            <a:off x="178420" y="5180254"/>
            <a:ext cx="4666787" cy="369332"/>
          </a:xfrm>
          <a:prstGeom prst="rect">
            <a:avLst/>
          </a:prstGeom>
          <a:noFill/>
        </p:spPr>
        <p:txBody>
          <a:bodyPr wrap="square" rtlCol="0">
            <a:spAutoFit/>
          </a:bodyPr>
          <a:lstStyle/>
          <a:p>
            <a:r>
              <a:rPr lang="da-DK" dirty="0"/>
              <a:t>RNA polymerase transskriberer DNA til </a:t>
            </a:r>
            <a:r>
              <a:rPr lang="da-DK" dirty="0" err="1"/>
              <a:t>mRNA</a:t>
            </a:r>
            <a:endParaRPr lang="da-DK" dirty="0"/>
          </a:p>
        </p:txBody>
      </p:sp>
    </p:spTree>
    <p:extLst>
      <p:ext uri="{BB962C8B-B14F-4D97-AF65-F5344CB8AC3E}">
        <p14:creationId xmlns:p14="http://schemas.microsoft.com/office/powerpoint/2010/main" val="26231725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6106</TotalTime>
  <Words>2831</Words>
  <Application>Microsoft Macintosh PowerPoint</Application>
  <PresentationFormat>On-screen Show (4:3)</PresentationFormat>
  <Paragraphs>169</Paragraphs>
  <Slides>21</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DNA</vt:lpstr>
      <vt:lpstr>DNA spiller en vigtig rolle</vt:lpstr>
      <vt:lpstr> DNA og struktur  </vt:lpstr>
      <vt:lpstr>DNAs bestanddele</vt:lpstr>
      <vt:lpstr>DNA – livets kogebog</vt:lpstr>
      <vt:lpstr>Centralt dogme: Genekspression</vt:lpstr>
      <vt:lpstr>RNA bringer information</vt:lpstr>
      <vt:lpstr>Informationen i DNA</vt:lpstr>
      <vt:lpstr>Enzymer læser koden</vt:lpstr>
      <vt:lpstr>Protein: Samling af aminosyrer</vt:lpstr>
      <vt:lpstr>DNA - livets byggesten</vt:lpstr>
      <vt:lpstr>Opdagelsen af DNA</vt:lpstr>
      <vt:lpstr>Fra kat til mus – designer DNA</vt:lpstr>
      <vt:lpstr>DNA kommer til udtryk</vt:lpstr>
      <vt:lpstr>Alleller, genotyper og fænotyper</vt:lpstr>
      <vt:lpstr>Reproduktion</vt:lpstr>
      <vt:lpstr>Reproduktion – ukønnet</vt:lpstr>
      <vt:lpstr>Reproduktion – kønnet</vt:lpstr>
      <vt:lpstr>Epigenetik</vt:lpstr>
      <vt:lpstr>Yderligere ressourcer</vt:lpstr>
      <vt:lpstr>Om materialet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dc:title>
  <dc:creator>Ditte Marie Hjort</dc:creator>
  <cp:lastModifiedBy>Morten Ankersen Medici</cp:lastModifiedBy>
  <cp:revision>95</cp:revision>
  <dcterms:created xsi:type="dcterms:W3CDTF">2017-07-08T14:45:19Z</dcterms:created>
  <dcterms:modified xsi:type="dcterms:W3CDTF">2019-07-21T09:05:21Z</dcterms:modified>
</cp:coreProperties>
</file>