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6"/>
  </p:notesMasterIdLst>
  <p:sldIdLst>
    <p:sldId id="256" r:id="rId2"/>
    <p:sldId id="262" r:id="rId3"/>
    <p:sldId id="321" r:id="rId4"/>
    <p:sldId id="299" r:id="rId5"/>
    <p:sldId id="301" r:id="rId6"/>
    <p:sldId id="297" r:id="rId7"/>
    <p:sldId id="293" r:id="rId8"/>
    <p:sldId id="305" r:id="rId9"/>
    <p:sldId id="303" r:id="rId10"/>
    <p:sldId id="304" r:id="rId11"/>
    <p:sldId id="288" r:id="rId12"/>
    <p:sldId id="309" r:id="rId13"/>
    <p:sldId id="302" r:id="rId14"/>
    <p:sldId id="307" r:id="rId15"/>
    <p:sldId id="308" r:id="rId16"/>
    <p:sldId id="295" r:id="rId17"/>
    <p:sldId id="322" r:id="rId18"/>
    <p:sldId id="313" r:id="rId19"/>
    <p:sldId id="310" r:id="rId20"/>
    <p:sldId id="325" r:id="rId21"/>
    <p:sldId id="319" r:id="rId22"/>
    <p:sldId id="320" r:id="rId23"/>
    <p:sldId id="311" r:id="rId24"/>
    <p:sldId id="314" r:id="rId25"/>
    <p:sldId id="315" r:id="rId26"/>
    <p:sldId id="316" r:id="rId27"/>
    <p:sldId id="317" r:id="rId28"/>
    <p:sldId id="261" r:id="rId29"/>
    <p:sldId id="285" r:id="rId30"/>
    <p:sldId id="273" r:id="rId31"/>
    <p:sldId id="268" r:id="rId32"/>
    <p:sldId id="275" r:id="rId33"/>
    <p:sldId id="323" r:id="rId34"/>
    <p:sldId id="32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475"/>
    <a:srgbClr val="EBF5E1"/>
    <a:srgbClr val="EFF6E6"/>
    <a:srgbClr val="F7FAF4"/>
    <a:srgbClr val="F9FAF8"/>
    <a:srgbClr val="FCFCFC"/>
    <a:srgbClr val="F3FDE4"/>
    <a:srgbClr val="E7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2"/>
    <p:restoredTop sz="94679"/>
  </p:normalViewPr>
  <p:slideViewPr>
    <p:cSldViewPr snapToGrid="0" snapToObjects="1">
      <p:cViewPr varScale="1">
        <p:scale>
          <a:sx n="127" d="100"/>
          <a:sy n="127" d="100"/>
        </p:scale>
        <p:origin x="200"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8A55C-8921-9E42-B1EA-443B01956B65}" type="datetimeFigureOut">
              <a:rPr lang="da-DK" smtClean="0"/>
              <a:t>11/06/2019</a:t>
            </a:fld>
            <a:endParaRPr lang="da-D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791DC-1962-6A41-85E9-6648E3C07F52}" type="slidenum">
              <a:rPr lang="da-DK" smtClean="0"/>
              <a:t>‹#›</a:t>
            </a:fld>
            <a:endParaRPr lang="da-DK"/>
          </a:p>
        </p:txBody>
      </p:sp>
    </p:spTree>
    <p:extLst>
      <p:ext uri="{BB962C8B-B14F-4D97-AF65-F5344CB8AC3E}">
        <p14:creationId xmlns:p14="http://schemas.microsoft.com/office/powerpoint/2010/main" val="124193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B3272-BF1C-8349-8245-C1D07827CD65}" type="datetimeFigureOut">
              <a:rPr lang="da-DK" smtClean="0"/>
              <a:t>11/06/2019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B3272-BF1C-8349-8245-C1D07827CD65}" type="datetimeFigureOut">
              <a:rPr lang="da-DK" smtClean="0"/>
              <a:t>11/06/2019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B3272-BF1C-8349-8245-C1D07827CD65}" type="datetimeFigureOut">
              <a:rPr lang="da-DK" smtClean="0"/>
              <a:t>11/06/2019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B3272-BF1C-8349-8245-C1D07827CD65}" type="datetimeFigureOut">
              <a:rPr lang="da-DK" smtClean="0"/>
              <a:t>11/06/2019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B3272-BF1C-8349-8245-C1D07827CD65}" type="datetimeFigureOut">
              <a:rPr lang="da-DK" smtClean="0"/>
              <a:t>11/06/2019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CB3272-BF1C-8349-8245-C1D07827CD65}" type="datetimeFigureOut">
              <a:rPr lang="da-DK" smtClean="0"/>
              <a:t>11/06/2019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CB3272-BF1C-8349-8245-C1D07827CD65}" type="datetimeFigureOut">
              <a:rPr lang="da-DK" smtClean="0"/>
              <a:t>11/06/2019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CB3272-BF1C-8349-8245-C1D07827CD65}" type="datetimeFigureOut">
              <a:rPr lang="da-DK" smtClean="0"/>
              <a:t>11/06/2019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B3272-BF1C-8349-8245-C1D07827CD65}" type="datetimeFigureOut">
              <a:rPr lang="da-DK" smtClean="0"/>
              <a:t>11/06/2019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B3272-BF1C-8349-8245-C1D07827CD65}" type="datetimeFigureOut">
              <a:rPr lang="da-DK" smtClean="0"/>
              <a:t>11/06/2019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B3272-BF1C-8349-8245-C1D07827CD65}" type="datetimeFigureOut">
              <a:rPr lang="da-DK" smtClean="0"/>
              <a:t>11/06/2019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3EEA973-5D32-AF49-9954-B3555DF0529D}" type="slidenum">
              <a:rPr lang="da-DK" smtClean="0"/>
              <a:t>‹#›</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3272-BF1C-8349-8245-C1D07827CD65}" type="datetimeFigureOut">
              <a:rPr lang="da-DK" smtClean="0"/>
              <a:t>11/06/2019</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EA973-5D32-AF49-9954-B3555DF0529D}" type="slidenum">
              <a:rPr lang="da-DK" smtClean="0"/>
              <a:t>‹#›</a:t>
            </a:fld>
            <a:endParaRPr lang="da-DK"/>
          </a:p>
        </p:txBody>
      </p:sp>
    </p:spTree>
    <p:extLst>
      <p:ext uri="{BB962C8B-B14F-4D97-AF65-F5344CB8AC3E}">
        <p14:creationId xmlns:p14="http://schemas.microsoft.com/office/powerpoint/2010/main" val="17550751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photolib.noaa.gov/htmls/nur04506.htm"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febs.onlinelibrary.wiley.com/doi/abs/10.1111/j.1432-1033.2004.04248.x"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onlinelibrary.wiley.com/doi/abs/10.1111/j.1365-2427.2012.02866.x" TargetMode="External"/><Relationship Id="rId3" Type="http://schemas.openxmlformats.org/officeDocument/2006/relationships/hyperlink" Target="https://ens.dk/sites/ens.dk/files/Statistik/estat2016.pdf" TargetMode="External"/><Relationship Id="rId7" Type="http://schemas.openxmlformats.org/officeDocument/2006/relationships/hyperlink" Target="http://textbookofbacteriology.net/growth_3.html" TargetMode="External"/><Relationship Id="rId2" Type="http://schemas.openxmlformats.org/officeDocument/2006/relationships/hyperlink" Target="https://hypertextbook.com/facts/2009/VickieWu.shtml" TargetMode="External"/><Relationship Id="rId1" Type="http://schemas.openxmlformats.org/officeDocument/2006/relationships/slideLayout" Target="../slideLayouts/slideLayout2.xml"/><Relationship Id="rId6" Type="http://schemas.openxmlformats.org/officeDocument/2006/relationships/hyperlink" Target="https://www.britannica.com/science/blue-green-algae" TargetMode="External"/><Relationship Id="rId11" Type="http://schemas.openxmlformats.org/officeDocument/2006/relationships/hyperlink" Target="https://www.ncbi.nlm.nih.gov/pmc/articles/PMC2781829/" TargetMode="External"/><Relationship Id="rId5" Type="http://schemas.openxmlformats.org/officeDocument/2006/relationships/hyperlink" Target="http://book.bionumbers.org/how-big-is-an-e-coli-cell-and-what-is-its-mass/" TargetMode="External"/><Relationship Id="rId10" Type="http://schemas.openxmlformats.org/officeDocument/2006/relationships/hyperlink" Target="http://www.idph.state.il.us/envhealth/pcnorwayrat.htm" TargetMode="External"/><Relationship Id="rId4" Type="http://schemas.openxmlformats.org/officeDocument/2006/relationships/hyperlink" Target="http://book.bionumbers.org/what-is-the-power-consumption-of-a-cell/" TargetMode="External"/><Relationship Id="rId9" Type="http://schemas.openxmlformats.org/officeDocument/2006/relationships/hyperlink" Target="https://www.ncbi.nlm.nih.gov/pubmed/1236177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geochemicalperspectivesletters.org/article1724"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 Id="rId9" Type="http://schemas.openxmlformats.org/officeDocument/2006/relationships/image" Target="../media/image12.tiff"/></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a-DK" sz="7200" dirty="0"/>
              <a:t>DET TIDLIGSTE LIV</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Der er tegn på liv fra helt tidligt i Jordens liv, og dannelsen af det første liv af encellede organismer spiller en stor rolle for den atmosfære vi har nu, og er det afgørende spring fra en øde planet med rigelige med grundstoffer til et liv af flercellede organismer der senere skulle udvikle sig til den artsrigdom vi ser i dag. </a:t>
            </a:r>
          </a:p>
        </p:txBody>
      </p:sp>
      <p:pic>
        <p:nvPicPr>
          <p:cNvPr id="5" name="Picture 1">
            <a:extLst>
              <a:ext uri="{FF2B5EF4-FFF2-40B4-BE49-F238E27FC236}">
                <a16:creationId xmlns:a16="http://schemas.microsoft.com/office/drawing/2014/main" id="{25844B40-092F-4982-A657-AB8765C66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
        <p:nvSpPr>
          <p:cNvPr id="6" name="Tekstfelt 7">
            <a:extLst>
              <a:ext uri="{FF2B5EF4-FFF2-40B4-BE49-F238E27FC236}">
                <a16:creationId xmlns:a16="http://schemas.microsoft.com/office/drawing/2014/main" id="{CD10BEC8-D4E9-40C9-8F86-5774B8C2A9DD}"/>
              </a:ext>
            </a:extLst>
          </p:cNvPr>
          <p:cNvSpPr txBox="1"/>
          <p:nvPr/>
        </p:nvSpPr>
        <p:spPr>
          <a:xfrm>
            <a:off x="-50295" y="-14427"/>
            <a:ext cx="1197033" cy="246221"/>
          </a:xfrm>
          <a:prstGeom prst="rect">
            <a:avLst/>
          </a:prstGeom>
          <a:noFill/>
        </p:spPr>
        <p:txBody>
          <a:bodyPr wrap="square" rtlCol="0">
            <a:spAutoFit/>
          </a:bodyPr>
          <a:lstStyle/>
          <a:p>
            <a:r>
              <a:rPr lang="da-DK" sz="1000" dirty="0">
                <a:solidFill>
                  <a:schemeClr val="bg1">
                    <a:lumMod val="75000"/>
                  </a:schemeClr>
                </a:solidFill>
              </a:rPr>
              <a:t>Version 1.7  (2019)  </a:t>
            </a:r>
          </a:p>
        </p:txBody>
      </p:sp>
    </p:spTree>
    <p:extLst>
      <p:ext uri="{BB962C8B-B14F-4D97-AF65-F5344CB8AC3E}">
        <p14:creationId xmlns:p14="http://schemas.microsoft.com/office/powerpoint/2010/main" val="1511638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Protoceller</a:t>
            </a:r>
            <a:endParaRPr lang="da-DK" dirty="0"/>
          </a:p>
        </p:txBody>
      </p:sp>
      <p:sp>
        <p:nvSpPr>
          <p:cNvPr id="3" name="Content Placeholder 2"/>
          <p:cNvSpPr>
            <a:spLocks noGrp="1"/>
          </p:cNvSpPr>
          <p:nvPr>
            <p:ph idx="1"/>
          </p:nvPr>
        </p:nvSpPr>
        <p:spPr>
          <a:xfrm>
            <a:off x="628650" y="1825625"/>
            <a:ext cx="5008475" cy="3849961"/>
          </a:xfrm>
        </p:spPr>
        <p:txBody>
          <a:bodyPr>
            <a:normAutofit fontScale="70000" lnSpcReduction="20000"/>
          </a:bodyPr>
          <a:lstStyle/>
          <a:p>
            <a:endParaRPr lang="da-DK" dirty="0"/>
          </a:p>
          <a:p>
            <a:r>
              <a:rPr lang="da-DK" dirty="0"/>
              <a:t>Ligesom aminosyrer, kan </a:t>
            </a:r>
            <a:r>
              <a:rPr lang="da-DK" dirty="0" err="1"/>
              <a:t>lipider</a:t>
            </a:r>
            <a:r>
              <a:rPr lang="da-DK" dirty="0"/>
              <a:t> også dannes under de rette betingelser</a:t>
            </a:r>
          </a:p>
          <a:p>
            <a:r>
              <a:rPr lang="da-DK" dirty="0" err="1"/>
              <a:t>Lipider</a:t>
            </a:r>
            <a:r>
              <a:rPr lang="da-DK" dirty="0"/>
              <a:t> har en vandskyende hale (angivet med grå), som gør at de i vand samler sig til </a:t>
            </a:r>
            <a:r>
              <a:rPr lang="da-DK" dirty="0" err="1"/>
              <a:t>vesikler</a:t>
            </a:r>
            <a:r>
              <a:rPr lang="da-DK" dirty="0"/>
              <a:t> (og </a:t>
            </a:r>
            <a:r>
              <a:rPr lang="da-DK" dirty="0" err="1"/>
              <a:t>miceller</a:t>
            </a:r>
            <a:r>
              <a:rPr lang="da-DK" dirty="0"/>
              <a:t>)  </a:t>
            </a:r>
          </a:p>
          <a:p>
            <a:r>
              <a:rPr lang="da-DK" dirty="0"/>
              <a:t>Hvis noget RNA på en måde er blevet ’fanget’ i/omsluttet af en boble af </a:t>
            </a:r>
            <a:r>
              <a:rPr lang="da-DK" dirty="0" err="1"/>
              <a:t>lipider</a:t>
            </a:r>
            <a:r>
              <a:rPr lang="da-DK" dirty="0"/>
              <a:t> har vi en struktur der minder om en celle</a:t>
            </a:r>
          </a:p>
          <a:p>
            <a:r>
              <a:rPr lang="da-DK" dirty="0"/>
              <a:t>Dermed har vi noget der kan kopierer sig (RNA) indeni i en fedtmembran (</a:t>
            </a:r>
            <a:r>
              <a:rPr lang="da-DK" dirty="0" err="1"/>
              <a:t>vesikel</a:t>
            </a:r>
            <a:r>
              <a:rPr lang="da-DK" dirty="0"/>
              <a:t>).</a:t>
            </a:r>
          </a:p>
          <a:p>
            <a:r>
              <a:rPr lang="da-DK" dirty="0"/>
              <a:t>Hermed har vi det første udkast til en celle: En ’</a:t>
            </a:r>
            <a:r>
              <a:rPr lang="da-DK" dirty="0" err="1"/>
              <a:t>protocelle</a:t>
            </a:r>
            <a:r>
              <a:rPr lang="da-DK" dirty="0"/>
              <a: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Ved at befinde sig i en celle får kan kopieringen af RNA forløbe mere kontrolleret, da der ikke kan komme ligeså mange forstyrrende elementer udefra.</a:t>
            </a:r>
          </a:p>
          <a:p>
            <a:pPr algn="l">
              <a:defRPr/>
            </a:pPr>
            <a:r>
              <a:rPr lang="da-DK" dirty="0"/>
              <a:t>Dernæst kan man forestille sig at efterhånden som fedtmembranen vokser sig større, er den mere udsat for at blive delt op i flere dele, af eksempelvis lidt bølger (turbulens) i vandet. Det vil sige at celledeling kan ske automatisk. På samme måde vil lidt mad olie i vand samle sig til en klump, men hvis du puster på den, deler det sig.</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sp>
        <p:nvSpPr>
          <p:cNvPr id="8" name="TextBox 7"/>
          <p:cNvSpPr txBox="1"/>
          <p:nvPr/>
        </p:nvSpPr>
        <p:spPr bwMode="auto">
          <a:xfrm rot="5400000">
            <a:off x="7732971" y="1507451"/>
            <a:ext cx="1904335" cy="246221"/>
          </a:xfrm>
          <a:prstGeom prst="rect">
            <a:avLst/>
          </a:prstGeom>
          <a:noFill/>
        </p:spPr>
        <p:txBody>
          <a:bodyPr wrap="square">
            <a:spAutoFit/>
          </a:bodyPr>
          <a:lstStyle/>
          <a:p>
            <a:pPr>
              <a:defRPr/>
            </a:pPr>
            <a:r>
              <a:rPr lang="en-US" sz="1000" dirty="0" err="1">
                <a:solidFill>
                  <a:schemeClr val="bg1">
                    <a:lumMod val="50000"/>
                  </a:schemeClr>
                </a:solidFill>
              </a:rPr>
              <a:t>Exploringorigins.org</a:t>
            </a:r>
            <a:endParaRPr lang="da-DK" sz="1000" dirty="0">
              <a:solidFill>
                <a:schemeClr val="bg1">
                  <a:lumMod val="50000"/>
                </a:schemeClr>
              </a:solidFill>
            </a:endParaRPr>
          </a:p>
        </p:txBody>
      </p:sp>
      <p:pic>
        <p:nvPicPr>
          <p:cNvPr id="9" name="Picture 8"/>
          <p:cNvPicPr>
            <a:picLocks noChangeAspect="1"/>
          </p:cNvPicPr>
          <p:nvPr/>
        </p:nvPicPr>
        <p:blipFill>
          <a:blip r:embed="rId2"/>
          <a:stretch>
            <a:fillRect/>
          </a:stretch>
        </p:blipFill>
        <p:spPr>
          <a:xfrm>
            <a:off x="5803900" y="2994560"/>
            <a:ext cx="3133178" cy="2349884"/>
          </a:xfrm>
          <a:prstGeom prst="rect">
            <a:avLst/>
          </a:prstGeom>
        </p:spPr>
      </p:pic>
      <p:sp>
        <p:nvSpPr>
          <p:cNvPr id="10" name="TextBox 9"/>
          <p:cNvSpPr txBox="1"/>
          <p:nvPr/>
        </p:nvSpPr>
        <p:spPr bwMode="auto">
          <a:xfrm rot="5400000">
            <a:off x="8108021" y="3823617"/>
            <a:ext cx="1904335" cy="246221"/>
          </a:xfrm>
          <a:prstGeom prst="rect">
            <a:avLst/>
          </a:prstGeom>
          <a:noFill/>
        </p:spPr>
        <p:txBody>
          <a:bodyPr wrap="square">
            <a:spAutoFit/>
          </a:bodyPr>
          <a:lstStyle/>
          <a:p>
            <a:pPr>
              <a:defRPr/>
            </a:pPr>
            <a:r>
              <a:rPr lang="en-US" sz="1000" dirty="0" err="1">
                <a:solidFill>
                  <a:schemeClr val="bg1">
                    <a:lumMod val="50000"/>
                  </a:schemeClr>
                </a:solidFill>
              </a:rPr>
              <a:t>Exploringorigins.org</a:t>
            </a:r>
            <a:endParaRPr lang="da-DK" sz="1000" dirty="0">
              <a:solidFill>
                <a:schemeClr val="bg1">
                  <a:lumMod val="50000"/>
                </a:schemeClr>
              </a:solidFill>
            </a:endParaRPr>
          </a:p>
        </p:txBody>
      </p:sp>
      <p:grpSp>
        <p:nvGrpSpPr>
          <p:cNvPr id="14" name="Group 13"/>
          <p:cNvGrpSpPr/>
          <p:nvPr/>
        </p:nvGrpSpPr>
        <p:grpSpPr>
          <a:xfrm>
            <a:off x="5803900" y="582886"/>
            <a:ext cx="2758128" cy="1919154"/>
            <a:chOff x="5803900" y="582886"/>
            <a:chExt cx="2758128" cy="1919154"/>
          </a:xfrm>
        </p:grpSpPr>
        <p:pic>
          <p:nvPicPr>
            <p:cNvPr id="6" name="Picture 5"/>
            <p:cNvPicPr>
              <a:picLocks noChangeAspect="1"/>
            </p:cNvPicPr>
            <p:nvPr/>
          </p:nvPicPr>
          <p:blipFill>
            <a:blip r:embed="rId3"/>
            <a:stretch>
              <a:fillRect/>
            </a:stretch>
          </p:blipFill>
          <p:spPr>
            <a:xfrm>
              <a:off x="5803900" y="582886"/>
              <a:ext cx="2758128" cy="1919154"/>
            </a:xfrm>
            <a:prstGeom prst="rect">
              <a:avLst/>
            </a:prstGeom>
          </p:spPr>
        </p:pic>
        <p:sp>
          <p:nvSpPr>
            <p:cNvPr id="12" name="TextBox 11"/>
            <p:cNvSpPr txBox="1"/>
            <p:nvPr/>
          </p:nvSpPr>
          <p:spPr>
            <a:xfrm>
              <a:off x="7966359" y="1800726"/>
              <a:ext cx="548991" cy="215444"/>
            </a:xfrm>
            <a:prstGeom prst="rect">
              <a:avLst/>
            </a:prstGeom>
            <a:solidFill>
              <a:schemeClr val="tx1"/>
            </a:solidFill>
          </p:spPr>
          <p:txBody>
            <a:bodyPr wrap="square" lIns="0" tIns="0" rIns="0" bIns="0" rtlCol="0">
              <a:spAutoFit/>
            </a:bodyPr>
            <a:lstStyle/>
            <a:p>
              <a:r>
                <a:rPr lang="da-DK" sz="1400" dirty="0" err="1">
                  <a:solidFill>
                    <a:schemeClr val="bg1"/>
                  </a:solidFill>
                </a:rPr>
                <a:t>micelle</a:t>
              </a:r>
              <a:endParaRPr lang="da-DK" sz="1400" dirty="0">
                <a:solidFill>
                  <a:schemeClr val="bg1"/>
                </a:solidFill>
              </a:endParaRPr>
            </a:p>
          </p:txBody>
        </p:sp>
        <p:sp>
          <p:nvSpPr>
            <p:cNvPr id="13" name="TextBox 12"/>
            <p:cNvSpPr txBox="1"/>
            <p:nvPr/>
          </p:nvSpPr>
          <p:spPr>
            <a:xfrm>
              <a:off x="7310201" y="2266500"/>
              <a:ext cx="548991" cy="215444"/>
            </a:xfrm>
            <a:prstGeom prst="rect">
              <a:avLst/>
            </a:prstGeom>
            <a:solidFill>
              <a:schemeClr val="tx1"/>
            </a:solidFill>
          </p:spPr>
          <p:txBody>
            <a:bodyPr wrap="square" lIns="0" tIns="0" rIns="0" bIns="0" rtlCol="0">
              <a:spAutoFit/>
            </a:bodyPr>
            <a:lstStyle/>
            <a:p>
              <a:r>
                <a:rPr lang="da-DK" sz="1400" dirty="0" err="1">
                  <a:solidFill>
                    <a:schemeClr val="bg1"/>
                  </a:solidFill>
                </a:rPr>
                <a:t>vesikel</a:t>
              </a:r>
              <a:endParaRPr lang="da-DK" sz="1400" dirty="0">
                <a:solidFill>
                  <a:schemeClr val="bg1"/>
                </a:solidFill>
              </a:endParaRPr>
            </a:p>
          </p:txBody>
        </p:sp>
      </p:grpSp>
      <p:grpSp>
        <p:nvGrpSpPr>
          <p:cNvPr id="17" name="Group 16"/>
          <p:cNvGrpSpPr/>
          <p:nvPr/>
        </p:nvGrpSpPr>
        <p:grpSpPr>
          <a:xfrm>
            <a:off x="4433863" y="365126"/>
            <a:ext cx="1286650" cy="1681836"/>
            <a:chOff x="4271029" y="468511"/>
            <a:chExt cx="1286650" cy="1681836"/>
          </a:xfrm>
        </p:grpSpPr>
        <p:pic>
          <p:nvPicPr>
            <p:cNvPr id="7" name="Picture 6"/>
            <p:cNvPicPr>
              <a:picLocks noChangeAspect="1"/>
            </p:cNvPicPr>
            <p:nvPr/>
          </p:nvPicPr>
          <p:blipFill>
            <a:blip r:embed="rId4"/>
            <a:stretch>
              <a:fillRect/>
            </a:stretch>
          </p:blipFill>
          <p:spPr>
            <a:xfrm>
              <a:off x="4271029" y="468511"/>
              <a:ext cx="1286650" cy="1681836"/>
            </a:xfrm>
            <a:prstGeom prst="rect">
              <a:avLst/>
            </a:prstGeom>
          </p:spPr>
        </p:pic>
        <p:sp>
          <p:nvSpPr>
            <p:cNvPr id="15" name="TextBox 14"/>
            <p:cNvSpPr txBox="1"/>
            <p:nvPr/>
          </p:nvSpPr>
          <p:spPr>
            <a:xfrm>
              <a:off x="4271030" y="1717902"/>
              <a:ext cx="471792" cy="430887"/>
            </a:xfrm>
            <a:prstGeom prst="rect">
              <a:avLst/>
            </a:prstGeom>
            <a:solidFill>
              <a:schemeClr val="tx1"/>
            </a:solidFill>
          </p:spPr>
          <p:txBody>
            <a:bodyPr wrap="square" lIns="0" tIns="0" rIns="0" bIns="0" rtlCol="0">
              <a:spAutoFit/>
            </a:bodyPr>
            <a:lstStyle/>
            <a:p>
              <a:pPr algn="ctr"/>
              <a:r>
                <a:rPr lang="da-DK" sz="1400" dirty="0" err="1">
                  <a:solidFill>
                    <a:schemeClr val="bg1"/>
                  </a:solidFill>
                </a:rPr>
                <a:t>fedt-syre</a:t>
              </a:r>
              <a:endParaRPr lang="da-DK" sz="1400" dirty="0">
                <a:solidFill>
                  <a:schemeClr val="bg1"/>
                </a:solidFill>
              </a:endParaRPr>
            </a:p>
          </p:txBody>
        </p:sp>
        <p:sp>
          <p:nvSpPr>
            <p:cNvPr id="16" name="TextBox 15"/>
            <p:cNvSpPr txBox="1"/>
            <p:nvPr/>
          </p:nvSpPr>
          <p:spPr>
            <a:xfrm>
              <a:off x="4699066" y="1933345"/>
              <a:ext cx="858613" cy="215444"/>
            </a:xfrm>
            <a:prstGeom prst="rect">
              <a:avLst/>
            </a:prstGeom>
            <a:solidFill>
              <a:schemeClr val="tx1"/>
            </a:solidFill>
          </p:spPr>
          <p:txBody>
            <a:bodyPr wrap="square" lIns="0" tIns="0" rIns="0" bIns="0" rtlCol="0">
              <a:spAutoFit/>
            </a:bodyPr>
            <a:lstStyle/>
            <a:p>
              <a:pPr algn="ctr"/>
              <a:r>
                <a:rPr lang="da-DK" sz="1400" dirty="0" err="1">
                  <a:solidFill>
                    <a:schemeClr val="bg1"/>
                  </a:solidFill>
                </a:rPr>
                <a:t>fosfolipid</a:t>
              </a:r>
              <a:endParaRPr lang="da-DK" sz="1400" dirty="0">
                <a:solidFill>
                  <a:schemeClr val="bg1"/>
                </a:solidFill>
              </a:endParaRPr>
            </a:p>
          </p:txBody>
        </p:sp>
      </p:grpSp>
    </p:spTree>
    <p:extLst>
      <p:ext uri="{BB962C8B-B14F-4D97-AF65-F5344CB8AC3E}">
        <p14:creationId xmlns:p14="http://schemas.microsoft.com/office/powerpoint/2010/main" val="152182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DNA fra rummet</a:t>
            </a:r>
          </a:p>
        </p:txBody>
      </p:sp>
      <p:sp>
        <p:nvSpPr>
          <p:cNvPr id="3" name="Content Placeholder 2"/>
          <p:cNvSpPr>
            <a:spLocks noGrp="1"/>
          </p:cNvSpPr>
          <p:nvPr>
            <p:ph idx="1"/>
          </p:nvPr>
        </p:nvSpPr>
        <p:spPr>
          <a:xfrm>
            <a:off x="628650" y="1825625"/>
            <a:ext cx="3792879" cy="3845970"/>
          </a:xfrm>
        </p:spPr>
        <p:txBody>
          <a:bodyPr>
            <a:normAutofit fontScale="92500" lnSpcReduction="20000"/>
          </a:bodyPr>
          <a:lstStyle/>
          <a:p>
            <a:pPr>
              <a:lnSpc>
                <a:spcPct val="80000"/>
              </a:lnSpc>
            </a:pPr>
            <a:r>
              <a:rPr lang="da-DK" dirty="0"/>
              <a:t>Flere eksempler på fund af </a:t>
            </a:r>
            <a:r>
              <a:rPr lang="da-DK" dirty="0" err="1"/>
              <a:t>nukleotider</a:t>
            </a:r>
            <a:r>
              <a:rPr lang="da-DK" dirty="0"/>
              <a:t> (og –baser) i meteoritter</a:t>
            </a:r>
          </a:p>
          <a:p>
            <a:pPr>
              <a:lnSpc>
                <a:spcPct val="80000"/>
              </a:lnSpc>
            </a:pPr>
            <a:r>
              <a:rPr lang="da-DK" dirty="0"/>
              <a:t>Det kunne betyde at liv kom fra rummet, men omvendt kan organisk kemi jo godt dannes uden biologisk liv</a:t>
            </a:r>
          </a:p>
          <a:p>
            <a:pPr>
              <a:lnSpc>
                <a:spcPct val="80000"/>
              </a:lnSpc>
            </a:pPr>
            <a:r>
              <a:rPr lang="da-DK" dirty="0"/>
              <a:t>Generelt demonstrerer det derfor blot at livets byggesten også kan dannes andre steder i universet </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På den tidlige jord var der mange meteornedslag, så det er helt sikkert en mulighed at DNA-byggesten og aminosyrer kom til Jorden ombord en meteor. Særligt er byggestenen også observeret på meteoritter med oprindelse på Mars. Hvilket styrker troen på at liv også kunne have fundet en plads på Mars.</a:t>
            </a:r>
          </a:p>
          <a:p>
            <a:pPr algn="l"/>
            <a:r>
              <a:rPr lang="da-DK" dirty="0"/>
              <a:t>Det er en mulighed at dele af vores DNA var dannet længe før Jorden er skabt, og det dermed kom til Jorden med en meteorit, men det er lige så sandsynligt at byggestene er så nemme at danne at de opstår mange steder i universet.</a:t>
            </a:r>
          </a:p>
        </p:txBody>
      </p:sp>
      <p:pic>
        <p:nvPicPr>
          <p:cNvPr id="5" name="Picture 4"/>
          <p:cNvPicPr>
            <a:picLocks noChangeAspect="1"/>
          </p:cNvPicPr>
          <p:nvPr/>
        </p:nvPicPr>
        <p:blipFill>
          <a:blip r:embed="rId2"/>
          <a:stretch>
            <a:fillRect/>
          </a:stretch>
        </p:blipFill>
        <p:spPr>
          <a:xfrm>
            <a:off x="4744198" y="961296"/>
            <a:ext cx="4104818" cy="4397782"/>
          </a:xfrm>
          <a:prstGeom prst="rect">
            <a:avLst/>
          </a:prstGeom>
        </p:spPr>
      </p:pic>
      <p:sp>
        <p:nvSpPr>
          <p:cNvPr id="6" name="TextBox 5"/>
          <p:cNvSpPr txBox="1"/>
          <p:nvPr/>
        </p:nvSpPr>
        <p:spPr bwMode="auto">
          <a:xfrm rot="5400000">
            <a:off x="6615462" y="3125797"/>
            <a:ext cx="4713329" cy="246221"/>
          </a:xfrm>
          <a:prstGeom prst="rect">
            <a:avLst/>
          </a:prstGeom>
          <a:noFill/>
        </p:spPr>
        <p:txBody>
          <a:bodyPr wrap="square">
            <a:spAutoFit/>
          </a:bodyPr>
          <a:lstStyle/>
          <a:p>
            <a:pPr>
              <a:defRPr/>
            </a:pPr>
            <a:r>
              <a:rPr lang="en-US" sz="1000" dirty="0">
                <a:solidFill>
                  <a:schemeClr val="bg1">
                    <a:lumMod val="50000"/>
                  </a:schemeClr>
                </a:solidFill>
              </a:rPr>
              <a:t>NASA's Goddard Space Flight Center/Chris Smith</a:t>
            </a:r>
            <a:endParaRPr lang="da-DK" sz="1000" dirty="0">
              <a:solidFill>
                <a:schemeClr val="bg1">
                  <a:lumMod val="50000"/>
                </a:schemeClr>
              </a:solidFill>
            </a:endParaRPr>
          </a:p>
        </p:txBody>
      </p:sp>
    </p:spTree>
    <p:extLst>
      <p:ext uri="{BB962C8B-B14F-4D97-AF65-F5344CB8AC3E}">
        <p14:creationId xmlns:p14="http://schemas.microsoft.com/office/powerpoint/2010/main" val="94597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De første organismer</a:t>
            </a:r>
          </a:p>
        </p:txBody>
      </p:sp>
      <p:sp>
        <p:nvSpPr>
          <p:cNvPr id="3" name="Content Placeholder 2"/>
          <p:cNvSpPr>
            <a:spLocks noGrp="1"/>
          </p:cNvSpPr>
          <p:nvPr>
            <p:ph idx="1"/>
          </p:nvPr>
        </p:nvSpPr>
        <p:spPr>
          <a:xfrm>
            <a:off x="628649" y="1825625"/>
            <a:ext cx="4834602" cy="3737605"/>
          </a:xfrm>
        </p:spPr>
        <p:txBody>
          <a:bodyPr>
            <a:normAutofit fontScale="77500" lnSpcReduction="20000"/>
          </a:bodyPr>
          <a:lstStyle/>
          <a:p>
            <a:r>
              <a:rPr lang="da-DK" dirty="0"/>
              <a:t>I de foregående slides er det forsøgt demonstreret at de nødvendige dele i en celle kan dannes naturligt gennem kemiske processer</a:t>
            </a:r>
          </a:p>
          <a:p>
            <a:r>
              <a:rPr lang="da-DK" dirty="0"/>
              <a:t>Vi ved dog endnu ikke hvordan det første liv rent faktisk opstod fra en samling af aminosyrer</a:t>
            </a:r>
          </a:p>
          <a:p>
            <a:r>
              <a:rPr lang="da-DK" dirty="0"/>
              <a:t>Det tidligste liv, vi kender til, er encellede organismer uden cellekerne, ’</a:t>
            </a:r>
            <a:r>
              <a:rPr lang="da-DK" dirty="0" err="1"/>
              <a:t>prokaryoter</a:t>
            </a:r>
            <a:r>
              <a:rPr lang="da-DK" dirty="0"/>
              <a:t>’ (bakterier)</a:t>
            </a:r>
          </a:p>
          <a:p>
            <a:r>
              <a:rPr lang="da-DK" dirty="0"/>
              <a:t>Det er også den simpleste celletype der findes i dag</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err="1"/>
              <a:t>Prokaryoter</a:t>
            </a:r>
            <a:r>
              <a:rPr lang="da-DK" dirty="0"/>
              <a:t> dækker egentlig over bakterier og </a:t>
            </a:r>
            <a:r>
              <a:rPr lang="da-DK" dirty="0" err="1"/>
              <a:t>arkæer</a:t>
            </a:r>
            <a:r>
              <a:rPr lang="da-DK" dirty="0"/>
              <a:t>. </a:t>
            </a:r>
            <a:r>
              <a:rPr lang="da-DK" dirty="0" err="1"/>
              <a:t>Arkæer</a:t>
            </a:r>
            <a:r>
              <a:rPr lang="da-DK" dirty="0"/>
              <a:t> minder om bakterier, men klassificeres i sit eget domæne på grund af særligt deres opbygning af cellevæggen og deres mere diverse metabolisme - de kan leve af flere forskellige stoffer (se følgende slides).</a:t>
            </a:r>
          </a:p>
          <a:p>
            <a:pPr algn="l">
              <a:defRPr/>
            </a:pPr>
            <a:r>
              <a:rPr lang="da-DK" dirty="0"/>
              <a:t>Mere om cellernes opbygning kan findes i materialet om ’Celler’.</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sp>
        <p:nvSpPr>
          <p:cNvPr id="8" name="Text Box 5"/>
          <p:cNvSpPr txBox="1">
            <a:spLocks noChangeArrowheads="1"/>
          </p:cNvSpPr>
          <p:nvPr/>
        </p:nvSpPr>
        <p:spPr bwMode="auto">
          <a:xfrm>
            <a:off x="6625616" y="336217"/>
            <a:ext cx="165186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2800" b="1" dirty="0" err="1"/>
              <a:t>Prokaryot</a:t>
            </a:r>
            <a:endParaRPr lang="en-GB" sz="2800" b="1" dirty="0"/>
          </a:p>
        </p:txBody>
      </p:sp>
      <p:grpSp>
        <p:nvGrpSpPr>
          <p:cNvPr id="52" name="Group 51"/>
          <p:cNvGrpSpPr/>
          <p:nvPr/>
        </p:nvGrpSpPr>
        <p:grpSpPr>
          <a:xfrm>
            <a:off x="5395927" y="974042"/>
            <a:ext cx="3762804" cy="4782233"/>
            <a:chOff x="5395927" y="974042"/>
            <a:chExt cx="3762804" cy="4782233"/>
          </a:xfrm>
        </p:grpSpPr>
        <p:pic>
          <p:nvPicPr>
            <p:cNvPr id="6" name="Picture 4" descr="pro-eucaryot"/>
            <p:cNvPicPr>
              <a:picLocks noChangeAspect="1" noChangeArrowheads="1"/>
            </p:cNvPicPr>
            <p:nvPr/>
          </p:nvPicPr>
          <p:blipFill rotWithShape="1">
            <a:blip r:embed="rId2">
              <a:extLst>
                <a:ext uri="{28A0092B-C50C-407E-A947-70E740481C1C}">
                  <a14:useLocalDpi xmlns:a14="http://schemas.microsoft.com/office/drawing/2010/main" val="0"/>
                </a:ext>
              </a:extLst>
            </a:blip>
            <a:srcRect l="11262" t="13675" r="63982" b="18384"/>
            <a:stretch/>
          </p:blipFill>
          <p:spPr bwMode="auto">
            <a:xfrm>
              <a:off x="6431406" y="1268413"/>
              <a:ext cx="2058988" cy="448786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37"/>
            <p:cNvGrpSpPr>
              <a:grpSpLocks/>
            </p:cNvGrpSpPr>
            <p:nvPr/>
          </p:nvGrpSpPr>
          <p:grpSpPr bwMode="auto">
            <a:xfrm>
              <a:off x="5790056" y="4262438"/>
              <a:ext cx="1539875" cy="719138"/>
              <a:chOff x="186" y="2614"/>
              <a:chExt cx="970" cy="453"/>
            </a:xfrm>
          </p:grpSpPr>
          <p:sp>
            <p:nvSpPr>
              <p:cNvPr id="30" name="Text Box 12"/>
              <p:cNvSpPr txBox="1">
                <a:spLocks noChangeArrowheads="1"/>
              </p:cNvSpPr>
              <p:nvPr/>
            </p:nvSpPr>
            <p:spPr bwMode="auto">
              <a:xfrm>
                <a:off x="186" y="2614"/>
                <a:ext cx="87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Bakterie </a:t>
                </a:r>
                <a:r>
                  <a:rPr lang="da-DK" sz="1400" b="1" dirty="0" err="1"/>
                  <a:t>flagel</a:t>
                </a:r>
                <a:endParaRPr lang="en-GB" sz="1400" b="1" dirty="0"/>
              </a:p>
            </p:txBody>
          </p:sp>
          <p:sp>
            <p:nvSpPr>
              <p:cNvPr id="31" name="Line 30"/>
              <p:cNvSpPr>
                <a:spLocks noChangeShapeType="1"/>
              </p:cNvSpPr>
              <p:nvPr/>
            </p:nvSpPr>
            <p:spPr bwMode="auto">
              <a:xfrm>
                <a:off x="703" y="2795"/>
                <a:ext cx="453" cy="27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32" name="Group 46"/>
            <p:cNvGrpSpPr>
              <a:grpSpLocks/>
            </p:cNvGrpSpPr>
            <p:nvPr/>
          </p:nvGrpSpPr>
          <p:grpSpPr bwMode="auto">
            <a:xfrm>
              <a:off x="5395927" y="2068898"/>
              <a:ext cx="2003425" cy="461962"/>
              <a:chOff x="-106" y="1221"/>
              <a:chExt cx="1262" cy="291"/>
            </a:xfrm>
          </p:grpSpPr>
          <p:sp>
            <p:nvSpPr>
              <p:cNvPr id="33" name="Text Box 13"/>
              <p:cNvSpPr txBox="1">
                <a:spLocks noChangeArrowheads="1"/>
              </p:cNvSpPr>
              <p:nvPr/>
            </p:nvSpPr>
            <p:spPr bwMode="auto">
              <a:xfrm>
                <a:off x="-106" y="1221"/>
                <a:ext cx="816"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200" b="1" dirty="0"/>
                  <a:t>Ingen cellekerne</a:t>
                </a:r>
              </a:p>
              <a:p>
                <a:r>
                  <a:rPr lang="da-DK" sz="1200" b="1" dirty="0"/>
                  <a:t>(ringformet DNA)</a:t>
                </a:r>
                <a:endParaRPr lang="en-GB" sz="1400" b="1" dirty="0"/>
              </a:p>
            </p:txBody>
          </p:sp>
          <p:sp>
            <p:nvSpPr>
              <p:cNvPr id="34" name="Line 31"/>
              <p:cNvSpPr>
                <a:spLocks noChangeShapeType="1"/>
              </p:cNvSpPr>
              <p:nvPr/>
            </p:nvSpPr>
            <p:spPr bwMode="auto">
              <a:xfrm>
                <a:off x="703" y="1297"/>
                <a:ext cx="453" cy="1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35" name="Group 45"/>
            <p:cNvGrpSpPr>
              <a:grpSpLocks/>
            </p:cNvGrpSpPr>
            <p:nvPr/>
          </p:nvGrpSpPr>
          <p:grpSpPr bwMode="auto">
            <a:xfrm>
              <a:off x="7680769" y="2749551"/>
              <a:ext cx="1477962" cy="1168400"/>
              <a:chOff x="1377" y="1661"/>
              <a:chExt cx="931" cy="736"/>
            </a:xfrm>
          </p:grpSpPr>
          <p:sp>
            <p:nvSpPr>
              <p:cNvPr id="36" name="Text Box 10"/>
              <p:cNvSpPr txBox="1">
                <a:spLocks noChangeArrowheads="1"/>
              </p:cNvSpPr>
              <p:nvPr/>
            </p:nvSpPr>
            <p:spPr bwMode="auto">
              <a:xfrm>
                <a:off x="1377" y="2205"/>
                <a:ext cx="9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a:t>Små ribosomer</a:t>
                </a:r>
                <a:endParaRPr lang="en-GB" sz="1400" b="1"/>
              </a:p>
            </p:txBody>
          </p:sp>
          <p:sp>
            <p:nvSpPr>
              <p:cNvPr id="37" name="Line 32"/>
              <p:cNvSpPr>
                <a:spLocks noChangeShapeType="1"/>
              </p:cNvSpPr>
              <p:nvPr/>
            </p:nvSpPr>
            <p:spPr bwMode="auto">
              <a:xfrm>
                <a:off x="1383" y="1661"/>
                <a:ext cx="363" cy="54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41" name="Group 35"/>
            <p:cNvGrpSpPr>
              <a:grpSpLocks/>
            </p:cNvGrpSpPr>
            <p:nvPr/>
          </p:nvGrpSpPr>
          <p:grpSpPr bwMode="auto">
            <a:xfrm>
              <a:off x="5850940" y="974042"/>
              <a:ext cx="2152650" cy="647700"/>
              <a:chOff x="201" y="527"/>
              <a:chExt cx="1356" cy="408"/>
            </a:xfrm>
          </p:grpSpPr>
          <p:sp>
            <p:nvSpPr>
              <p:cNvPr id="42" name="Text Box 8"/>
              <p:cNvSpPr txBox="1">
                <a:spLocks noChangeArrowheads="1"/>
              </p:cNvSpPr>
              <p:nvPr/>
            </p:nvSpPr>
            <p:spPr bwMode="auto">
              <a:xfrm>
                <a:off x="201" y="527"/>
                <a:ext cx="135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Non-cellulose cellevæg</a:t>
                </a:r>
                <a:endParaRPr lang="en-GB" sz="1400" b="1" dirty="0"/>
              </a:p>
            </p:txBody>
          </p:sp>
          <p:sp>
            <p:nvSpPr>
              <p:cNvPr id="43" name="Line 34"/>
              <p:cNvSpPr>
                <a:spLocks noChangeShapeType="1"/>
              </p:cNvSpPr>
              <p:nvPr/>
            </p:nvSpPr>
            <p:spPr bwMode="auto">
              <a:xfrm>
                <a:off x="657" y="709"/>
                <a:ext cx="182" cy="22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spTree>
    <p:extLst>
      <p:ext uri="{BB962C8B-B14F-4D97-AF65-F5344CB8AC3E}">
        <p14:creationId xmlns:p14="http://schemas.microsoft.com/office/powerpoint/2010/main" val="31722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32201" y="2606508"/>
            <a:ext cx="5235642" cy="3072498"/>
            <a:chOff x="3632201" y="2606508"/>
            <a:chExt cx="5235642" cy="3072498"/>
          </a:xfrm>
        </p:grpSpPr>
        <p:pic>
          <p:nvPicPr>
            <p:cNvPr id="8" name="Picture 7"/>
            <p:cNvPicPr>
              <a:picLocks noChangeAspect="1"/>
            </p:cNvPicPr>
            <p:nvPr/>
          </p:nvPicPr>
          <p:blipFill>
            <a:blip r:embed="rId2"/>
            <a:stretch>
              <a:fillRect/>
            </a:stretch>
          </p:blipFill>
          <p:spPr>
            <a:xfrm>
              <a:off x="3854600" y="2612572"/>
              <a:ext cx="5013243" cy="3066434"/>
            </a:xfrm>
            <a:prstGeom prst="rect">
              <a:avLst/>
            </a:prstGeom>
          </p:spPr>
        </p:pic>
        <p:sp>
          <p:nvSpPr>
            <p:cNvPr id="11" name="TextBox 10"/>
            <p:cNvSpPr txBox="1"/>
            <p:nvPr/>
          </p:nvSpPr>
          <p:spPr>
            <a:xfrm>
              <a:off x="3632201" y="4301067"/>
              <a:ext cx="465667" cy="153888"/>
            </a:xfrm>
            <a:prstGeom prst="rect">
              <a:avLst/>
            </a:prstGeom>
            <a:solidFill>
              <a:schemeClr val="bg1"/>
            </a:solidFill>
          </p:spPr>
          <p:txBody>
            <a:bodyPr wrap="square" lIns="0" tIns="0" rIns="0" bIns="0" rtlCol="0">
              <a:spAutoFit/>
            </a:bodyPr>
            <a:lstStyle/>
            <a:p>
              <a:pPr algn="r"/>
              <a:r>
                <a:rPr lang="da-DK" sz="1000" dirty="0"/>
                <a:t>mad</a:t>
              </a:r>
            </a:p>
          </p:txBody>
        </p:sp>
        <p:sp>
          <p:nvSpPr>
            <p:cNvPr id="12" name="TextBox 11"/>
            <p:cNvSpPr txBox="1"/>
            <p:nvPr/>
          </p:nvSpPr>
          <p:spPr>
            <a:xfrm>
              <a:off x="5291512" y="3854946"/>
              <a:ext cx="491220" cy="307777"/>
            </a:xfrm>
            <a:prstGeom prst="rect">
              <a:avLst/>
            </a:prstGeom>
            <a:solidFill>
              <a:srgbClr val="EBF5E1"/>
            </a:solidFill>
          </p:spPr>
          <p:txBody>
            <a:bodyPr wrap="square" lIns="0" tIns="0" rIns="0" bIns="0" rtlCol="0">
              <a:spAutoFit/>
            </a:bodyPr>
            <a:lstStyle/>
            <a:p>
              <a:pPr algn="ctr"/>
              <a:r>
                <a:rPr lang="da-DK" sz="1000" dirty="0" err="1"/>
                <a:t>katabolsk</a:t>
              </a:r>
              <a:endParaRPr lang="da-DK" sz="1000" dirty="0"/>
            </a:p>
            <a:p>
              <a:pPr algn="ctr"/>
              <a:r>
                <a:rPr lang="da-DK" sz="1000" dirty="0"/>
                <a:t>proces</a:t>
              </a:r>
            </a:p>
          </p:txBody>
        </p:sp>
        <p:sp>
          <p:nvSpPr>
            <p:cNvPr id="14" name="TextBox 13"/>
            <p:cNvSpPr txBox="1"/>
            <p:nvPr/>
          </p:nvSpPr>
          <p:spPr>
            <a:xfrm>
              <a:off x="6451857" y="3744889"/>
              <a:ext cx="567009" cy="380480"/>
            </a:xfrm>
            <a:prstGeom prst="rect">
              <a:avLst/>
            </a:prstGeom>
            <a:solidFill>
              <a:srgbClr val="F9FAF8"/>
            </a:solidFill>
          </p:spPr>
          <p:txBody>
            <a:bodyPr wrap="square" lIns="0" tIns="36000" rIns="0" bIns="36000" rtlCol="0">
              <a:spAutoFit/>
            </a:bodyPr>
            <a:lstStyle/>
            <a:p>
              <a:pPr algn="ctr"/>
              <a:r>
                <a:rPr lang="da-DK" sz="1000" dirty="0"/>
                <a:t>cellens byggesten</a:t>
              </a:r>
            </a:p>
          </p:txBody>
        </p:sp>
        <p:sp>
          <p:nvSpPr>
            <p:cNvPr id="15" name="TextBox 14"/>
            <p:cNvSpPr txBox="1"/>
            <p:nvPr/>
          </p:nvSpPr>
          <p:spPr>
            <a:xfrm>
              <a:off x="7166559" y="3770289"/>
              <a:ext cx="567009" cy="307777"/>
            </a:xfrm>
            <a:prstGeom prst="rect">
              <a:avLst/>
            </a:prstGeom>
            <a:solidFill>
              <a:srgbClr val="F7FAF4"/>
            </a:solidFill>
          </p:spPr>
          <p:txBody>
            <a:bodyPr wrap="square" lIns="0" tIns="0" rIns="0" bIns="0" rtlCol="0">
              <a:spAutoFit/>
            </a:bodyPr>
            <a:lstStyle/>
            <a:p>
              <a:pPr algn="ctr"/>
              <a:r>
                <a:rPr lang="da-DK" sz="1000" dirty="0"/>
                <a:t>anabolsk proces</a:t>
              </a:r>
            </a:p>
          </p:txBody>
        </p:sp>
        <p:sp>
          <p:nvSpPr>
            <p:cNvPr id="16" name="TextBox 15"/>
            <p:cNvSpPr txBox="1"/>
            <p:nvPr/>
          </p:nvSpPr>
          <p:spPr>
            <a:xfrm>
              <a:off x="7921950" y="4236047"/>
              <a:ext cx="695430" cy="138499"/>
            </a:xfrm>
            <a:prstGeom prst="rect">
              <a:avLst/>
            </a:prstGeom>
            <a:solidFill>
              <a:srgbClr val="EFF6E6"/>
            </a:solidFill>
          </p:spPr>
          <p:txBody>
            <a:bodyPr wrap="square" lIns="0" tIns="0" rIns="0" bIns="0" rtlCol="0">
              <a:spAutoFit/>
            </a:bodyPr>
            <a:lstStyle/>
            <a:p>
              <a:pPr algn="ctr"/>
              <a:r>
                <a:rPr lang="da-DK" sz="900" dirty="0"/>
                <a:t>proteiner</a:t>
              </a:r>
            </a:p>
          </p:txBody>
        </p:sp>
        <p:sp>
          <p:nvSpPr>
            <p:cNvPr id="17" name="TextBox 16"/>
            <p:cNvSpPr txBox="1"/>
            <p:nvPr/>
          </p:nvSpPr>
          <p:spPr>
            <a:xfrm>
              <a:off x="6519592" y="3341622"/>
              <a:ext cx="372276" cy="153888"/>
            </a:xfrm>
            <a:prstGeom prst="rect">
              <a:avLst/>
            </a:prstGeom>
            <a:solidFill>
              <a:schemeClr val="accent6">
                <a:lumMod val="60000"/>
                <a:lumOff val="40000"/>
              </a:schemeClr>
            </a:solidFill>
          </p:spPr>
          <p:txBody>
            <a:bodyPr wrap="square" lIns="0" tIns="0" rIns="0" bIns="0" rtlCol="0">
              <a:spAutoFit/>
            </a:bodyPr>
            <a:lstStyle/>
            <a:p>
              <a:pPr algn="ctr"/>
              <a:r>
                <a:rPr lang="da-DK" sz="1000" dirty="0"/>
                <a:t>energi</a:t>
              </a:r>
            </a:p>
          </p:txBody>
        </p:sp>
        <p:sp>
          <p:nvSpPr>
            <p:cNvPr id="18" name="TextBox 17"/>
            <p:cNvSpPr txBox="1"/>
            <p:nvPr/>
          </p:nvSpPr>
          <p:spPr>
            <a:xfrm>
              <a:off x="6536526" y="4993783"/>
              <a:ext cx="372276" cy="153888"/>
            </a:xfrm>
            <a:prstGeom prst="rect">
              <a:avLst/>
            </a:prstGeom>
            <a:solidFill>
              <a:srgbClr val="EA8475"/>
            </a:solidFill>
          </p:spPr>
          <p:txBody>
            <a:bodyPr wrap="square" lIns="0" tIns="0" rIns="0" bIns="0" rtlCol="0">
              <a:spAutoFit/>
            </a:bodyPr>
            <a:lstStyle/>
            <a:p>
              <a:pPr algn="ctr"/>
              <a:r>
                <a:rPr lang="da-DK" sz="1000" dirty="0"/>
                <a:t>varme</a:t>
              </a:r>
            </a:p>
          </p:txBody>
        </p:sp>
        <p:sp>
          <p:nvSpPr>
            <p:cNvPr id="19" name="TextBox 18"/>
            <p:cNvSpPr txBox="1"/>
            <p:nvPr/>
          </p:nvSpPr>
          <p:spPr>
            <a:xfrm>
              <a:off x="6786032" y="2606508"/>
              <a:ext cx="465667" cy="153888"/>
            </a:xfrm>
            <a:prstGeom prst="rect">
              <a:avLst/>
            </a:prstGeom>
            <a:solidFill>
              <a:schemeClr val="bg1"/>
            </a:solidFill>
          </p:spPr>
          <p:txBody>
            <a:bodyPr wrap="square" lIns="0" tIns="0" rIns="0" bIns="0" rtlCol="0">
              <a:spAutoFit/>
            </a:bodyPr>
            <a:lstStyle/>
            <a:p>
              <a:pPr algn="ctr"/>
              <a:r>
                <a:rPr lang="da-DK" sz="1000" dirty="0"/>
                <a:t>celle</a:t>
              </a:r>
            </a:p>
          </p:txBody>
        </p:sp>
      </p:grpSp>
      <p:sp>
        <p:nvSpPr>
          <p:cNvPr id="2" name="Title 1"/>
          <p:cNvSpPr>
            <a:spLocks noGrp="1"/>
          </p:cNvSpPr>
          <p:nvPr>
            <p:ph type="title"/>
          </p:nvPr>
        </p:nvSpPr>
        <p:spPr/>
        <p:txBody>
          <a:bodyPr/>
          <a:lstStyle/>
          <a:p>
            <a:r>
              <a:rPr lang="da-DK" dirty="0"/>
              <a:t>Stofskifte</a:t>
            </a:r>
          </a:p>
        </p:txBody>
      </p:sp>
      <p:sp>
        <p:nvSpPr>
          <p:cNvPr id="3" name="Content Placeholder 2"/>
          <p:cNvSpPr>
            <a:spLocks noGrp="1"/>
          </p:cNvSpPr>
          <p:nvPr>
            <p:ph idx="1"/>
          </p:nvPr>
        </p:nvSpPr>
        <p:spPr>
          <a:xfrm>
            <a:off x="628650" y="1825626"/>
            <a:ext cx="4389664" cy="2833460"/>
          </a:xfrm>
        </p:spPr>
        <p:txBody>
          <a:bodyPr>
            <a:normAutofit fontScale="62500" lnSpcReduction="20000"/>
          </a:bodyPr>
          <a:lstStyle/>
          <a:p>
            <a:r>
              <a:rPr lang="da-DK" dirty="0"/>
              <a:t>Proteiner eksisterer ikke for evigt</a:t>
            </a:r>
          </a:p>
          <a:p>
            <a:r>
              <a:rPr lang="da-DK" dirty="0"/>
              <a:t>For at en celle kan holde sig i live skal der derfor produceres flere proteiner (og andre af livets grundelementer)</a:t>
            </a:r>
          </a:p>
          <a:p>
            <a:r>
              <a:rPr lang="da-DK" dirty="0"/>
              <a:t>Stofskifte: Den kombinerede proces af nedbrydningen af en type af molekyle (mad) og opbygningen af en anden type af molekyler (fx proteiner)</a:t>
            </a:r>
          </a:p>
          <a:p>
            <a:r>
              <a:rPr lang="da-DK" dirty="0"/>
              <a:t>Stofskifte kræver</a:t>
            </a:r>
          </a:p>
          <a:p>
            <a:pPr lvl="1"/>
            <a:r>
              <a:rPr lang="da-DK" dirty="0"/>
              <a:t>Energikilde</a:t>
            </a:r>
          </a:p>
          <a:p>
            <a:pPr lvl="1"/>
            <a:r>
              <a:rPr lang="da-DK" dirty="0" err="1"/>
              <a:t>Carbonkilde</a:t>
            </a:r>
            <a:endParaRPr lang="da-DK" dirty="0"/>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Proteiner kan eksisterer i alt fra få minutter til flere år, og i pattedyr holder de sig i gennemsnit 1-2 dage. Nyt materiale skal bruges fx for at vedligeholde cellen og til reproduktion. Opdelingen mellem typer af stofskifte har historisk været bestemt af </a:t>
            </a:r>
            <a:r>
              <a:rPr lang="da-DK" dirty="0" err="1"/>
              <a:t>carbonkilden</a:t>
            </a:r>
            <a:r>
              <a:rPr lang="da-DK" dirty="0"/>
              <a:t>, men andre grundstoffer er naturligvis også nødvendige i processen.</a:t>
            </a:r>
          </a:p>
          <a:p>
            <a:pPr algn="l">
              <a:defRPr/>
            </a:pPr>
            <a:r>
              <a:rPr lang="da-DK" dirty="0" err="1"/>
              <a:t>Katabolisme</a:t>
            </a:r>
            <a:r>
              <a:rPr lang="da-DK" dirty="0"/>
              <a:t>: Nedbrydning af molekyler. Anabolisme: opbygningen af molekyler</a:t>
            </a:r>
          </a:p>
          <a:p>
            <a:pPr algn="l">
              <a:defRPr/>
            </a:pPr>
            <a:endParaRPr lang="da-DK" dirty="0"/>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sp>
        <p:nvSpPr>
          <p:cNvPr id="9" name="TextBox 8"/>
          <p:cNvSpPr txBox="1"/>
          <p:nvPr/>
        </p:nvSpPr>
        <p:spPr bwMode="auto">
          <a:xfrm rot="5400000">
            <a:off x="7935944" y="3979059"/>
            <a:ext cx="2091006" cy="246221"/>
          </a:xfrm>
          <a:prstGeom prst="rect">
            <a:avLst/>
          </a:prstGeom>
          <a:noFill/>
        </p:spPr>
        <p:txBody>
          <a:bodyPr wrap="square">
            <a:spAutoFit/>
          </a:bodyPr>
          <a:lstStyle/>
          <a:p>
            <a:pPr>
              <a:defRPr/>
            </a:pPr>
            <a:r>
              <a:rPr lang="en-US" sz="1000" dirty="0" err="1">
                <a:solidFill>
                  <a:schemeClr val="bg1">
                    <a:lumMod val="50000"/>
                  </a:schemeClr>
                </a:solidFill>
              </a:rPr>
              <a:t>Figur</a:t>
            </a:r>
            <a:r>
              <a:rPr lang="en-US" sz="1000" dirty="0">
                <a:solidFill>
                  <a:schemeClr val="bg1">
                    <a:lumMod val="50000"/>
                  </a:schemeClr>
                </a:solidFill>
              </a:rPr>
              <a:t> </a:t>
            </a:r>
            <a:r>
              <a:rPr lang="en-US" sz="1000" dirty="0" err="1">
                <a:solidFill>
                  <a:schemeClr val="bg1">
                    <a:lumMod val="50000"/>
                  </a:schemeClr>
                </a:solidFill>
              </a:rPr>
              <a:t>tilpasset</a:t>
            </a:r>
            <a:r>
              <a:rPr lang="en-US" sz="1000" dirty="0">
                <a:solidFill>
                  <a:schemeClr val="bg1">
                    <a:lumMod val="50000"/>
                  </a:schemeClr>
                </a:solidFill>
              </a:rPr>
              <a:t> </a:t>
            </a:r>
            <a:r>
              <a:rPr lang="en-US" sz="1000" dirty="0" err="1">
                <a:solidFill>
                  <a:schemeClr val="bg1">
                    <a:lumMod val="50000"/>
                  </a:schemeClr>
                </a:solidFill>
              </a:rPr>
              <a:t>fra</a:t>
            </a:r>
            <a:r>
              <a:rPr lang="en-US" sz="1000" dirty="0">
                <a:solidFill>
                  <a:schemeClr val="bg1">
                    <a:lumMod val="50000"/>
                  </a:schemeClr>
                </a:solidFill>
              </a:rPr>
              <a:t> Nature education</a:t>
            </a:r>
            <a:endParaRPr lang="da-DK" sz="1000" dirty="0">
              <a:solidFill>
                <a:schemeClr val="bg1">
                  <a:lumMod val="50000"/>
                </a:schemeClr>
              </a:solidFill>
            </a:endParaRPr>
          </a:p>
        </p:txBody>
      </p:sp>
    </p:spTree>
    <p:extLst>
      <p:ext uri="{BB962C8B-B14F-4D97-AF65-F5344CB8AC3E}">
        <p14:creationId xmlns:p14="http://schemas.microsoft.com/office/powerpoint/2010/main" val="1784740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Energi til stofskifte</a:t>
            </a:r>
          </a:p>
        </p:txBody>
      </p:sp>
      <p:sp>
        <p:nvSpPr>
          <p:cNvPr id="3" name="Content Placeholder 2"/>
          <p:cNvSpPr>
            <a:spLocks noGrp="1"/>
          </p:cNvSpPr>
          <p:nvPr>
            <p:ph idx="1"/>
          </p:nvPr>
        </p:nvSpPr>
        <p:spPr>
          <a:xfrm>
            <a:off x="628648" y="1825625"/>
            <a:ext cx="6608493" cy="3930650"/>
          </a:xfrm>
        </p:spPr>
        <p:txBody>
          <a:bodyPr>
            <a:normAutofit fontScale="70000" lnSpcReduction="20000"/>
          </a:bodyPr>
          <a:lstStyle/>
          <a:p>
            <a:r>
              <a:rPr lang="da-DK" dirty="0"/>
              <a:t>Energien til brug i opbygningen af molekyler kan komme fra flere steder.</a:t>
            </a:r>
          </a:p>
          <a:p>
            <a:pPr lvl="1"/>
            <a:r>
              <a:rPr lang="da-DK" dirty="0"/>
              <a:t>Lynnedslag (gnist) og undervandsskorsten/’</a:t>
            </a:r>
            <a:r>
              <a:rPr lang="da-DK" dirty="0" err="1"/>
              <a:t>black</a:t>
            </a:r>
            <a:r>
              <a:rPr lang="da-DK" dirty="0"/>
              <a:t> </a:t>
            </a:r>
            <a:r>
              <a:rPr lang="da-DK" dirty="0" err="1"/>
              <a:t>smokers</a:t>
            </a:r>
            <a:r>
              <a:rPr lang="da-DK" dirty="0"/>
              <a:t>’ (høj temperatur) var den primære kilde til energi i opbygningen af de første større molekyler i </a:t>
            </a:r>
            <a:r>
              <a:rPr lang="da-DK" dirty="0" err="1"/>
              <a:t>ursuppen</a:t>
            </a:r>
            <a:endParaRPr lang="da-DK" dirty="0"/>
          </a:p>
          <a:p>
            <a:pPr lvl="1"/>
            <a:r>
              <a:rPr lang="da-DK" dirty="0"/>
              <a:t>Kemisk energi (frigivet gennem redoxreaktioner) er hvad vi kender fra celler i dag</a:t>
            </a:r>
          </a:p>
          <a:p>
            <a:r>
              <a:rPr lang="da-DK" dirty="0"/>
              <a:t>Ved at udnytte lokale kemiske reaktioner til at producere energi kan stofskiftet foregå mere kontrolleret inden i cellen</a:t>
            </a:r>
          </a:p>
          <a:p>
            <a:r>
              <a:rPr lang="da-DK" dirty="0"/>
              <a:t>Herefter kan cellerne selv producere materiale og afhænger ikke af geokemiske processer</a:t>
            </a:r>
          </a:p>
          <a:p>
            <a:r>
              <a:rPr lang="da-DK" dirty="0"/>
              <a:t>Relevante typer af stofskifte i celler</a:t>
            </a:r>
          </a:p>
          <a:p>
            <a:pPr lvl="1"/>
            <a:r>
              <a:rPr lang="da-DK" dirty="0"/>
              <a:t>Fotosyntese (brug af lys)</a:t>
            </a:r>
          </a:p>
          <a:p>
            <a:pPr lvl="1"/>
            <a:r>
              <a:rPr lang="da-DK" dirty="0"/>
              <a:t>Respiration (forbrænding af sukker ved brug af oxygen)</a:t>
            </a:r>
          </a:p>
          <a:p>
            <a:pPr lvl="1"/>
            <a:r>
              <a:rPr lang="da-DK" dirty="0"/>
              <a:t>Kemosyntese (kemisk reaktion uden brug af oxygen)</a:t>
            </a:r>
          </a:p>
          <a:p>
            <a:pPr lvl="1"/>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Hvad der end kan indgå i redoxreaktioner kan bruges som mad, og det er derfor der findes en type af </a:t>
            </a:r>
            <a:r>
              <a:rPr lang="da-DK" dirty="0" err="1"/>
              <a:t>prokaryoter</a:t>
            </a:r>
            <a:r>
              <a:rPr lang="da-DK" dirty="0"/>
              <a:t> til (næsten) hver mulig substans. Eksempelvis, er nogle bakterier i stand til at trives i basiske søer uden oxygen og masser af salt, hvilket menneskeceller ikke trives i. Fotosyntese og særligt respiration er dog langt de mest effektive redoxreaktioner, og dermed dem der leder til den hurtigste reproduktion, og adgang til at opbygge mere komplekse organismer.</a:t>
            </a:r>
          </a:p>
          <a:p>
            <a:pPr algn="l">
              <a:defRPr/>
            </a:pPr>
            <a:r>
              <a:rPr lang="da-DK" dirty="0"/>
              <a:t>Springet til stofskifte sker gradvist, da de rette katalysatorer for de kemiske reaktioner skal være tilstede i cellen. Dette gælder både for fotosyntesen og ved respiration.</a:t>
            </a:r>
          </a:p>
          <a:p>
            <a:pPr algn="l">
              <a:defRPr/>
            </a:pPr>
            <a:endParaRPr lang="da-DK" dirty="0"/>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pic>
        <p:nvPicPr>
          <p:cNvPr id="1026" name="Picture 2" descr="https://upload.wikimedia.org/wikipedia/commons/thumb/6/6f/Blacksmoker_in_Atlantic_Ocean.jpg/521px-Blacksmoker_in_Atlantic_Oc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747" y="478681"/>
            <a:ext cx="1618873" cy="2386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3581" y="2865042"/>
            <a:ext cx="1255203" cy="246221"/>
          </a:xfrm>
          <a:prstGeom prst="rect">
            <a:avLst/>
          </a:prstGeom>
          <a:solidFill>
            <a:schemeClr val="bg1"/>
          </a:solidFill>
        </p:spPr>
        <p:txBody>
          <a:bodyPr wrap="square" lIns="0" tIns="0" rIns="0" bIns="0" rtlCol="0">
            <a:spAutoFit/>
          </a:bodyPr>
          <a:lstStyle/>
          <a:p>
            <a:pPr algn="ctr"/>
            <a:r>
              <a:rPr lang="da-DK" sz="1600" dirty="0"/>
              <a:t>Black </a:t>
            </a:r>
            <a:r>
              <a:rPr lang="da-DK" sz="1600" dirty="0" err="1"/>
              <a:t>smoker</a:t>
            </a:r>
            <a:endParaRPr lang="da-DK" sz="1600" dirty="0"/>
          </a:p>
        </p:txBody>
      </p:sp>
      <p:sp>
        <p:nvSpPr>
          <p:cNvPr id="8" name="TextBox 7"/>
          <p:cNvSpPr txBox="1"/>
          <p:nvPr/>
        </p:nvSpPr>
        <p:spPr bwMode="auto">
          <a:xfrm rot="5400000">
            <a:off x="7817059" y="1502791"/>
            <a:ext cx="2413022" cy="246221"/>
          </a:xfrm>
          <a:prstGeom prst="rect">
            <a:avLst/>
          </a:prstGeom>
          <a:noFill/>
        </p:spPr>
        <p:txBody>
          <a:bodyPr wrap="square">
            <a:spAutoFit/>
          </a:bodyPr>
          <a:lstStyle/>
          <a:p>
            <a:pPr>
              <a:defRPr/>
            </a:pPr>
            <a:r>
              <a:rPr lang="en-US" sz="1000" dirty="0">
                <a:solidFill>
                  <a:schemeClr val="bg1">
                    <a:lumMod val="50000"/>
                  </a:schemeClr>
                </a:solidFill>
              </a:rPr>
              <a:t>Public Domain (</a:t>
            </a:r>
            <a:r>
              <a:rPr lang="en-US" sz="1000" dirty="0">
                <a:solidFill>
                  <a:schemeClr val="bg1">
                    <a:lumMod val="50000"/>
                  </a:schemeClr>
                </a:solidFill>
                <a:hlinkClick r:id="rId3"/>
              </a:rPr>
              <a:t>NOAA</a:t>
            </a:r>
            <a:r>
              <a:rPr lang="en-US" sz="1000" dirty="0">
                <a:solidFill>
                  <a:schemeClr val="bg1">
                    <a:lumMod val="50000"/>
                  </a:schemeClr>
                </a:solidFill>
              </a:rPr>
              <a:t>)</a:t>
            </a:r>
            <a:endParaRPr lang="da-DK" sz="1000" dirty="0">
              <a:solidFill>
                <a:schemeClr val="bg1">
                  <a:lumMod val="50000"/>
                </a:schemeClr>
              </a:solidFill>
            </a:endParaRPr>
          </a:p>
        </p:txBody>
      </p:sp>
    </p:spTree>
    <p:extLst>
      <p:ext uri="{BB962C8B-B14F-4D97-AF65-F5344CB8AC3E}">
        <p14:creationId xmlns:p14="http://schemas.microsoft.com/office/powerpoint/2010/main" val="795775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Fotosyntesens fordele</a:t>
            </a:r>
          </a:p>
        </p:txBody>
      </p:sp>
      <p:sp>
        <p:nvSpPr>
          <p:cNvPr id="3" name="Content Placeholder 2"/>
          <p:cNvSpPr>
            <a:spLocks noGrp="1"/>
          </p:cNvSpPr>
          <p:nvPr>
            <p:ph idx="1"/>
          </p:nvPr>
        </p:nvSpPr>
        <p:spPr>
          <a:xfrm>
            <a:off x="628649" y="1825625"/>
            <a:ext cx="7703588" cy="2752333"/>
          </a:xfrm>
        </p:spPr>
        <p:txBody>
          <a:bodyPr>
            <a:normAutofit fontScale="70000" lnSpcReduction="20000"/>
          </a:bodyPr>
          <a:lstStyle/>
          <a:p>
            <a:r>
              <a:rPr lang="da-DK" dirty="0"/>
              <a:t>Relevant observation:</a:t>
            </a:r>
          </a:p>
          <a:p>
            <a:pPr lvl="1"/>
            <a:r>
              <a:rPr lang="da-DK" dirty="0"/>
              <a:t>Gennemsnitlig energi fra Jorden (varme): 0,1 W/m</a:t>
            </a:r>
            <a:r>
              <a:rPr lang="da-DK" baseline="30000" dirty="0"/>
              <a:t>2</a:t>
            </a:r>
          </a:p>
          <a:p>
            <a:pPr lvl="1"/>
            <a:r>
              <a:rPr lang="da-DK" dirty="0"/>
              <a:t>Energi fra solen (lys): 340 W/m</a:t>
            </a:r>
            <a:r>
              <a:rPr lang="da-DK" baseline="30000" dirty="0"/>
              <a:t>2</a:t>
            </a:r>
          </a:p>
          <a:p>
            <a:r>
              <a:rPr lang="da-DK" dirty="0"/>
              <a:t>De første celler med muligheden for at udnytte lyset fra solen (gennem fotosyntese), fik pludselig adgang til en kæmpe energikilde</a:t>
            </a:r>
          </a:p>
          <a:p>
            <a:r>
              <a:rPr lang="da-DK" dirty="0"/>
              <a:t>Samtidig var der rigelige mængder af CO</a:t>
            </a:r>
            <a:r>
              <a:rPr lang="da-DK" baseline="-25000" dirty="0"/>
              <a:t>2</a:t>
            </a:r>
            <a:r>
              <a:rPr lang="da-DK" dirty="0"/>
              <a:t> i atmosfæren, og fotosyntesen gav dermed også adgang til en enorm </a:t>
            </a:r>
            <a:r>
              <a:rPr lang="da-DK" dirty="0" err="1"/>
              <a:t>carbonkilde</a:t>
            </a:r>
            <a:endParaRPr lang="da-DK" dirty="0"/>
          </a:p>
          <a:p>
            <a:r>
              <a:rPr lang="da-DK" dirty="0"/>
              <a:t>De første </a:t>
            </a:r>
            <a:r>
              <a:rPr lang="da-DK" dirty="0" err="1"/>
              <a:t>prokaryoter</a:t>
            </a:r>
            <a:r>
              <a:rPr lang="da-DK" dirty="0"/>
              <a:t> med fotosyntese er </a:t>
            </a:r>
            <a:r>
              <a:rPr lang="da-DK" dirty="0" err="1"/>
              <a:t>cyanobakterier</a:t>
            </a:r>
            <a:r>
              <a:rPr lang="da-DK" dirty="0"/>
              <a:t>, som med adgang til de over 3000x mere energi fra solen end fra jorden, hurtigt bliver meget talrige</a:t>
            </a:r>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Fotosyntesen er også en kemisk reaktion, men den kræver energi (i form af lys) for at kunne forløbe. Mere information kan findes i materialet om ’fotosyntese’.</a:t>
            </a:r>
          </a:p>
          <a:p>
            <a:pPr algn="l"/>
            <a:r>
              <a:rPr lang="da-DK" dirty="0" err="1"/>
              <a:t>Cyanobakterier</a:t>
            </a:r>
            <a:r>
              <a:rPr lang="da-DK" dirty="0"/>
              <a:t> (billede) er tidligere blevet kaldt blågrønne alger, men de er ikke i nær familie med alger, som alle er </a:t>
            </a:r>
            <a:r>
              <a:rPr lang="da-DK" dirty="0" err="1"/>
              <a:t>eukaryoter</a:t>
            </a:r>
            <a:r>
              <a:rPr lang="da-DK" dirty="0"/>
              <a:t>. Det er dog fra </a:t>
            </a:r>
            <a:r>
              <a:rPr lang="da-DK" dirty="0" err="1"/>
              <a:t>cyanobakterierne</a:t>
            </a:r>
            <a:r>
              <a:rPr lang="da-DK" dirty="0"/>
              <a:t>, at havets alger har fået de anlæg der er nødvendige for at udnytte fotosyntese.</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grpSp>
        <p:nvGrpSpPr>
          <p:cNvPr id="12" name="Group 11"/>
          <p:cNvGrpSpPr/>
          <p:nvPr/>
        </p:nvGrpSpPr>
        <p:grpSpPr>
          <a:xfrm>
            <a:off x="1713451" y="4579614"/>
            <a:ext cx="5717098" cy="695660"/>
            <a:chOff x="1954924" y="4583575"/>
            <a:chExt cx="5717098" cy="695660"/>
          </a:xfrm>
        </p:grpSpPr>
        <p:pic>
          <p:nvPicPr>
            <p:cNvPr id="6" name="Picture 5" descr="fotosyntese copy.png"/>
            <p:cNvPicPr>
              <a:picLocks noChangeAspect="1"/>
            </p:cNvPicPr>
            <p:nvPr/>
          </p:nvPicPr>
          <p:blipFill rotWithShape="1">
            <a:blip r:embed="rId2">
              <a:extLst>
                <a:ext uri="{28A0092B-C50C-407E-A947-70E740481C1C}">
                  <a14:useLocalDpi xmlns:a14="http://schemas.microsoft.com/office/drawing/2010/main" val="0"/>
                </a:ext>
              </a:extLst>
            </a:blip>
            <a:srcRect t="31041" b="49417"/>
            <a:stretch/>
          </p:blipFill>
          <p:spPr>
            <a:xfrm>
              <a:off x="1954924" y="4583575"/>
              <a:ext cx="5688632" cy="520860"/>
            </a:xfrm>
            <a:prstGeom prst="rect">
              <a:avLst/>
            </a:prstGeom>
          </p:spPr>
        </p:pic>
        <p:sp>
          <p:nvSpPr>
            <p:cNvPr id="7" name="Rectangle 6"/>
            <p:cNvSpPr/>
            <p:nvPr/>
          </p:nvSpPr>
          <p:spPr>
            <a:xfrm>
              <a:off x="3854370" y="4930816"/>
              <a:ext cx="1875098" cy="17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xtBox 7"/>
            <p:cNvSpPr txBox="1"/>
            <p:nvPr/>
          </p:nvSpPr>
          <p:spPr>
            <a:xfrm>
              <a:off x="1954924" y="5017625"/>
              <a:ext cx="985510" cy="261610"/>
            </a:xfrm>
            <a:prstGeom prst="rect">
              <a:avLst/>
            </a:prstGeom>
            <a:noFill/>
          </p:spPr>
          <p:txBody>
            <a:bodyPr wrap="square" rtlCol="0">
              <a:spAutoFit/>
            </a:bodyPr>
            <a:lstStyle/>
            <a:p>
              <a:r>
                <a:rPr lang="da-DK" sz="1100" dirty="0"/>
                <a:t>carbondioxid</a:t>
              </a:r>
            </a:p>
          </p:txBody>
        </p:sp>
        <p:sp>
          <p:nvSpPr>
            <p:cNvPr id="9" name="TextBox 8"/>
            <p:cNvSpPr txBox="1"/>
            <p:nvPr/>
          </p:nvSpPr>
          <p:spPr>
            <a:xfrm>
              <a:off x="2940434" y="5017625"/>
              <a:ext cx="985510" cy="261610"/>
            </a:xfrm>
            <a:prstGeom prst="rect">
              <a:avLst/>
            </a:prstGeom>
            <a:noFill/>
          </p:spPr>
          <p:txBody>
            <a:bodyPr wrap="square" rtlCol="0">
              <a:spAutoFit/>
            </a:bodyPr>
            <a:lstStyle/>
            <a:p>
              <a:pPr algn="ctr"/>
              <a:r>
                <a:rPr lang="da-DK" sz="1100" dirty="0"/>
                <a:t>vand</a:t>
              </a:r>
            </a:p>
          </p:txBody>
        </p:sp>
        <p:sp>
          <p:nvSpPr>
            <p:cNvPr id="10" name="TextBox 9"/>
            <p:cNvSpPr txBox="1"/>
            <p:nvPr/>
          </p:nvSpPr>
          <p:spPr>
            <a:xfrm>
              <a:off x="5701002" y="5015321"/>
              <a:ext cx="985510" cy="261610"/>
            </a:xfrm>
            <a:prstGeom prst="rect">
              <a:avLst/>
            </a:prstGeom>
            <a:noFill/>
          </p:spPr>
          <p:txBody>
            <a:bodyPr wrap="square" rtlCol="0">
              <a:spAutoFit/>
            </a:bodyPr>
            <a:lstStyle/>
            <a:p>
              <a:pPr algn="ctr"/>
              <a:r>
                <a:rPr lang="da-DK" sz="1100" dirty="0"/>
                <a:t>sukker</a:t>
              </a:r>
            </a:p>
          </p:txBody>
        </p:sp>
        <p:sp>
          <p:nvSpPr>
            <p:cNvPr id="11" name="TextBox 10"/>
            <p:cNvSpPr txBox="1"/>
            <p:nvPr/>
          </p:nvSpPr>
          <p:spPr>
            <a:xfrm>
              <a:off x="6686512" y="5013666"/>
              <a:ext cx="985510" cy="261610"/>
            </a:xfrm>
            <a:prstGeom prst="rect">
              <a:avLst/>
            </a:prstGeom>
            <a:noFill/>
          </p:spPr>
          <p:txBody>
            <a:bodyPr wrap="square" rtlCol="0">
              <a:spAutoFit/>
            </a:bodyPr>
            <a:lstStyle/>
            <a:p>
              <a:pPr algn="ctr"/>
              <a:r>
                <a:rPr lang="da-DK" sz="1100"/>
                <a:t>oxygen</a:t>
              </a:r>
              <a:endParaRPr lang="da-DK" sz="1100" dirty="0"/>
            </a:p>
          </p:txBody>
        </p:sp>
      </p:grpSp>
      <p:pic>
        <p:nvPicPr>
          <p:cNvPr id="13" name="Picture 12"/>
          <p:cNvPicPr>
            <a:picLocks noChangeAspect="1"/>
          </p:cNvPicPr>
          <p:nvPr/>
        </p:nvPicPr>
        <p:blipFill>
          <a:blip r:embed="rId3"/>
          <a:stretch>
            <a:fillRect/>
          </a:stretch>
        </p:blipFill>
        <p:spPr>
          <a:xfrm>
            <a:off x="6937794" y="500412"/>
            <a:ext cx="1739900" cy="1651000"/>
          </a:xfrm>
          <a:prstGeom prst="rect">
            <a:avLst/>
          </a:prstGeom>
        </p:spPr>
      </p:pic>
    </p:spTree>
    <p:extLst>
      <p:ext uri="{BB962C8B-B14F-4D97-AF65-F5344CB8AC3E}">
        <p14:creationId xmlns:p14="http://schemas.microsoft.com/office/powerpoint/2010/main" val="133936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Tidligt livs indflydelse på Jorden</a:t>
            </a:r>
          </a:p>
        </p:txBody>
      </p:sp>
      <p:sp>
        <p:nvSpPr>
          <p:cNvPr id="3" name="Content Placeholder 2"/>
          <p:cNvSpPr>
            <a:spLocks noGrp="1"/>
          </p:cNvSpPr>
          <p:nvPr>
            <p:ph idx="1"/>
          </p:nvPr>
        </p:nvSpPr>
        <p:spPr>
          <a:xfrm>
            <a:off x="628649" y="1825625"/>
            <a:ext cx="4917711" cy="3750716"/>
          </a:xfrm>
        </p:spPr>
        <p:txBody>
          <a:bodyPr>
            <a:normAutofit fontScale="77500" lnSpcReduction="20000"/>
          </a:bodyPr>
          <a:lstStyle/>
          <a:p>
            <a:r>
              <a:rPr lang="da-DK" dirty="0"/>
              <a:t>Bakterierne med fotosyntese bliver hurtigt mange og der tilføres derfor store mængder af oxygen til atmosfæren</a:t>
            </a:r>
          </a:p>
          <a:p>
            <a:r>
              <a:rPr lang="da-DK" dirty="0"/>
              <a:t>Resultat: Atmosfæren ændrer kemisk sammensætning</a:t>
            </a:r>
          </a:p>
          <a:p>
            <a:r>
              <a:rPr lang="da-DK" dirty="0"/>
              <a:t>Vigtigt vendepunkt!:</a:t>
            </a:r>
          </a:p>
          <a:p>
            <a:pPr lvl="1"/>
            <a:r>
              <a:rPr lang="da-DK" dirty="0"/>
              <a:t>For første gang er det livet der påvirker Jorden</a:t>
            </a:r>
          </a:p>
          <a:p>
            <a:pPr lvl="1"/>
            <a:r>
              <a:rPr lang="da-DK" dirty="0"/>
              <a:t>Første skridt imod den nuværende atmosfære med 21% oxygen</a:t>
            </a:r>
          </a:p>
          <a:p>
            <a:pPr lvl="1"/>
            <a:r>
              <a:rPr lang="da-DK" dirty="0"/>
              <a:t>Ændringen i atmosfæren efterlader et spor vi kan lede efter (se følgende slides)</a:t>
            </a:r>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da-DK" dirty="0"/>
              <a:t>Det er ikke muligt at måle oxygenniveauet på den tidlige jord direkte, i stedet udnytter man at svovl niveauet kan måles og at det er korreleret med oxygen niveauet. Eksempelvis er det muligt at bestemme at der dannes ozon (O</a:t>
            </a:r>
            <a:r>
              <a:rPr lang="da-DK" baseline="-25000" dirty="0"/>
              <a:t>3</a:t>
            </a:r>
            <a:r>
              <a:rPr lang="da-DK" dirty="0"/>
              <a:t>) i atmosfæren for omkring 2,35 mia. år siden, som følge af en kraftig stigning af oxygen i atmosfæren. Det skyldes at solens UV stråler på den tidlige jord spalte svovl i atmosfæren hvilket dermed indgår i den syreregn der falder på jorden, men ozon absorberer solens UV stråler, og da det dannes begrænses fotolysen af svovl og ændrer svovlkredsløbet, hvilket kan måles i gamle jordlag. </a:t>
            </a:r>
          </a:p>
          <a:p>
            <a:pPr algn="l"/>
            <a:r>
              <a:rPr lang="da-DK" dirty="0"/>
              <a:t>Det høje niveau af CO</a:t>
            </a:r>
            <a:r>
              <a:rPr lang="da-DK" baseline="-25000" dirty="0"/>
              <a:t>2</a:t>
            </a:r>
            <a:r>
              <a:rPr lang="da-DK" dirty="0"/>
              <a:t> på den tidlige jord agerede vigtig drivhusgas i en tid hvor solen endnu ikke havde nået sit nuværende niveau.</a:t>
            </a:r>
          </a:p>
        </p:txBody>
      </p:sp>
      <p:pic>
        <p:nvPicPr>
          <p:cNvPr id="5" name="Picture 4"/>
          <p:cNvPicPr>
            <a:picLocks noChangeAspect="1"/>
          </p:cNvPicPr>
          <p:nvPr/>
        </p:nvPicPr>
        <p:blipFill>
          <a:blip r:embed="rId2"/>
          <a:stretch>
            <a:fillRect/>
          </a:stretch>
        </p:blipFill>
        <p:spPr>
          <a:xfrm>
            <a:off x="5550606" y="1870622"/>
            <a:ext cx="3593394" cy="3266154"/>
          </a:xfrm>
          <a:prstGeom prst="rect">
            <a:avLst/>
          </a:prstGeom>
        </p:spPr>
      </p:pic>
    </p:spTree>
    <p:extLst>
      <p:ext uri="{BB962C8B-B14F-4D97-AF65-F5344CB8AC3E}">
        <p14:creationId xmlns:p14="http://schemas.microsoft.com/office/powerpoint/2010/main" val="185747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Kemosyntese</a:t>
            </a:r>
          </a:p>
        </p:txBody>
      </p:sp>
      <p:sp>
        <p:nvSpPr>
          <p:cNvPr id="3" name="Content Placeholder 2"/>
          <p:cNvSpPr>
            <a:spLocks noGrp="1"/>
          </p:cNvSpPr>
          <p:nvPr>
            <p:ph idx="1"/>
          </p:nvPr>
        </p:nvSpPr>
        <p:spPr>
          <a:xfrm>
            <a:off x="628650" y="1825625"/>
            <a:ext cx="4363228" cy="3930650"/>
          </a:xfrm>
        </p:spPr>
        <p:txBody>
          <a:bodyPr>
            <a:normAutofit fontScale="62500" lnSpcReduction="20000"/>
          </a:bodyPr>
          <a:lstStyle/>
          <a:p>
            <a:r>
              <a:rPr lang="da-DK" dirty="0"/>
              <a:t>Nogle organismer er i stand til at leve i mørke områder med begrænset eller ingen oxygen</a:t>
            </a:r>
          </a:p>
          <a:p>
            <a:r>
              <a:rPr lang="da-DK" dirty="0"/>
              <a:t>Dette gør de ved at udnytte </a:t>
            </a:r>
            <a:r>
              <a:rPr lang="da-DK" dirty="0" err="1"/>
              <a:t>redox-reaktioner</a:t>
            </a:r>
            <a:r>
              <a:rPr lang="da-DK" dirty="0"/>
              <a:t> som giver et overskud af energi</a:t>
            </a:r>
          </a:p>
          <a:p>
            <a:r>
              <a:rPr lang="da-DK" dirty="0"/>
              <a:t>Kemosyntese: Stofskifte ved kemiske redoxreaktioner som hverken behøver lys, oxygen eller organisk materiale</a:t>
            </a:r>
          </a:p>
          <a:p>
            <a:r>
              <a:rPr lang="da-DK" dirty="0"/>
              <a:t>Kemosyntetiske organismer er oftest fundet omkring </a:t>
            </a:r>
            <a:r>
              <a:rPr lang="da-DK" dirty="0" err="1"/>
              <a:t>black</a:t>
            </a:r>
            <a:r>
              <a:rPr lang="da-DK" dirty="0"/>
              <a:t> </a:t>
            </a:r>
            <a:r>
              <a:rPr lang="da-DK" dirty="0" err="1"/>
              <a:t>smokers</a:t>
            </a:r>
            <a:r>
              <a:rPr lang="da-DK" dirty="0"/>
              <a:t> (dybhavnsskorsten), hvor varmen får de kemiske processer til at forløbe hurtigere</a:t>
            </a:r>
          </a:p>
          <a:p>
            <a:r>
              <a:rPr lang="da-DK" dirty="0"/>
              <a:t>Der er naturligvis også organismer som benytter sig af kemosyntese, men er afhængig af (lever i symbiose med) andre organismer. Eksempelvis bakterierne i rørorme.</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Bakterier i ’tarmene’ på rørorme omkring dybhavsskorsten bruger hydrogensulfid (dannet af rørormen) som energikilde og carbondioxid som </a:t>
            </a:r>
            <a:r>
              <a:rPr lang="da-DK" dirty="0" err="1"/>
              <a:t>carbonkilde</a:t>
            </a:r>
            <a:r>
              <a:rPr lang="da-DK" dirty="0"/>
              <a:t>. Bakterien er afhængige af en smule oxygen i vandet til hele dens fordøjelsesproces, men helt ned til en oxygenandel på 4% lever de hovedsageligt af andre molekyler i vandet (</a:t>
            </a:r>
            <a:r>
              <a:rPr lang="da-DK" dirty="0">
                <a:hlinkClick r:id="rId2"/>
              </a:rPr>
              <a:t>link</a:t>
            </a:r>
            <a:r>
              <a:rPr lang="da-DK" dirty="0"/>
              <a:t>).</a:t>
            </a:r>
          </a:p>
          <a:p>
            <a:pPr algn="l">
              <a:defRPr/>
            </a:pPr>
            <a:r>
              <a:rPr lang="da-DK" dirty="0"/>
              <a:t>Respiration udnytter også kemiske redoxreaktioner, men kræver oxygen og klassificeres derfor ikke som kemosyntese, men som en proces for sig selv (se længere nede). </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pic>
        <p:nvPicPr>
          <p:cNvPr id="7" name="Picture 6"/>
          <p:cNvPicPr>
            <a:picLocks noChangeAspect="1"/>
          </p:cNvPicPr>
          <p:nvPr/>
        </p:nvPicPr>
        <p:blipFill>
          <a:blip r:embed="rId3"/>
          <a:stretch>
            <a:fillRect/>
          </a:stretch>
        </p:blipFill>
        <p:spPr>
          <a:xfrm>
            <a:off x="5292641" y="1340557"/>
            <a:ext cx="3415264" cy="2792904"/>
          </a:xfrm>
          <a:prstGeom prst="rect">
            <a:avLst/>
          </a:prstGeom>
        </p:spPr>
      </p:pic>
      <p:sp>
        <p:nvSpPr>
          <p:cNvPr id="8" name="TextBox 7"/>
          <p:cNvSpPr txBox="1"/>
          <p:nvPr/>
        </p:nvSpPr>
        <p:spPr bwMode="auto">
          <a:xfrm rot="5400000">
            <a:off x="8024950" y="2146008"/>
            <a:ext cx="1612129" cy="246221"/>
          </a:xfrm>
          <a:prstGeom prst="rect">
            <a:avLst/>
          </a:prstGeom>
          <a:noFill/>
        </p:spPr>
        <p:txBody>
          <a:bodyPr wrap="square">
            <a:spAutoFit/>
          </a:bodyPr>
          <a:lstStyle/>
          <a:p>
            <a:pPr>
              <a:defRPr/>
            </a:pPr>
            <a:r>
              <a:rPr lang="en-US" sz="1000">
                <a:solidFill>
                  <a:schemeClr val="bg1">
                    <a:lumMod val="50000"/>
                  </a:schemeClr>
                </a:solidFill>
              </a:rPr>
              <a:t>Charles </a:t>
            </a:r>
            <a:r>
              <a:rPr lang="en-US" sz="1000" dirty="0">
                <a:solidFill>
                  <a:schemeClr val="bg1">
                    <a:lumMod val="50000"/>
                  </a:schemeClr>
                </a:solidFill>
              </a:rPr>
              <a:t>Fisher, </a:t>
            </a:r>
            <a:r>
              <a:rPr lang="en-US" sz="1000">
                <a:solidFill>
                  <a:schemeClr val="bg1">
                    <a:lumMod val="50000"/>
                  </a:schemeClr>
                </a:solidFill>
              </a:rPr>
              <a:t>Penn State</a:t>
            </a:r>
            <a:endParaRPr lang="da-DK" sz="1000" dirty="0">
              <a:solidFill>
                <a:schemeClr val="bg1">
                  <a:lumMod val="50000"/>
                </a:schemeClr>
              </a:solidFill>
            </a:endParaRPr>
          </a:p>
        </p:txBody>
      </p:sp>
      <p:sp>
        <p:nvSpPr>
          <p:cNvPr id="9" name="TextBox 8"/>
          <p:cNvSpPr txBox="1"/>
          <p:nvPr/>
        </p:nvSpPr>
        <p:spPr>
          <a:xfrm>
            <a:off x="5240543" y="4161454"/>
            <a:ext cx="3713582" cy="1163395"/>
          </a:xfrm>
          <a:prstGeom prst="rect">
            <a:avLst/>
          </a:prstGeom>
          <a:solidFill>
            <a:schemeClr val="bg1"/>
          </a:solidFill>
        </p:spPr>
        <p:txBody>
          <a:bodyPr wrap="square" lIns="0" tIns="0" rIns="0" bIns="0" rtlCol="0">
            <a:spAutoFit/>
          </a:bodyPr>
          <a:lstStyle/>
          <a:p>
            <a:pPr>
              <a:lnSpc>
                <a:spcPct val="90000"/>
              </a:lnSpc>
              <a:spcBef>
                <a:spcPts val="1000"/>
              </a:spcBef>
            </a:pPr>
            <a:r>
              <a:rPr lang="da-DK" sz="1400" dirty="0"/>
              <a:t>Kæmpe rørorme (</a:t>
            </a:r>
            <a:r>
              <a:rPr lang="da-DK" sz="1400" i="1" dirty="0" err="1"/>
              <a:t>Riftia</a:t>
            </a:r>
            <a:r>
              <a:rPr lang="da-DK" sz="1400" i="1" dirty="0"/>
              <a:t> </a:t>
            </a:r>
            <a:r>
              <a:rPr lang="da-DK" sz="1400" i="1" dirty="0" err="1"/>
              <a:t>pachyptila</a:t>
            </a:r>
            <a:r>
              <a:rPr lang="da-DK" sz="1400" dirty="0"/>
              <a:t>) som lever ved dybhavsskorsten ned til 2500 meters dybde. Ved skorstenene er sulfid-niveauet enormt højt, men ved at binde sulfid og levere det til bakterierne i dets indvolde, overlever rørormen og får samtidig næring</a:t>
            </a:r>
          </a:p>
        </p:txBody>
      </p:sp>
    </p:spTree>
    <p:extLst>
      <p:ext uri="{BB962C8B-B14F-4D97-AF65-F5344CB8AC3E}">
        <p14:creationId xmlns:p14="http://schemas.microsoft.com/office/powerpoint/2010/main" val="1986290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Tegn på de første ’dyr’</a:t>
            </a:r>
          </a:p>
        </p:txBody>
      </p:sp>
      <p:sp>
        <p:nvSpPr>
          <p:cNvPr id="3" name="Content Placeholder 2"/>
          <p:cNvSpPr>
            <a:spLocks noGrp="1"/>
          </p:cNvSpPr>
          <p:nvPr>
            <p:ph idx="1"/>
          </p:nvPr>
        </p:nvSpPr>
        <p:spPr>
          <a:xfrm>
            <a:off x="628651" y="1825625"/>
            <a:ext cx="3865814" cy="3791404"/>
          </a:xfrm>
        </p:spPr>
        <p:txBody>
          <a:bodyPr>
            <a:normAutofit fontScale="85000" lnSpcReduction="20000"/>
          </a:bodyPr>
          <a:lstStyle/>
          <a:p>
            <a:r>
              <a:rPr lang="da-DK" dirty="0"/>
              <a:t>De første </a:t>
            </a:r>
            <a:r>
              <a:rPr lang="da-DK" dirty="0" err="1"/>
              <a:t>eukaryote</a:t>
            </a:r>
            <a:r>
              <a:rPr lang="da-DK" dirty="0"/>
              <a:t> celler opstår senest for 2 mia. år siden</a:t>
            </a:r>
          </a:p>
          <a:p>
            <a:r>
              <a:rPr lang="da-DK" dirty="0" err="1"/>
              <a:t>Eukaryoter</a:t>
            </a:r>
            <a:r>
              <a:rPr lang="da-DK" dirty="0"/>
              <a:t> har en cellekerne, og er den type celle, som planter, dyr og mennesker er opbygget af</a:t>
            </a:r>
          </a:p>
          <a:p>
            <a:r>
              <a:rPr lang="da-DK" dirty="0"/>
              <a:t>Figuren indeholder alle mulige celledele, men ser man bort fra </a:t>
            </a:r>
            <a:r>
              <a:rPr lang="da-DK" dirty="0" err="1"/>
              <a:t>kloroplastet</a:t>
            </a:r>
            <a:r>
              <a:rPr lang="da-DK" dirty="0"/>
              <a:t> </a:t>
            </a:r>
            <a:r>
              <a:rPr lang="da-DK" dirty="0" err="1"/>
              <a:t>sp</a:t>
            </a:r>
            <a:r>
              <a:rPr lang="da-DK" dirty="0"/>
              <a:t> kan man tænke på </a:t>
            </a:r>
            <a:r>
              <a:rPr lang="da-DK" dirty="0" err="1"/>
              <a:t>eukaryoterne</a:t>
            </a:r>
            <a:r>
              <a:rPr lang="da-DK" dirty="0"/>
              <a:t> som de første ’dyr’ på Jorden</a:t>
            </a:r>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da-DK" dirty="0"/>
              <a:t>Man forestiller sig at </a:t>
            </a:r>
            <a:r>
              <a:rPr lang="da-DK" dirty="0" err="1"/>
              <a:t>eukaryoter</a:t>
            </a:r>
            <a:r>
              <a:rPr lang="da-DK" dirty="0"/>
              <a:t> stammer fra simplere </a:t>
            </a:r>
            <a:r>
              <a:rPr lang="da-DK" dirty="0" err="1"/>
              <a:t>prokaryote</a:t>
            </a:r>
            <a:r>
              <a:rPr lang="da-DK" dirty="0"/>
              <a:t> celler som har opslugt hinanden, og har udviklet en symbiose som gav en fordel overfor andre konkurrenter.</a:t>
            </a:r>
          </a:p>
          <a:p>
            <a:pPr algn="l"/>
            <a:r>
              <a:rPr lang="da-DK" dirty="0"/>
              <a:t>På samme måde mener man at celler kan have opslugt simplere celler som kunne udnytte fotosyntese (tidlig udgave af </a:t>
            </a:r>
            <a:r>
              <a:rPr lang="da-DK" dirty="0" err="1"/>
              <a:t>kloroplast</a:t>
            </a:r>
            <a:r>
              <a:rPr lang="da-DK" dirty="0"/>
              <a:t>) eller energi generelt (tidlig udgave af </a:t>
            </a:r>
            <a:r>
              <a:rPr lang="da-DK" dirty="0" err="1"/>
              <a:t>mitokondria</a:t>
            </a:r>
            <a:r>
              <a:rPr lang="da-DK" dirty="0"/>
              <a:t>).</a:t>
            </a:r>
          </a:p>
        </p:txBody>
      </p:sp>
      <p:pic>
        <p:nvPicPr>
          <p:cNvPr id="40" name="Picture 39" descr="nat-se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4894" y="-1069679"/>
            <a:ext cx="558800" cy="551949"/>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Line 21"/>
          <p:cNvSpPr>
            <a:spLocks noChangeShapeType="1"/>
          </p:cNvSpPr>
          <p:nvPr/>
        </p:nvSpPr>
        <p:spPr bwMode="auto">
          <a:xfrm>
            <a:off x="10025743" y="-116091"/>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nvGrpSpPr>
          <p:cNvPr id="85" name="Group 84"/>
          <p:cNvGrpSpPr/>
          <p:nvPr/>
        </p:nvGrpSpPr>
        <p:grpSpPr>
          <a:xfrm>
            <a:off x="4736280" y="1084999"/>
            <a:ext cx="4343130" cy="4528813"/>
            <a:chOff x="5472654" y="707339"/>
            <a:chExt cx="4343130" cy="4528813"/>
          </a:xfrm>
        </p:grpSpPr>
        <p:pic>
          <p:nvPicPr>
            <p:cNvPr id="39" name="Picture 4" descr="pro-eucaryot"/>
            <p:cNvPicPr>
              <a:picLocks noChangeAspect="1" noChangeArrowheads="1"/>
            </p:cNvPicPr>
            <p:nvPr/>
          </p:nvPicPr>
          <p:blipFill rotWithShape="1">
            <a:blip r:embed="rId3">
              <a:extLst>
                <a:ext uri="{28A0092B-C50C-407E-A947-70E740481C1C}">
                  <a14:useLocalDpi xmlns:a14="http://schemas.microsoft.com/office/drawing/2010/main" val="0"/>
                </a:ext>
              </a:extLst>
            </a:blip>
            <a:srcRect l="37831" t="4918"/>
            <a:stretch/>
          </p:blipFill>
          <p:spPr bwMode="auto">
            <a:xfrm>
              <a:off x="6097967" y="1312713"/>
              <a:ext cx="3187437" cy="3871858"/>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 Box 7"/>
            <p:cNvSpPr txBox="1">
              <a:spLocks noChangeArrowheads="1"/>
            </p:cNvSpPr>
            <p:nvPr/>
          </p:nvSpPr>
          <p:spPr bwMode="auto">
            <a:xfrm>
              <a:off x="6828670" y="707339"/>
              <a:ext cx="207486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da-DK" sz="2800" b="1" dirty="0" err="1"/>
                <a:t>Eukaryot</a:t>
              </a:r>
              <a:endParaRPr lang="en-GB" sz="2800" b="1" dirty="0"/>
            </a:p>
          </p:txBody>
        </p:sp>
        <p:sp>
          <p:nvSpPr>
            <p:cNvPr id="43" name="Text Box 19"/>
            <p:cNvSpPr txBox="1">
              <a:spLocks noChangeArrowheads="1"/>
            </p:cNvSpPr>
            <p:nvPr/>
          </p:nvSpPr>
          <p:spPr bwMode="auto">
            <a:xfrm>
              <a:off x="8385205" y="2370200"/>
              <a:ext cx="122244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da-DK" sz="1400" b="1"/>
                <a:t>Kromosomer</a:t>
              </a:r>
              <a:endParaRPr lang="en-GB" sz="1400" b="1" dirty="0"/>
            </a:p>
          </p:txBody>
        </p:sp>
        <p:grpSp>
          <p:nvGrpSpPr>
            <p:cNvPr id="45" name="Group 43"/>
            <p:cNvGrpSpPr>
              <a:grpSpLocks/>
            </p:cNvGrpSpPr>
            <p:nvPr/>
          </p:nvGrpSpPr>
          <p:grpSpPr bwMode="auto">
            <a:xfrm>
              <a:off x="7534011" y="1197284"/>
              <a:ext cx="1493395" cy="572501"/>
              <a:chOff x="3651" y="441"/>
              <a:chExt cx="1526" cy="585"/>
            </a:xfrm>
          </p:grpSpPr>
          <p:sp>
            <p:nvSpPr>
              <p:cNvPr id="46" name="Text Box 15"/>
              <p:cNvSpPr txBox="1">
                <a:spLocks noChangeArrowheads="1"/>
              </p:cNvSpPr>
              <p:nvPr/>
            </p:nvSpPr>
            <p:spPr bwMode="auto">
              <a:xfrm>
                <a:off x="4213" y="441"/>
                <a:ext cx="964" cy="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err="1"/>
                  <a:t>Kloroplast</a:t>
                </a:r>
                <a:endParaRPr lang="en-GB" sz="1400" b="1" dirty="0"/>
              </a:p>
            </p:txBody>
          </p:sp>
          <p:sp>
            <p:nvSpPr>
              <p:cNvPr id="47" name="Line 22"/>
              <p:cNvSpPr>
                <a:spLocks noChangeShapeType="1"/>
              </p:cNvSpPr>
              <p:nvPr/>
            </p:nvSpPr>
            <p:spPr bwMode="auto">
              <a:xfrm flipV="1">
                <a:off x="3651" y="663"/>
                <a:ext cx="590" cy="363"/>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sp>
          <p:nvSpPr>
            <p:cNvPr id="48" name="Line 23"/>
            <p:cNvSpPr>
              <a:spLocks noChangeShapeType="1"/>
            </p:cNvSpPr>
            <p:nvPr/>
          </p:nvSpPr>
          <p:spPr bwMode="auto">
            <a:xfrm flipV="1">
              <a:off x="7417879" y="2574141"/>
              <a:ext cx="1020715" cy="8807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nvGrpSpPr>
            <p:cNvPr id="49" name="Group 42"/>
            <p:cNvGrpSpPr>
              <a:grpSpLocks/>
            </p:cNvGrpSpPr>
            <p:nvPr/>
          </p:nvGrpSpPr>
          <p:grpSpPr bwMode="auto">
            <a:xfrm>
              <a:off x="8128599" y="1979943"/>
              <a:ext cx="1640189" cy="321970"/>
              <a:chOff x="4181" y="1152"/>
              <a:chExt cx="1676" cy="329"/>
            </a:xfrm>
          </p:grpSpPr>
          <p:sp>
            <p:nvSpPr>
              <p:cNvPr id="50" name="Text Box 11"/>
              <p:cNvSpPr txBox="1">
                <a:spLocks noChangeArrowheads="1"/>
              </p:cNvSpPr>
              <p:nvPr/>
            </p:nvSpPr>
            <p:spPr bwMode="auto">
              <a:xfrm>
                <a:off x="4439" y="1152"/>
                <a:ext cx="1418" cy="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Store ribosomer</a:t>
                </a:r>
                <a:endParaRPr lang="en-GB" sz="1400" b="1" dirty="0"/>
              </a:p>
            </p:txBody>
          </p:sp>
          <p:sp>
            <p:nvSpPr>
              <p:cNvPr id="51" name="Line 24"/>
              <p:cNvSpPr>
                <a:spLocks noChangeShapeType="1"/>
              </p:cNvSpPr>
              <p:nvPr/>
            </p:nvSpPr>
            <p:spPr bwMode="auto">
              <a:xfrm flipV="1">
                <a:off x="4181" y="1345"/>
                <a:ext cx="317" cy="13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52" name="Group 39"/>
            <p:cNvGrpSpPr>
              <a:grpSpLocks/>
            </p:cNvGrpSpPr>
            <p:nvPr/>
          </p:nvGrpSpPr>
          <p:grpSpPr bwMode="auto">
            <a:xfrm>
              <a:off x="5544809" y="3064834"/>
              <a:ext cx="1369108" cy="1017779"/>
              <a:chOff x="1418" y="2098"/>
              <a:chExt cx="1399" cy="1040"/>
            </a:xfrm>
          </p:grpSpPr>
          <p:sp>
            <p:nvSpPr>
              <p:cNvPr id="53" name="Text Box 20"/>
              <p:cNvSpPr txBox="1">
                <a:spLocks noChangeArrowheads="1"/>
              </p:cNvSpPr>
              <p:nvPr/>
            </p:nvSpPr>
            <p:spPr bwMode="auto">
              <a:xfrm>
                <a:off x="1418" y="2603"/>
                <a:ext cx="1399" cy="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da-DK" sz="1400" b="1" dirty="0" err="1"/>
                  <a:t>Endoplasmatisk</a:t>
                </a:r>
                <a:r>
                  <a:rPr lang="da-DK" sz="1400" b="1" dirty="0"/>
                  <a:t> </a:t>
                </a:r>
                <a:r>
                  <a:rPr lang="da-DK" sz="1400" b="1" dirty="0" err="1"/>
                  <a:t>retikulum</a:t>
                </a:r>
                <a:endParaRPr lang="en-GB" sz="1400" b="1" dirty="0"/>
              </a:p>
            </p:txBody>
          </p:sp>
          <p:sp>
            <p:nvSpPr>
              <p:cNvPr id="54" name="Line 25"/>
              <p:cNvSpPr>
                <a:spLocks noChangeShapeType="1"/>
              </p:cNvSpPr>
              <p:nvPr/>
            </p:nvSpPr>
            <p:spPr bwMode="auto">
              <a:xfrm flipH="1">
                <a:off x="1983" y="2098"/>
                <a:ext cx="493" cy="54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55" name="Group 36"/>
            <p:cNvGrpSpPr>
              <a:grpSpLocks/>
            </p:cNvGrpSpPr>
            <p:nvPr/>
          </p:nvGrpSpPr>
          <p:grpSpPr bwMode="auto">
            <a:xfrm>
              <a:off x="7544893" y="3370440"/>
              <a:ext cx="1466972" cy="276953"/>
              <a:chOff x="3742" y="2387"/>
              <a:chExt cx="1499" cy="283"/>
            </a:xfrm>
          </p:grpSpPr>
          <p:sp>
            <p:nvSpPr>
              <p:cNvPr id="56" name="Text Box 9"/>
              <p:cNvSpPr txBox="1">
                <a:spLocks noChangeArrowheads="1"/>
              </p:cNvSpPr>
              <p:nvPr/>
            </p:nvSpPr>
            <p:spPr bwMode="auto">
              <a:xfrm>
                <a:off x="3987" y="2478"/>
                <a:ext cx="1254"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Cellevæg+/- cellulose</a:t>
                </a:r>
                <a:endParaRPr lang="en-GB" sz="1400" b="1" dirty="0"/>
              </a:p>
            </p:txBody>
          </p:sp>
          <p:sp>
            <p:nvSpPr>
              <p:cNvPr id="57" name="Line 26"/>
              <p:cNvSpPr>
                <a:spLocks noChangeShapeType="1"/>
              </p:cNvSpPr>
              <p:nvPr/>
            </p:nvSpPr>
            <p:spPr bwMode="auto">
              <a:xfrm>
                <a:off x="3742" y="2387"/>
                <a:ext cx="272" cy="181"/>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58" name="Group 47"/>
            <p:cNvGrpSpPr>
              <a:grpSpLocks/>
            </p:cNvGrpSpPr>
            <p:nvPr/>
          </p:nvGrpSpPr>
          <p:grpSpPr bwMode="auto">
            <a:xfrm>
              <a:off x="5472654" y="1192334"/>
              <a:ext cx="1369107" cy="1080410"/>
              <a:chOff x="1345" y="240"/>
              <a:chExt cx="1399" cy="1104"/>
            </a:xfrm>
          </p:grpSpPr>
          <p:sp>
            <p:nvSpPr>
              <p:cNvPr id="59" name="Text Box 16"/>
              <p:cNvSpPr txBox="1">
                <a:spLocks noChangeArrowheads="1"/>
              </p:cNvSpPr>
              <p:nvPr/>
            </p:nvSpPr>
            <p:spPr bwMode="auto">
              <a:xfrm>
                <a:off x="1345" y="240"/>
                <a:ext cx="1135" cy="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err="1"/>
                  <a:t>Mitokondria</a:t>
                </a:r>
                <a:endParaRPr lang="en-GB" sz="1400" b="1" dirty="0"/>
              </a:p>
            </p:txBody>
          </p:sp>
          <p:sp>
            <p:nvSpPr>
              <p:cNvPr id="60" name="Line 27"/>
              <p:cNvSpPr>
                <a:spLocks noChangeShapeType="1"/>
              </p:cNvSpPr>
              <p:nvPr/>
            </p:nvSpPr>
            <p:spPr bwMode="auto">
              <a:xfrm>
                <a:off x="1882" y="572"/>
                <a:ext cx="862" cy="22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61" name="Line 28"/>
              <p:cNvSpPr>
                <a:spLocks noChangeShapeType="1"/>
              </p:cNvSpPr>
              <p:nvPr/>
            </p:nvSpPr>
            <p:spPr bwMode="auto">
              <a:xfrm flipH="1" flipV="1">
                <a:off x="1882" y="572"/>
                <a:ext cx="680" cy="77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71" name="Group 38"/>
            <p:cNvGrpSpPr>
              <a:grpSpLocks/>
            </p:cNvGrpSpPr>
            <p:nvPr/>
          </p:nvGrpSpPr>
          <p:grpSpPr bwMode="auto">
            <a:xfrm>
              <a:off x="5745857" y="4743900"/>
              <a:ext cx="1595173" cy="492252"/>
              <a:chOff x="1619" y="3883"/>
              <a:chExt cx="1630" cy="503"/>
            </a:xfrm>
          </p:grpSpPr>
          <p:sp>
            <p:nvSpPr>
              <p:cNvPr id="72" name="Text Box 18"/>
              <p:cNvSpPr txBox="1">
                <a:spLocks noChangeArrowheads="1"/>
              </p:cNvSpPr>
              <p:nvPr/>
            </p:nvSpPr>
            <p:spPr bwMode="auto">
              <a:xfrm>
                <a:off x="1619" y="4072"/>
                <a:ext cx="1630" cy="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err="1"/>
                  <a:t>Flagella</a:t>
                </a:r>
                <a:r>
                  <a:rPr lang="da-DK" sz="1400" b="1" dirty="0"/>
                  <a:t> (fimrehår)</a:t>
                </a:r>
                <a:endParaRPr lang="en-GB" sz="1400" b="1" dirty="0"/>
              </a:p>
            </p:txBody>
          </p:sp>
          <p:sp>
            <p:nvSpPr>
              <p:cNvPr id="73" name="Line 33"/>
              <p:cNvSpPr>
                <a:spLocks noChangeShapeType="1"/>
              </p:cNvSpPr>
              <p:nvPr/>
            </p:nvSpPr>
            <p:spPr bwMode="auto">
              <a:xfrm flipV="1">
                <a:off x="2500" y="3883"/>
                <a:ext cx="549" cy="189"/>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grpSp>
          <p:nvGrpSpPr>
            <p:cNvPr id="77" name="Group 41"/>
            <p:cNvGrpSpPr>
              <a:grpSpLocks/>
            </p:cNvGrpSpPr>
            <p:nvPr/>
          </p:nvGrpSpPr>
          <p:grpSpPr bwMode="auto">
            <a:xfrm>
              <a:off x="7747932" y="2767032"/>
              <a:ext cx="2067852" cy="622412"/>
              <a:chOff x="3696" y="1933"/>
              <a:chExt cx="2113" cy="636"/>
            </a:xfrm>
          </p:grpSpPr>
          <p:sp>
            <p:nvSpPr>
              <p:cNvPr id="78" name="Text Box 14"/>
              <p:cNvSpPr txBox="1">
                <a:spLocks noChangeArrowheads="1"/>
              </p:cNvSpPr>
              <p:nvPr/>
            </p:nvSpPr>
            <p:spPr bwMode="auto">
              <a:xfrm>
                <a:off x="4247" y="2034"/>
                <a:ext cx="1562" cy="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Cellekerne med</a:t>
                </a:r>
              </a:p>
              <a:p>
                <a:r>
                  <a:rPr lang="da-DK" sz="1400" b="1" dirty="0"/>
                  <a:t>dobbelt membran</a:t>
                </a:r>
                <a:endParaRPr lang="en-GB" sz="1400" b="1" dirty="0"/>
              </a:p>
            </p:txBody>
          </p:sp>
          <p:sp>
            <p:nvSpPr>
              <p:cNvPr id="79" name="Line 40"/>
              <p:cNvSpPr>
                <a:spLocks noChangeShapeType="1"/>
              </p:cNvSpPr>
              <p:nvPr/>
            </p:nvSpPr>
            <p:spPr bwMode="auto">
              <a:xfrm>
                <a:off x="3696" y="1933"/>
                <a:ext cx="551" cy="30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sp>
          <p:nvSpPr>
            <p:cNvPr id="80" name="Oval 48"/>
            <p:cNvSpPr>
              <a:spLocks noChangeArrowheads="1"/>
            </p:cNvSpPr>
            <p:nvPr/>
          </p:nvSpPr>
          <p:spPr bwMode="auto">
            <a:xfrm rot="-2884660">
              <a:off x="7294026" y="1528724"/>
              <a:ext cx="562714" cy="888599"/>
            </a:xfrm>
            <a:prstGeom prst="ellipse">
              <a:avLst/>
            </a:prstGeom>
            <a:solidFill>
              <a:srgbClr val="008000">
                <a:alpha val="39999"/>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81" name="Oval 49"/>
            <p:cNvSpPr>
              <a:spLocks noChangeArrowheads="1"/>
            </p:cNvSpPr>
            <p:nvPr/>
          </p:nvSpPr>
          <p:spPr bwMode="auto">
            <a:xfrm rot="1953695">
              <a:off x="6562948" y="2003601"/>
              <a:ext cx="332735" cy="490295"/>
            </a:xfrm>
            <a:prstGeom prst="ellipse">
              <a:avLst/>
            </a:prstGeom>
            <a:solidFill>
              <a:srgbClr val="3366FF">
                <a:alpha val="39999"/>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82" name="Oval 50"/>
            <p:cNvSpPr>
              <a:spLocks noChangeArrowheads="1"/>
            </p:cNvSpPr>
            <p:nvPr/>
          </p:nvSpPr>
          <p:spPr bwMode="auto">
            <a:xfrm rot="-2817301">
              <a:off x="6672089" y="1573274"/>
              <a:ext cx="313163" cy="388518"/>
            </a:xfrm>
            <a:prstGeom prst="ellipse">
              <a:avLst/>
            </a:prstGeom>
            <a:solidFill>
              <a:srgbClr val="3366FF">
                <a:alpha val="39999"/>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83" name="Oval 51"/>
            <p:cNvSpPr>
              <a:spLocks noChangeArrowheads="1"/>
            </p:cNvSpPr>
            <p:nvPr/>
          </p:nvSpPr>
          <p:spPr bwMode="auto">
            <a:xfrm rot="1953695">
              <a:off x="6809195" y="2331794"/>
              <a:ext cx="944382" cy="850433"/>
            </a:xfrm>
            <a:prstGeom prst="ellipse">
              <a:avLst/>
            </a:prstGeom>
            <a:solidFill>
              <a:srgbClr val="FF6600">
                <a:alpha val="42999"/>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grpSp>
    </p:spTree>
    <p:extLst>
      <p:ext uri="{BB962C8B-B14F-4D97-AF65-F5344CB8AC3E}">
        <p14:creationId xmlns:p14="http://schemas.microsoft.com/office/powerpoint/2010/main" val="1819899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13451" y="3731125"/>
            <a:ext cx="5717098" cy="695660"/>
            <a:chOff x="1954924" y="4583575"/>
            <a:chExt cx="5717098" cy="695660"/>
          </a:xfrm>
        </p:grpSpPr>
        <p:pic>
          <p:nvPicPr>
            <p:cNvPr id="6" name="Picture 5" descr="fotosyntese copy.png"/>
            <p:cNvPicPr>
              <a:picLocks noChangeAspect="1"/>
            </p:cNvPicPr>
            <p:nvPr/>
          </p:nvPicPr>
          <p:blipFill rotWithShape="1">
            <a:blip r:embed="rId2">
              <a:extLst>
                <a:ext uri="{28A0092B-C50C-407E-A947-70E740481C1C}">
                  <a14:useLocalDpi xmlns:a14="http://schemas.microsoft.com/office/drawing/2010/main" val="0"/>
                </a:ext>
              </a:extLst>
            </a:blip>
            <a:srcRect t="31041" b="49417"/>
            <a:stretch/>
          </p:blipFill>
          <p:spPr>
            <a:xfrm>
              <a:off x="1954924" y="4583575"/>
              <a:ext cx="5688632" cy="520860"/>
            </a:xfrm>
            <a:prstGeom prst="rect">
              <a:avLst/>
            </a:prstGeom>
          </p:spPr>
        </p:pic>
        <p:sp>
          <p:nvSpPr>
            <p:cNvPr id="7" name="Rectangle 6"/>
            <p:cNvSpPr/>
            <p:nvPr/>
          </p:nvSpPr>
          <p:spPr>
            <a:xfrm>
              <a:off x="3825904" y="4583575"/>
              <a:ext cx="1875098" cy="343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Respiration</a:t>
              </a:r>
            </a:p>
          </p:txBody>
        </p:sp>
        <p:sp>
          <p:nvSpPr>
            <p:cNvPr id="8" name="TextBox 7"/>
            <p:cNvSpPr txBox="1"/>
            <p:nvPr/>
          </p:nvSpPr>
          <p:spPr>
            <a:xfrm>
              <a:off x="1954924" y="5017625"/>
              <a:ext cx="985510" cy="261610"/>
            </a:xfrm>
            <a:prstGeom prst="rect">
              <a:avLst/>
            </a:prstGeom>
            <a:noFill/>
          </p:spPr>
          <p:txBody>
            <a:bodyPr wrap="square" rtlCol="0">
              <a:spAutoFit/>
            </a:bodyPr>
            <a:lstStyle/>
            <a:p>
              <a:r>
                <a:rPr lang="da-DK" sz="1100" dirty="0"/>
                <a:t>carbondioxid</a:t>
              </a:r>
            </a:p>
          </p:txBody>
        </p:sp>
        <p:sp>
          <p:nvSpPr>
            <p:cNvPr id="9" name="TextBox 8"/>
            <p:cNvSpPr txBox="1"/>
            <p:nvPr/>
          </p:nvSpPr>
          <p:spPr>
            <a:xfrm>
              <a:off x="2940434" y="5017625"/>
              <a:ext cx="985510" cy="261610"/>
            </a:xfrm>
            <a:prstGeom prst="rect">
              <a:avLst/>
            </a:prstGeom>
            <a:noFill/>
          </p:spPr>
          <p:txBody>
            <a:bodyPr wrap="square" rtlCol="0">
              <a:spAutoFit/>
            </a:bodyPr>
            <a:lstStyle/>
            <a:p>
              <a:pPr algn="ctr"/>
              <a:r>
                <a:rPr lang="da-DK" sz="1100" dirty="0"/>
                <a:t>vand</a:t>
              </a:r>
            </a:p>
          </p:txBody>
        </p:sp>
        <p:sp>
          <p:nvSpPr>
            <p:cNvPr id="10" name="TextBox 9"/>
            <p:cNvSpPr txBox="1"/>
            <p:nvPr/>
          </p:nvSpPr>
          <p:spPr>
            <a:xfrm>
              <a:off x="5701002" y="5015321"/>
              <a:ext cx="985510" cy="261610"/>
            </a:xfrm>
            <a:prstGeom prst="rect">
              <a:avLst/>
            </a:prstGeom>
            <a:noFill/>
          </p:spPr>
          <p:txBody>
            <a:bodyPr wrap="square" rtlCol="0">
              <a:spAutoFit/>
            </a:bodyPr>
            <a:lstStyle/>
            <a:p>
              <a:pPr algn="ctr"/>
              <a:r>
                <a:rPr lang="da-DK" sz="1100" dirty="0"/>
                <a:t>sukker</a:t>
              </a:r>
            </a:p>
          </p:txBody>
        </p:sp>
        <p:sp>
          <p:nvSpPr>
            <p:cNvPr id="11" name="TextBox 10"/>
            <p:cNvSpPr txBox="1"/>
            <p:nvPr/>
          </p:nvSpPr>
          <p:spPr>
            <a:xfrm>
              <a:off x="6686512" y="5013666"/>
              <a:ext cx="985510" cy="261610"/>
            </a:xfrm>
            <a:prstGeom prst="rect">
              <a:avLst/>
            </a:prstGeom>
            <a:noFill/>
          </p:spPr>
          <p:txBody>
            <a:bodyPr wrap="square" rtlCol="0">
              <a:spAutoFit/>
            </a:bodyPr>
            <a:lstStyle/>
            <a:p>
              <a:pPr algn="ctr"/>
              <a:r>
                <a:rPr lang="da-DK" sz="1100"/>
                <a:t>oxygen</a:t>
              </a:r>
              <a:endParaRPr lang="da-DK" sz="1100" dirty="0"/>
            </a:p>
          </p:txBody>
        </p:sp>
      </p:grpSp>
      <p:sp>
        <p:nvSpPr>
          <p:cNvPr id="2" name="Title 1"/>
          <p:cNvSpPr>
            <a:spLocks noGrp="1"/>
          </p:cNvSpPr>
          <p:nvPr>
            <p:ph type="title"/>
          </p:nvPr>
        </p:nvSpPr>
        <p:spPr/>
        <p:txBody>
          <a:bodyPr/>
          <a:lstStyle/>
          <a:p>
            <a:r>
              <a:rPr lang="da-DK" dirty="0"/>
              <a:t>Respiration</a:t>
            </a:r>
          </a:p>
        </p:txBody>
      </p:sp>
      <p:sp>
        <p:nvSpPr>
          <p:cNvPr id="3" name="Content Placeholder 2"/>
          <p:cNvSpPr>
            <a:spLocks noGrp="1"/>
          </p:cNvSpPr>
          <p:nvPr>
            <p:ph idx="1"/>
          </p:nvPr>
        </p:nvSpPr>
        <p:spPr>
          <a:xfrm>
            <a:off x="628650" y="1825625"/>
            <a:ext cx="7886700" cy="3817938"/>
          </a:xfrm>
        </p:spPr>
        <p:txBody>
          <a:bodyPr>
            <a:normAutofit fontScale="85000" lnSpcReduction="20000"/>
          </a:bodyPr>
          <a:lstStyle/>
          <a:p>
            <a:r>
              <a:rPr lang="da-DK" dirty="0"/>
              <a:t>Ved hjælp af </a:t>
            </a:r>
            <a:r>
              <a:rPr lang="da-DK" dirty="0" err="1"/>
              <a:t>mitokondria</a:t>
            </a:r>
            <a:r>
              <a:rPr lang="da-DK" dirty="0"/>
              <a:t> kan </a:t>
            </a:r>
            <a:r>
              <a:rPr lang="da-DK" dirty="0" err="1"/>
              <a:t>eukaryoterne</a:t>
            </a:r>
            <a:r>
              <a:rPr lang="da-DK" dirty="0"/>
              <a:t> benytte sig af en type stofskifte som er endnu mere effektiv.</a:t>
            </a:r>
          </a:p>
          <a:p>
            <a:r>
              <a:rPr lang="da-DK" dirty="0"/>
              <a:t>Respiration udnytter at lange </a:t>
            </a:r>
            <a:r>
              <a:rPr lang="da-DK" dirty="0" err="1"/>
              <a:t>carbonkæder</a:t>
            </a:r>
            <a:r>
              <a:rPr lang="da-DK" dirty="0"/>
              <a:t> (fx sukker) har mere energi oplagret</a:t>
            </a:r>
          </a:p>
          <a:p>
            <a:r>
              <a:rPr lang="da-DK" dirty="0"/>
              <a:t>Sukker nedbrydes ved brug af oxygen til produktion af energi med CO</a:t>
            </a:r>
            <a:r>
              <a:rPr lang="da-DK" baseline="-25000" dirty="0"/>
              <a:t>2</a:t>
            </a:r>
            <a:r>
              <a:rPr lang="da-DK" dirty="0"/>
              <a:t> som affaldsstof</a:t>
            </a:r>
          </a:p>
          <a:p>
            <a:endParaRPr lang="da-DK" dirty="0"/>
          </a:p>
          <a:p>
            <a:endParaRPr lang="da-DK" dirty="0"/>
          </a:p>
          <a:p>
            <a:r>
              <a:rPr lang="da-DK" dirty="0"/>
              <a:t>Resultat: I stedet for selv at producere sukker, begynder nogle celler at ’spise’ andre celler med et sukkerlager (fx planter, som selv kan producerer det). De første dyr er opstået!</a:t>
            </a:r>
          </a:p>
          <a:p>
            <a:endParaRPr lang="da-DK" dirty="0"/>
          </a:p>
          <a:p>
            <a:endParaRPr lang="da-DK" dirty="0"/>
          </a:p>
          <a:p>
            <a:endParaRPr lang="da-DK" dirty="0"/>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Planter der selv er i stand til at producere sukker ved fotosyntese, får med respiration nu også mulighed for at ’arbejde’ om natten. Det giver en fordel frem for andre konkurrenter (mere i materialet om ’Fotosyntese’).</a:t>
            </a:r>
          </a:p>
          <a:p>
            <a:pPr algn="l">
              <a:defRPr/>
            </a:pPr>
            <a:r>
              <a:rPr lang="da-DK" dirty="0"/>
              <a:t>Før brugen af respiration, har organismerne hovedsageligt optaget mindre molekyler direkte fra omgivelserne, men med respiration får dyr den fordel at de ikke selv behøver skabe sukker, men ’blot’ kan optage andre organismer der allerede har samlet de nødvendige byggesten og energi.</a:t>
            </a:r>
          </a:p>
        </p:txBody>
      </p:sp>
    </p:spTree>
    <p:extLst>
      <p:ext uri="{BB962C8B-B14F-4D97-AF65-F5344CB8AC3E}">
        <p14:creationId xmlns:p14="http://schemas.microsoft.com/office/powerpoint/2010/main" val="96552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Fra ekstremer til komplekst liv</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I dette materiale skal vi se på hvornår der opstår noget vi kan kalde liv, hvad det er og hvordan det kan være sket.</a:t>
            </a:r>
          </a:p>
          <a:p>
            <a:pPr algn="l">
              <a:defRPr/>
            </a:pPr>
            <a:r>
              <a:rPr lang="da-DK" dirty="0"/>
              <a:t>Når fortællingen om det tidligste liv slutter ved </a:t>
            </a:r>
            <a:r>
              <a:rPr lang="da-DK" dirty="0" err="1"/>
              <a:t>prokaryoterne</a:t>
            </a:r>
            <a:r>
              <a:rPr lang="da-DK" dirty="0"/>
              <a:t>, er det tydeligt at liv opstod utroligt tidligt på jorden og kun udvikler sig til mere og mere komplekse former. Fra </a:t>
            </a:r>
            <a:r>
              <a:rPr lang="da-DK" dirty="0" err="1"/>
              <a:t>prokaryoterne</a:t>
            </a:r>
            <a:r>
              <a:rPr lang="da-DK" dirty="0"/>
              <a:t> er den biologiske evolution i fuld gang og den videre fortælling frem til mennesket er derfra beskrevet i materialet om ’Arter’ og ’Evolution’.</a:t>
            </a:r>
          </a:p>
        </p:txBody>
      </p:sp>
      <p:pic>
        <p:nvPicPr>
          <p:cNvPr id="9" name="Picture 6" descr="EvolutionOfUniverse.jpeg                                       0009525FMacintosh HD                   B746CC0A:"/>
          <p:cNvPicPr>
            <a:picLocks noChangeAspect="1" noChangeArrowheads="1"/>
          </p:cNvPicPr>
          <p:nvPr/>
        </p:nvPicPr>
        <p:blipFill>
          <a:blip r:embed="rId2"/>
          <a:srcRect/>
          <a:stretch>
            <a:fillRect/>
          </a:stretch>
        </p:blipFill>
        <p:spPr bwMode="auto">
          <a:xfrm flipH="1">
            <a:off x="461963" y="1665728"/>
            <a:ext cx="8218487" cy="4064000"/>
          </a:xfrm>
          <a:prstGeom prst="rect">
            <a:avLst/>
          </a:prstGeom>
          <a:noFill/>
        </p:spPr>
      </p:pic>
    </p:spTree>
    <p:extLst>
      <p:ext uri="{BB962C8B-B14F-4D97-AF65-F5344CB8AC3E}">
        <p14:creationId xmlns:p14="http://schemas.microsoft.com/office/powerpoint/2010/main" val="710969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Acceleration af organisk kemi</a:t>
            </a:r>
          </a:p>
        </p:txBody>
      </p:sp>
      <p:sp>
        <p:nvSpPr>
          <p:cNvPr id="3" name="Content Placeholder 2"/>
          <p:cNvSpPr>
            <a:spLocks noGrp="1"/>
          </p:cNvSpPr>
          <p:nvPr>
            <p:ph idx="1"/>
          </p:nvPr>
        </p:nvSpPr>
        <p:spPr>
          <a:xfrm>
            <a:off x="628647" y="1825624"/>
            <a:ext cx="8173447" cy="2635058"/>
          </a:xfrm>
        </p:spPr>
        <p:txBody>
          <a:bodyPr>
            <a:normAutofit fontScale="55000" lnSpcReduction="20000"/>
          </a:bodyPr>
          <a:lstStyle/>
          <a:p>
            <a:r>
              <a:rPr lang="da-DK" dirty="0"/>
              <a:t>Vi har diskuteret at organisk kemi kan dannes uden tilstedeværelsen af biologisk liv, men det afgørende er at biologisk liv accelererer denne produktion af organiske forbindelser</a:t>
            </a:r>
          </a:p>
          <a:p>
            <a:r>
              <a:rPr lang="da-DK" dirty="0"/>
              <a:t>Hvis der er næring og energi til stede så kan bakterier hurtigt blive rigtig mange (se eksempel med </a:t>
            </a:r>
            <a:r>
              <a:rPr lang="da-DK" i="1" dirty="0"/>
              <a:t>E. </a:t>
            </a:r>
            <a:r>
              <a:rPr lang="da-DK" i="1" dirty="0" err="1"/>
              <a:t>coli</a:t>
            </a:r>
            <a:r>
              <a:rPr lang="da-DK" dirty="0"/>
              <a:t> nedenfor). Eksponentiel vækst resulterer i en accelererende produktion af biologisk materiale.</a:t>
            </a:r>
          </a:p>
          <a:p>
            <a:r>
              <a:rPr lang="da-DK" dirty="0"/>
              <a:t>Det er netop derfor at biomasseproduktion på jorden blev op mod ti gange større da </a:t>
            </a:r>
            <a:r>
              <a:rPr lang="da-DK" dirty="0" err="1"/>
              <a:t>cyanobakterierne</a:t>
            </a:r>
            <a:r>
              <a:rPr lang="da-DK" dirty="0"/>
              <a:t> fik adgang til solen som en meget større energikilde</a:t>
            </a:r>
          </a:p>
          <a:p>
            <a:r>
              <a:rPr lang="da-DK" dirty="0"/>
              <a:t>Til sammenligning kan vi se på os selv. Menneskekroppen har et energiforbrug på 50-100W, men det totale energiforbrug i Danmark svarer til et gennemsnitligt forbrug på omkring 5000W per dansker </a:t>
            </a:r>
          </a:p>
          <a:p>
            <a:r>
              <a:rPr lang="da-DK" dirty="0"/>
              <a:t>Al den overskydende energi (efter vi har taget 1-2% for at overleve) går til bl.a. teknologi og transport der gør at vi som mennesket klarer os så godt på Jorden – ligesom fotosyntese gav enorm succes </a:t>
            </a:r>
            <a:r>
              <a:rPr lang="da-DK" dirty="0" err="1"/>
              <a:t>cyanobakterierne</a:t>
            </a:r>
            <a:r>
              <a:rPr lang="da-DK" dirty="0"/>
              <a:t>. </a:t>
            </a:r>
          </a:p>
          <a:p>
            <a:endParaRPr lang="da-DK" dirty="0"/>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I tabellen er forskellig information om nogle </a:t>
            </a:r>
            <a:r>
              <a:rPr lang="da-DK"/>
              <a:t>organismer opstillet, som </a:t>
            </a:r>
            <a:r>
              <a:rPr lang="da-DK" dirty="0"/>
              <a:t>udgangspunkt for at illustrerer hvor hurtigt nogle bakterier kan formere sig. Men det illustrerer også hvordan menneskets energi forbrug går til andet end blot formering. Kilde: </a:t>
            </a:r>
            <a:r>
              <a:rPr lang="da-DK" dirty="0">
                <a:hlinkClick r:id="rId2"/>
              </a:rPr>
              <a:t>Menneskets energiforbrug</a:t>
            </a:r>
            <a:r>
              <a:rPr lang="da-DK" dirty="0"/>
              <a:t>, </a:t>
            </a:r>
            <a:r>
              <a:rPr lang="da-DK" dirty="0">
                <a:hlinkClick r:id="rId3"/>
              </a:rPr>
              <a:t>Danmarks energiforbrug (Energistyrelsens energistatistik 2016)</a:t>
            </a:r>
            <a:r>
              <a:rPr lang="da-DK" dirty="0"/>
              <a:t>. </a:t>
            </a:r>
          </a:p>
          <a:p>
            <a:pPr algn="l">
              <a:defRPr/>
            </a:pPr>
            <a:r>
              <a:rPr lang="da-DK" dirty="0"/>
              <a:t>Til udregning af tiden for at dække jorden, er det antaget at cellerne er kugleformede og kan deformeres og mennesker har et volumen på 80 L. Andre kilder: </a:t>
            </a:r>
            <a:r>
              <a:rPr lang="da-DK" dirty="0">
                <a:hlinkClick r:id="rId4"/>
              </a:rPr>
              <a:t>Energiforbrug af celle</a:t>
            </a:r>
            <a:r>
              <a:rPr lang="da-DK" dirty="0"/>
              <a:t>. </a:t>
            </a:r>
            <a:r>
              <a:rPr lang="da-DK" dirty="0">
                <a:hlinkClick r:id="rId5"/>
              </a:rPr>
              <a:t>Størrelse af ecoli</a:t>
            </a:r>
            <a:r>
              <a:rPr lang="da-DK" dirty="0"/>
              <a:t>. </a:t>
            </a:r>
            <a:r>
              <a:rPr lang="da-DK" dirty="0">
                <a:hlinkClick r:id="rId6"/>
              </a:rPr>
              <a:t>Størrelse af cyano</a:t>
            </a:r>
            <a:r>
              <a:rPr lang="da-DK" dirty="0"/>
              <a:t>. </a:t>
            </a:r>
            <a:r>
              <a:rPr lang="da-DK" dirty="0">
                <a:hlinkClick r:id="rId7"/>
              </a:rPr>
              <a:t>Fordoblingsrate for E. </a:t>
            </a:r>
            <a:r>
              <a:rPr lang="da-DK" dirty="0" err="1">
                <a:hlinkClick r:id="rId7"/>
              </a:rPr>
              <a:t>Coli</a:t>
            </a:r>
            <a:r>
              <a:rPr lang="da-DK" dirty="0"/>
              <a:t>. </a:t>
            </a:r>
            <a:r>
              <a:rPr lang="da-DK" dirty="0">
                <a:hlinkClick r:id="rId8"/>
              </a:rPr>
              <a:t>Fordoblingsrate for cyano</a:t>
            </a:r>
            <a:r>
              <a:rPr lang="da-DK" dirty="0"/>
              <a:t>. </a:t>
            </a:r>
            <a:r>
              <a:rPr lang="da-DK" dirty="0">
                <a:hlinkClick r:id="rId9"/>
              </a:rPr>
              <a:t>Energiforbrug i rotter</a:t>
            </a:r>
            <a:r>
              <a:rPr lang="da-DK" dirty="0"/>
              <a:t>. </a:t>
            </a:r>
            <a:r>
              <a:rPr lang="da-DK" dirty="0">
                <a:hlinkClick r:id="rId10"/>
              </a:rPr>
              <a:t>Fordobling af rotter (baseret på gennemsnit)</a:t>
            </a:r>
            <a:r>
              <a:rPr lang="da-DK" dirty="0"/>
              <a:t>. </a:t>
            </a:r>
            <a:r>
              <a:rPr lang="da-DK" dirty="0">
                <a:hlinkClick r:id="rId11"/>
              </a:rPr>
              <a:t>Fordoblingsrate af mennesker (baseret verdensbefolkningen fra 1950-2005)</a:t>
            </a:r>
            <a:r>
              <a:rPr lang="da-DK" dirty="0"/>
              <a:t>. </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graphicFrame>
        <p:nvGraphicFramePr>
          <p:cNvPr id="6" name="Table 5"/>
          <p:cNvGraphicFramePr>
            <a:graphicFrameLocks noGrp="1"/>
          </p:cNvGraphicFramePr>
          <p:nvPr>
            <p:extLst>
              <p:ext uri="{D42A27DB-BD31-4B8C-83A1-F6EECF244321}">
                <p14:modId xmlns:p14="http://schemas.microsoft.com/office/powerpoint/2010/main" val="1232613756"/>
              </p:ext>
            </p:extLst>
          </p:nvPr>
        </p:nvGraphicFramePr>
        <p:xfrm>
          <a:off x="1439656" y="4243672"/>
          <a:ext cx="6372692" cy="1418402"/>
        </p:xfrm>
        <a:graphic>
          <a:graphicData uri="http://schemas.openxmlformats.org/drawingml/2006/table">
            <a:tbl>
              <a:tblPr firstRow="1" bandRow="1">
                <a:tableStyleId>{5C22544A-7EE6-4342-B048-85BDC9FD1C3A}</a:tableStyleId>
              </a:tblPr>
              <a:tblGrid>
                <a:gridCol w="1305407">
                  <a:extLst>
                    <a:ext uri="{9D8B030D-6E8A-4147-A177-3AD203B41FA5}">
                      <a16:colId xmlns:a16="http://schemas.microsoft.com/office/drawing/2014/main" val="20000"/>
                    </a:ext>
                  </a:extLst>
                </a:gridCol>
                <a:gridCol w="1126070">
                  <a:extLst>
                    <a:ext uri="{9D8B030D-6E8A-4147-A177-3AD203B41FA5}">
                      <a16:colId xmlns:a16="http://schemas.microsoft.com/office/drawing/2014/main" val="20001"/>
                    </a:ext>
                  </a:extLst>
                </a:gridCol>
                <a:gridCol w="1164562">
                  <a:extLst>
                    <a:ext uri="{9D8B030D-6E8A-4147-A177-3AD203B41FA5}">
                      <a16:colId xmlns:a16="http://schemas.microsoft.com/office/drawing/2014/main" val="20002"/>
                    </a:ext>
                  </a:extLst>
                </a:gridCol>
                <a:gridCol w="887388">
                  <a:extLst>
                    <a:ext uri="{9D8B030D-6E8A-4147-A177-3AD203B41FA5}">
                      <a16:colId xmlns:a16="http://schemas.microsoft.com/office/drawing/2014/main" val="20003"/>
                    </a:ext>
                  </a:extLst>
                </a:gridCol>
                <a:gridCol w="1889265">
                  <a:extLst>
                    <a:ext uri="{9D8B030D-6E8A-4147-A177-3AD203B41FA5}">
                      <a16:colId xmlns:a16="http://schemas.microsoft.com/office/drawing/2014/main" val="20004"/>
                    </a:ext>
                  </a:extLst>
                </a:gridCol>
              </a:tblGrid>
              <a:tr h="411794">
                <a:tc>
                  <a:txBody>
                    <a:bodyPr/>
                    <a:lstStyle/>
                    <a:p>
                      <a:r>
                        <a:rPr lang="da-DK" sz="1050" dirty="0"/>
                        <a:t>Organisme</a:t>
                      </a:r>
                    </a:p>
                  </a:txBody>
                  <a:tcPr/>
                </a:tc>
                <a:tc>
                  <a:txBody>
                    <a:bodyPr/>
                    <a:lstStyle/>
                    <a:p>
                      <a:r>
                        <a:rPr lang="da-DK" sz="1050" dirty="0"/>
                        <a:t>Energiforbrug</a:t>
                      </a:r>
                    </a:p>
                  </a:txBody>
                  <a:tcPr/>
                </a:tc>
                <a:tc>
                  <a:txBody>
                    <a:bodyPr/>
                    <a:lstStyle/>
                    <a:p>
                      <a:r>
                        <a:rPr lang="da-DK" sz="1050" dirty="0"/>
                        <a:t>Fordoblingstid</a:t>
                      </a:r>
                    </a:p>
                  </a:txBody>
                  <a:tcPr/>
                </a:tc>
                <a:tc>
                  <a:txBody>
                    <a:bodyPr/>
                    <a:lstStyle/>
                    <a:p>
                      <a:r>
                        <a:rPr lang="da-DK" sz="1050" baseline="0" dirty="0"/>
                        <a:t>Længde</a:t>
                      </a:r>
                    </a:p>
                  </a:txBody>
                  <a:tcPr/>
                </a:tc>
                <a:tc>
                  <a:txBody>
                    <a:bodyPr/>
                    <a:lstStyle/>
                    <a:p>
                      <a:r>
                        <a:rPr lang="da-DK" sz="1050" dirty="0"/>
                        <a:t>Tid</a:t>
                      </a:r>
                      <a:r>
                        <a:rPr lang="da-DK" sz="1050" baseline="0" dirty="0"/>
                        <a:t> for at dække Jorden med 1 m højt lag</a:t>
                      </a:r>
                      <a:endParaRPr lang="da-DK" sz="1050" baseline="30000" dirty="0"/>
                    </a:p>
                  </a:txBody>
                  <a:tcPr/>
                </a:tc>
                <a:extLst>
                  <a:ext uri="{0D108BD9-81ED-4DB2-BD59-A6C34878D82A}">
                    <a16:rowId xmlns:a16="http://schemas.microsoft.com/office/drawing/2014/main" val="10000"/>
                  </a:ext>
                </a:extLst>
              </a:tr>
              <a:tr h="251652">
                <a:tc>
                  <a:txBody>
                    <a:bodyPr/>
                    <a:lstStyle/>
                    <a:p>
                      <a:r>
                        <a:rPr lang="da-DK" sz="1050" dirty="0"/>
                        <a:t>E. </a:t>
                      </a:r>
                      <a:r>
                        <a:rPr lang="da-DK" sz="1050" dirty="0" err="1"/>
                        <a:t>coli</a:t>
                      </a:r>
                      <a:endParaRPr lang="da-DK" sz="1050" dirty="0"/>
                    </a:p>
                  </a:txBody>
                  <a:tcPr/>
                </a:tc>
                <a:tc>
                  <a:txBody>
                    <a:bodyPr/>
                    <a:lstStyle/>
                    <a:p>
                      <a:r>
                        <a:rPr lang="da-DK" sz="1050" dirty="0"/>
                        <a:t>10</a:t>
                      </a:r>
                      <a:r>
                        <a:rPr lang="da-DK" sz="1050" baseline="30000" dirty="0"/>
                        <a:t>-10</a:t>
                      </a:r>
                      <a:r>
                        <a:rPr lang="da-DK" sz="1050" dirty="0"/>
                        <a:t>-10</a:t>
                      </a:r>
                      <a:r>
                        <a:rPr lang="da-DK" sz="1050" baseline="30000" dirty="0"/>
                        <a:t>-12</a:t>
                      </a:r>
                      <a:r>
                        <a:rPr lang="da-DK" sz="1050" baseline="0" dirty="0"/>
                        <a:t> W</a:t>
                      </a:r>
                      <a:endParaRPr lang="da-DK" sz="1050" dirty="0"/>
                    </a:p>
                  </a:txBody>
                  <a:tcPr/>
                </a:tc>
                <a:tc>
                  <a:txBody>
                    <a:bodyPr/>
                    <a:lstStyle/>
                    <a:p>
                      <a:r>
                        <a:rPr lang="da-DK" sz="1050" dirty="0"/>
                        <a:t>20 min</a:t>
                      </a:r>
                    </a:p>
                  </a:txBody>
                  <a:tcPr/>
                </a:tc>
                <a:tc>
                  <a:txBody>
                    <a:bodyPr/>
                    <a:lstStyle/>
                    <a:p>
                      <a:r>
                        <a:rPr lang="da-DK" sz="1050" dirty="0"/>
                        <a:t>1 </a:t>
                      </a:r>
                      <a:r>
                        <a:rPr lang="el-GR" sz="1050" dirty="0"/>
                        <a:t>μ</a:t>
                      </a:r>
                      <a:r>
                        <a:rPr lang="da-DK" sz="1050" dirty="0"/>
                        <a:t>m</a:t>
                      </a:r>
                      <a:endParaRPr lang="da-DK" sz="1050" baseline="30000" dirty="0"/>
                    </a:p>
                  </a:txBody>
                  <a:tcPr/>
                </a:tc>
                <a:tc>
                  <a:txBody>
                    <a:bodyPr/>
                    <a:lstStyle/>
                    <a:p>
                      <a:r>
                        <a:rPr lang="da-DK" sz="1050" dirty="0"/>
                        <a:t>36 timer</a:t>
                      </a:r>
                    </a:p>
                  </a:txBody>
                  <a:tcPr/>
                </a:tc>
                <a:extLst>
                  <a:ext uri="{0D108BD9-81ED-4DB2-BD59-A6C34878D82A}">
                    <a16:rowId xmlns:a16="http://schemas.microsoft.com/office/drawing/2014/main" val="10001"/>
                  </a:ext>
                </a:extLst>
              </a:tr>
              <a:tr h="251652">
                <a:tc>
                  <a:txBody>
                    <a:bodyPr/>
                    <a:lstStyle/>
                    <a:p>
                      <a:r>
                        <a:rPr lang="da-DK" sz="1050" dirty="0" err="1"/>
                        <a:t>Cyano</a:t>
                      </a:r>
                      <a:r>
                        <a:rPr lang="da-DK" sz="1050" baseline="0" dirty="0" err="1"/>
                        <a:t>bakterier</a:t>
                      </a:r>
                      <a:endParaRPr lang="da-DK" sz="1050" dirty="0"/>
                    </a:p>
                  </a:txBody>
                  <a:tcPr/>
                </a:tc>
                <a:tc>
                  <a:txBody>
                    <a:bodyPr/>
                    <a:lstStyle/>
                    <a:p>
                      <a:r>
                        <a:rPr lang="da-DK" sz="1050" dirty="0"/>
                        <a:t>(som ovenfor)</a:t>
                      </a:r>
                    </a:p>
                  </a:txBody>
                  <a:tcPr/>
                </a:tc>
                <a:tc>
                  <a:txBody>
                    <a:bodyPr/>
                    <a:lstStyle/>
                    <a:p>
                      <a:r>
                        <a:rPr lang="da-DK" sz="1050" dirty="0"/>
                        <a:t>1 dag</a:t>
                      </a:r>
                    </a:p>
                  </a:txBody>
                  <a:tcPr/>
                </a:tc>
                <a:tc>
                  <a:txBody>
                    <a:bodyPr/>
                    <a:lstStyle/>
                    <a:p>
                      <a:r>
                        <a:rPr lang="da-DK" sz="1050" dirty="0"/>
                        <a:t>0,5-60</a:t>
                      </a:r>
                      <a:r>
                        <a:rPr lang="da-DK" sz="1050" baseline="0" dirty="0"/>
                        <a:t> </a:t>
                      </a:r>
                      <a:r>
                        <a:rPr lang="el-GR" sz="1050" dirty="0"/>
                        <a:t>μ</a:t>
                      </a:r>
                      <a:r>
                        <a:rPr lang="da-DK" sz="1050" dirty="0"/>
                        <a:t>m </a:t>
                      </a:r>
                    </a:p>
                  </a:txBody>
                  <a:tcPr/>
                </a:tc>
                <a:tc>
                  <a:txBody>
                    <a:bodyPr/>
                    <a:lstStyle/>
                    <a:p>
                      <a:r>
                        <a:rPr lang="da-DK" sz="1050" dirty="0"/>
                        <a:t>90-100 dage</a:t>
                      </a:r>
                    </a:p>
                  </a:txBody>
                  <a:tcPr/>
                </a:tc>
                <a:extLst>
                  <a:ext uri="{0D108BD9-81ED-4DB2-BD59-A6C34878D82A}">
                    <a16:rowId xmlns:a16="http://schemas.microsoft.com/office/drawing/2014/main" val="10002"/>
                  </a:ext>
                </a:extLst>
              </a:tr>
              <a:tr h="251652">
                <a:tc>
                  <a:txBody>
                    <a:bodyPr/>
                    <a:lstStyle/>
                    <a:p>
                      <a:r>
                        <a:rPr lang="da-DK" sz="1050" dirty="0"/>
                        <a:t>Rotter</a:t>
                      </a:r>
                    </a:p>
                  </a:txBody>
                  <a:tcPr/>
                </a:tc>
                <a:tc>
                  <a:txBody>
                    <a:bodyPr/>
                    <a:lstStyle/>
                    <a:p>
                      <a:r>
                        <a:rPr lang="da-DK" sz="1050" baseline="0" dirty="0"/>
                        <a:t>80 mW</a:t>
                      </a:r>
                      <a:endParaRPr lang="da-DK" sz="1050" dirty="0"/>
                    </a:p>
                  </a:txBody>
                  <a:tcPr/>
                </a:tc>
                <a:tc>
                  <a:txBody>
                    <a:bodyPr/>
                    <a:lstStyle/>
                    <a:p>
                      <a:r>
                        <a:rPr lang="da-DK" sz="1050" dirty="0"/>
                        <a:t>5 uger</a:t>
                      </a:r>
                    </a:p>
                  </a:txBody>
                  <a:tcPr/>
                </a:tc>
                <a:tc>
                  <a:txBody>
                    <a:bodyPr/>
                    <a:lstStyle/>
                    <a:p>
                      <a:r>
                        <a:rPr lang="da-DK" sz="1050" dirty="0"/>
                        <a:t>28 cm</a:t>
                      </a:r>
                    </a:p>
                  </a:txBody>
                  <a:tcPr/>
                </a:tc>
                <a:tc>
                  <a:txBody>
                    <a:bodyPr/>
                    <a:lstStyle/>
                    <a:p>
                      <a:r>
                        <a:rPr lang="da-DK" sz="1050" dirty="0"/>
                        <a:t>5 år</a:t>
                      </a:r>
                    </a:p>
                  </a:txBody>
                  <a:tcPr/>
                </a:tc>
                <a:extLst>
                  <a:ext uri="{0D108BD9-81ED-4DB2-BD59-A6C34878D82A}">
                    <a16:rowId xmlns:a16="http://schemas.microsoft.com/office/drawing/2014/main" val="10003"/>
                  </a:ext>
                </a:extLst>
              </a:tr>
              <a:tr h="251652">
                <a:tc>
                  <a:txBody>
                    <a:bodyPr/>
                    <a:lstStyle/>
                    <a:p>
                      <a:r>
                        <a:rPr lang="da-DK" sz="1050" dirty="0"/>
                        <a:t>Mennesker</a:t>
                      </a:r>
                    </a:p>
                  </a:txBody>
                  <a:tcPr/>
                </a:tc>
                <a:tc>
                  <a:txBody>
                    <a:bodyPr/>
                    <a:lstStyle/>
                    <a:p>
                      <a:r>
                        <a:rPr lang="da-DK" sz="1050" dirty="0"/>
                        <a:t>50-100 W</a:t>
                      </a:r>
                    </a:p>
                  </a:txBody>
                  <a:tcPr/>
                </a:tc>
                <a:tc>
                  <a:txBody>
                    <a:bodyPr/>
                    <a:lstStyle/>
                    <a:p>
                      <a:r>
                        <a:rPr lang="da-DK" sz="1050" dirty="0"/>
                        <a:t>14 år</a:t>
                      </a:r>
                    </a:p>
                  </a:txBody>
                  <a:tcPr/>
                </a:tc>
                <a:tc>
                  <a:txBody>
                    <a:bodyPr/>
                    <a:lstStyle/>
                    <a:p>
                      <a:r>
                        <a:rPr lang="da-DK" sz="1050" dirty="0"/>
                        <a:t>1,7</a:t>
                      </a:r>
                      <a:r>
                        <a:rPr lang="da-DK" sz="1050" baseline="0" dirty="0"/>
                        <a:t> m</a:t>
                      </a:r>
                      <a:endParaRPr lang="da-DK" sz="1050" dirty="0"/>
                    </a:p>
                  </a:txBody>
                  <a:tcPr/>
                </a:tc>
                <a:tc>
                  <a:txBody>
                    <a:bodyPr/>
                    <a:lstStyle/>
                    <a:p>
                      <a:r>
                        <a:rPr lang="da-DK" sz="1050" dirty="0"/>
                        <a:t>700 år</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72227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Størrelsen af liv og oxygen i atm.</a:t>
            </a:r>
          </a:p>
        </p:txBody>
      </p:sp>
      <p:sp>
        <p:nvSpPr>
          <p:cNvPr id="3" name="Content Placeholder 2"/>
          <p:cNvSpPr>
            <a:spLocks noGrp="1"/>
          </p:cNvSpPr>
          <p:nvPr>
            <p:ph idx="1"/>
          </p:nvPr>
        </p:nvSpPr>
        <p:spPr>
          <a:xfrm>
            <a:off x="628650" y="1825625"/>
            <a:ext cx="3985392" cy="3807920"/>
          </a:xfrm>
        </p:spPr>
        <p:txBody>
          <a:bodyPr>
            <a:normAutofit fontScale="70000" lnSpcReduction="20000"/>
          </a:bodyPr>
          <a:lstStyle/>
          <a:p>
            <a:r>
              <a:rPr lang="da-DK" dirty="0"/>
              <a:t>Med respiration slipper dyr for at opbygge anlæg til fotosyntese</a:t>
            </a:r>
          </a:p>
          <a:p>
            <a:r>
              <a:rPr lang="da-DK" dirty="0"/>
              <a:t>I stedet kan de opbygge mere komplekse dele til fx bevægelse, forsvar og angreb</a:t>
            </a:r>
          </a:p>
          <a:p>
            <a:r>
              <a:rPr lang="da-DK" dirty="0"/>
              <a:t>Desuden er dyr også mindre afhængige af lyset og selve døgncyklussen</a:t>
            </a:r>
          </a:p>
          <a:p>
            <a:r>
              <a:rPr lang="da-DK" dirty="0"/>
              <a:t>Som resultat udvikler livet sig mere og mere komplekst i takt med at indholdet af ilt i atmosfæren forøges</a:t>
            </a:r>
          </a:p>
          <a:p>
            <a:r>
              <a:rPr lang="da-DK" dirty="0"/>
              <a:t>Dette er illustreret til højre med en sammenligning af atmosfærisk oxygen og størrelsen af liv</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Øverst er angivet andelen af oxygen i atmosfæren forhold til det nutidige niveau (PAL = present </a:t>
            </a:r>
            <a:r>
              <a:rPr lang="da-DK" dirty="0" err="1"/>
              <a:t>atmospheric</a:t>
            </a:r>
            <a:r>
              <a:rPr lang="da-DK" dirty="0"/>
              <a:t> </a:t>
            </a:r>
            <a:r>
              <a:rPr lang="da-DK" dirty="0" err="1"/>
              <a:t>level</a:t>
            </a:r>
            <a:r>
              <a:rPr lang="da-DK" dirty="0"/>
              <a:t>). Pilene og det grå bånd indikerer den nuværende viden om hvor godt vi kender værdierne.</a:t>
            </a:r>
          </a:p>
          <a:p>
            <a:pPr algn="l">
              <a:defRPr/>
            </a:pPr>
            <a:r>
              <a:rPr lang="da-DK" dirty="0"/>
              <a:t>Nederst præsenteres volumen af forskellige eksempler på liv i mm</a:t>
            </a:r>
            <a:r>
              <a:rPr lang="da-DK" baseline="30000" dirty="0"/>
              <a:t>3</a:t>
            </a:r>
            <a:r>
              <a:rPr lang="da-DK" dirty="0"/>
              <a:t>, med forskellig markør for data punkter afhængig af om det er </a:t>
            </a:r>
            <a:r>
              <a:rPr lang="da-DK" dirty="0" err="1"/>
              <a:t>prokaryoter</a:t>
            </a:r>
            <a:r>
              <a:rPr lang="da-DK" dirty="0"/>
              <a:t>, </a:t>
            </a:r>
            <a:r>
              <a:rPr lang="da-DK" dirty="0" err="1"/>
              <a:t>protister</a:t>
            </a:r>
            <a:r>
              <a:rPr lang="da-DK" dirty="0"/>
              <a:t> (fx alger, generelt de </a:t>
            </a:r>
            <a:r>
              <a:rPr lang="da-DK" dirty="0" err="1"/>
              <a:t>eukaryoter</a:t>
            </a:r>
            <a:r>
              <a:rPr lang="da-DK" dirty="0"/>
              <a:t>, som ikke er dyr, planter eller svampe), </a:t>
            </a:r>
            <a:r>
              <a:rPr lang="da-DK" dirty="0" err="1"/>
              <a:t>metazoa</a:t>
            </a:r>
            <a:r>
              <a:rPr lang="da-DK" dirty="0"/>
              <a:t> (dyr), </a:t>
            </a:r>
            <a:r>
              <a:rPr lang="da-DK" dirty="0" err="1"/>
              <a:t>vascular</a:t>
            </a:r>
            <a:r>
              <a:rPr lang="da-DK" dirty="0"/>
              <a:t> </a:t>
            </a:r>
            <a:r>
              <a:rPr lang="da-DK" dirty="0" err="1"/>
              <a:t>plants</a:t>
            </a:r>
            <a:r>
              <a:rPr lang="da-DK" dirty="0"/>
              <a:t> (karplanter). Bemærk at begge y-akser er logaritmiske, så ændringerne i oxygen og biovolumen er ret store (fx fra </a:t>
            </a:r>
            <a:r>
              <a:rPr lang="da-DK" i="1" dirty="0" err="1"/>
              <a:t>Primaevifilum</a:t>
            </a:r>
            <a:r>
              <a:rPr lang="da-DK" i="1" dirty="0"/>
              <a:t> </a:t>
            </a:r>
            <a:r>
              <a:rPr lang="da-DK" dirty="0"/>
              <a:t>på omkring 10</a:t>
            </a:r>
            <a:r>
              <a:rPr lang="da-DK" baseline="30000" dirty="0"/>
              <a:t>-6</a:t>
            </a:r>
            <a:r>
              <a:rPr lang="da-DK" dirty="0"/>
              <a:t> mm</a:t>
            </a:r>
            <a:r>
              <a:rPr lang="da-DK" baseline="30000" dirty="0"/>
              <a:t>3</a:t>
            </a:r>
            <a:r>
              <a:rPr lang="da-DK" dirty="0"/>
              <a:t> = 1000 </a:t>
            </a:r>
            <a:r>
              <a:rPr lang="el-GR" dirty="0"/>
              <a:t>μ</a:t>
            </a:r>
            <a:r>
              <a:rPr lang="da-DK" dirty="0"/>
              <a:t>m</a:t>
            </a:r>
            <a:r>
              <a:rPr lang="da-DK" baseline="30000" dirty="0"/>
              <a:t>3</a:t>
            </a:r>
            <a:r>
              <a:rPr lang="da-DK" dirty="0"/>
              <a:t> til blåhvalen med et volumen på omkring 0.5*10</a:t>
            </a:r>
            <a:r>
              <a:rPr lang="da-DK" baseline="30000" dirty="0"/>
              <a:t>12</a:t>
            </a:r>
            <a:r>
              <a:rPr lang="da-DK" dirty="0"/>
              <a:t> mm</a:t>
            </a:r>
            <a:r>
              <a:rPr lang="da-DK" baseline="30000" dirty="0"/>
              <a:t>3</a:t>
            </a:r>
            <a:r>
              <a:rPr lang="da-DK" dirty="0"/>
              <a:t> = 500 m</a:t>
            </a:r>
            <a:r>
              <a:rPr lang="da-DK" baseline="30000" dirty="0"/>
              <a:t>3</a:t>
            </a:r>
            <a:r>
              <a:rPr lang="da-DK" dirty="0"/>
              <a:t> .</a:t>
            </a:r>
          </a:p>
        </p:txBody>
      </p:sp>
      <p:pic>
        <p:nvPicPr>
          <p:cNvPr id="6" name="Picture 5" descr="Figure6_BodySize_and_O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436" y="1169885"/>
            <a:ext cx="4944157" cy="4893912"/>
          </a:xfrm>
          <a:prstGeom prst="rect">
            <a:avLst/>
          </a:prstGeom>
        </p:spPr>
      </p:pic>
    </p:spTree>
    <p:extLst>
      <p:ext uri="{BB962C8B-B14F-4D97-AF65-F5344CB8AC3E}">
        <p14:creationId xmlns:p14="http://schemas.microsoft.com/office/powerpoint/2010/main" val="832813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Jorden som snebold</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Jorden har over flere omgange været frosset helt ned. Det har naturligvis en stor</a:t>
            </a:r>
            <a:r>
              <a:rPr lang="el-GR" dirty="0"/>
              <a:t> </a:t>
            </a:r>
            <a:r>
              <a:rPr lang="da-DK" dirty="0"/>
              <a:t>indflydelse på livets udvikling</a:t>
            </a:r>
            <a:r>
              <a:rPr lang="el-GR" dirty="0"/>
              <a:t>, </a:t>
            </a:r>
            <a:r>
              <a:rPr lang="da-DK" dirty="0"/>
              <a:t>da livet kun kan eksistere dybt i havet eller hvis det er modstandsdygtigt for kulden. </a:t>
            </a:r>
          </a:p>
          <a:p>
            <a:pPr algn="l">
              <a:defRPr/>
            </a:pPr>
            <a:r>
              <a:rPr lang="da-DK" dirty="0"/>
              <a:t>Derfor er det først efter den seneste istid for 600-700 mio. år siden at mere avanceret flercellet liv opstår. Men herfra går det også relativt stærkt mod større og større diversitet.</a:t>
            </a:r>
          </a:p>
          <a:p>
            <a:pPr algn="l">
              <a:defRPr/>
            </a:pPr>
            <a:r>
              <a:rPr lang="da-DK" dirty="0"/>
              <a:t>Illustrationen ovenfor forestiller Jorden som den ser ud i dag, men dækket med is og sne, og giver en ide om hvor anderledes en verden vi ville leve i hvis vi var midt i en istid. Og det får en til at forstå hvorfor livets udvikling gik i stå under nedfrysningen.</a:t>
            </a:r>
          </a:p>
        </p:txBody>
      </p:sp>
      <p:pic>
        <p:nvPicPr>
          <p:cNvPr id="5" name="Picture 4"/>
          <p:cNvPicPr>
            <a:picLocks noChangeAspect="1"/>
          </p:cNvPicPr>
          <p:nvPr/>
        </p:nvPicPr>
        <p:blipFill>
          <a:blip r:embed="rId2"/>
          <a:stretch>
            <a:fillRect/>
          </a:stretch>
        </p:blipFill>
        <p:spPr>
          <a:xfrm>
            <a:off x="848243" y="1595663"/>
            <a:ext cx="7447514" cy="3938589"/>
          </a:xfrm>
          <a:prstGeom prst="rect">
            <a:avLst/>
          </a:prstGeom>
        </p:spPr>
      </p:pic>
    </p:spTree>
    <p:extLst>
      <p:ext uri="{BB962C8B-B14F-4D97-AF65-F5344CB8AC3E}">
        <p14:creationId xmlns:p14="http://schemas.microsoft.com/office/powerpoint/2010/main" val="6581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Spor efter liv - metoder</a:t>
            </a:r>
          </a:p>
        </p:txBody>
      </p:sp>
      <p:sp>
        <p:nvSpPr>
          <p:cNvPr id="3" name="Content Placeholder 2"/>
          <p:cNvSpPr>
            <a:spLocks noGrp="1"/>
          </p:cNvSpPr>
          <p:nvPr>
            <p:ph idx="1"/>
          </p:nvPr>
        </p:nvSpPr>
        <p:spPr>
          <a:xfrm>
            <a:off x="628649" y="1825625"/>
            <a:ext cx="8039361" cy="3930650"/>
          </a:xfrm>
        </p:spPr>
        <p:txBody>
          <a:bodyPr>
            <a:normAutofit fontScale="92500" lnSpcReduction="20000"/>
          </a:bodyPr>
          <a:lstStyle/>
          <a:p>
            <a:r>
              <a:rPr lang="da-DK" dirty="0"/>
              <a:t>Fossiler:</a:t>
            </a:r>
          </a:p>
          <a:p>
            <a:pPr lvl="1"/>
            <a:r>
              <a:rPr lang="da-DK" dirty="0"/>
              <a:t>Direkte tegn på tilstedeværelsen af liv.</a:t>
            </a:r>
          </a:p>
          <a:p>
            <a:pPr lvl="1"/>
            <a:r>
              <a:rPr lang="da-DK" dirty="0"/>
              <a:t>Kan være dyret selv, ophobning af dyrets affaldsprodukter eller sporfossiler efter dyrets bevægelser</a:t>
            </a:r>
          </a:p>
          <a:p>
            <a:r>
              <a:rPr lang="da-DK" dirty="0"/>
              <a:t>Isotopforhold: </a:t>
            </a:r>
          </a:p>
          <a:p>
            <a:pPr lvl="1"/>
            <a:r>
              <a:rPr lang="da-DK" dirty="0"/>
              <a:t>Levende organismer ændrer isotopforholdet for de grundstoffer der indgår i deres stofskifte</a:t>
            </a:r>
          </a:p>
          <a:p>
            <a:r>
              <a:rPr lang="da-DK" dirty="0"/>
              <a:t>Biomarkører: </a:t>
            </a:r>
          </a:p>
          <a:p>
            <a:pPr lvl="1"/>
            <a:r>
              <a:rPr lang="da-DK" dirty="0"/>
              <a:t>Spor efter organiske makromolekyler</a:t>
            </a:r>
          </a:p>
          <a:p>
            <a:r>
              <a:rPr lang="da-DK" dirty="0" err="1"/>
              <a:t>Fylogenitræer</a:t>
            </a:r>
            <a:r>
              <a:rPr lang="da-DK" dirty="0"/>
              <a:t>: 	</a:t>
            </a:r>
          </a:p>
          <a:p>
            <a:pPr lvl="1"/>
            <a:r>
              <a:rPr lang="da-DK" dirty="0"/>
              <a:t>Stamtræer over arter kan give et udgangspunkt for hvilken type af liv man skal lede efter</a:t>
            </a:r>
          </a:p>
        </p:txBody>
      </p:sp>
      <p:sp>
        <p:nvSpPr>
          <p:cNvPr id="4" name="Content Placeholder 2"/>
          <p:cNvSpPr txBox="1">
            <a:spLocks/>
          </p:cNvSpPr>
          <p:nvPr/>
        </p:nvSpPr>
        <p:spPr>
          <a:xfrm>
            <a:off x="0" y="5698273"/>
            <a:ext cx="9144000" cy="11390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lvl="1" algn="l">
              <a:spcBef>
                <a:spcPts val="1000"/>
              </a:spcBef>
            </a:pPr>
            <a:r>
              <a:rPr lang="da-DK" sz="2500" dirty="0"/>
              <a:t>Hvirveldyr sætter tydelige spor, det samme gør eksempelvis cellevæggen hos bakterier hvis de dør i kiselholdige bjergarter. Fossiler kan også skyldes aflejring af organismers affaldsprodukter (såkaldt sekundære fossiler), eksempelvis </a:t>
            </a:r>
            <a:r>
              <a:rPr lang="da-DK" sz="2500" dirty="0" err="1"/>
              <a:t>stromatolitter</a:t>
            </a:r>
            <a:r>
              <a:rPr lang="da-DK" sz="2500" dirty="0"/>
              <a:t>.</a:t>
            </a:r>
          </a:p>
          <a:p>
            <a:pPr algn="l"/>
            <a:r>
              <a:rPr lang="da-DK" sz="2500" dirty="0"/>
              <a:t>Større isotopændringer er næstefter fossiler et af de stærkeste beviser på liv. Eksempler på isotoper der ændres som følge af </a:t>
            </a:r>
            <a:r>
              <a:rPr lang="da-DK" sz="2500" dirty="0" err="1"/>
              <a:t>stofskife</a:t>
            </a:r>
            <a:r>
              <a:rPr lang="da-DK" sz="2500" dirty="0"/>
              <a:t>: Ved fotosyntese med oxygen sker der en ændring af </a:t>
            </a:r>
            <a:r>
              <a:rPr lang="da-DK" sz="2500" baseline="30000" dirty="0"/>
              <a:t>13</a:t>
            </a:r>
            <a:r>
              <a:rPr lang="da-DK" sz="2500" dirty="0"/>
              <a:t>C indhold. Ved fotosyntese uden oxygen sker der en ændring af </a:t>
            </a:r>
            <a:r>
              <a:rPr lang="da-DK" sz="2500" baseline="30000" dirty="0"/>
              <a:t>34</a:t>
            </a:r>
            <a:r>
              <a:rPr lang="da-DK" sz="2500" dirty="0"/>
              <a:t>S indhold.</a:t>
            </a:r>
          </a:p>
          <a:p>
            <a:pPr algn="l"/>
            <a:r>
              <a:rPr lang="da-DK" sz="2500" dirty="0" err="1"/>
              <a:t>Fylogenitræer</a:t>
            </a:r>
            <a:r>
              <a:rPr lang="da-DK" sz="2500" dirty="0"/>
              <a:t> opbygges hovedsageligt ud fra </a:t>
            </a:r>
            <a:r>
              <a:rPr lang="da-DK" sz="2500" dirty="0" err="1"/>
              <a:t>morforlogien</a:t>
            </a:r>
            <a:r>
              <a:rPr lang="da-DK" sz="2500" dirty="0"/>
              <a:t> (udseende), men DNA kan i princippet give et uafhængigt mål af slægtskabet til stamformer (mere om </a:t>
            </a:r>
            <a:r>
              <a:rPr lang="da-DK" sz="2500" dirty="0" err="1"/>
              <a:t>fylogenitræer</a:t>
            </a:r>
            <a:r>
              <a:rPr lang="da-DK" sz="2500" dirty="0"/>
              <a:t> i materialet om ’Arter’).</a:t>
            </a:r>
          </a:p>
        </p:txBody>
      </p:sp>
    </p:spTree>
    <p:extLst>
      <p:ext uri="{BB962C8B-B14F-4D97-AF65-F5344CB8AC3E}">
        <p14:creationId xmlns:p14="http://schemas.microsoft.com/office/powerpoint/2010/main" val="55803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De tidligste spor efter liv</a:t>
            </a:r>
          </a:p>
        </p:txBody>
      </p:sp>
      <p:sp>
        <p:nvSpPr>
          <p:cNvPr id="3" name="Content Placeholder 2"/>
          <p:cNvSpPr>
            <a:spLocks noGrp="1"/>
          </p:cNvSpPr>
          <p:nvPr>
            <p:ph idx="1"/>
          </p:nvPr>
        </p:nvSpPr>
        <p:spPr>
          <a:xfrm>
            <a:off x="628651" y="1825624"/>
            <a:ext cx="3362690" cy="2306371"/>
          </a:xfrm>
        </p:spPr>
        <p:txBody>
          <a:bodyPr>
            <a:normAutofit fontScale="70000" lnSpcReduction="20000"/>
          </a:bodyPr>
          <a:lstStyle/>
          <a:p>
            <a:r>
              <a:rPr lang="da-DK" dirty="0"/>
              <a:t>Spor i de ældste sedimenter (gammel havbund) </a:t>
            </a:r>
          </a:p>
          <a:p>
            <a:r>
              <a:rPr lang="da-DK" dirty="0"/>
              <a:t>Affaldsstoffer fra </a:t>
            </a:r>
            <a:r>
              <a:rPr lang="da-DK" dirty="0" err="1"/>
              <a:t>cyanobakterier</a:t>
            </a:r>
            <a:r>
              <a:rPr lang="da-DK" dirty="0"/>
              <a:t> ophober sig (</a:t>
            </a:r>
            <a:r>
              <a:rPr lang="da-DK" dirty="0" err="1"/>
              <a:t>stromatolitter</a:t>
            </a:r>
            <a:r>
              <a:rPr lang="da-DK" dirty="0"/>
              <a:t>)</a:t>
            </a:r>
          </a:p>
          <a:p>
            <a:r>
              <a:rPr lang="da-DK" dirty="0"/>
              <a:t>De ældste er dateret til et tidspunkt for minimum 3,5 mia. år siden</a:t>
            </a:r>
          </a:p>
          <a:p>
            <a:endParaRPr lang="da-DK" dirty="0"/>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Nederst er illustreret hvordan sedimenteringen sker på bunden af havet. Over lang tid opbygges der et lag døde organismer eller </a:t>
            </a:r>
            <a:r>
              <a:rPr lang="da-DK" dirty="0" err="1"/>
              <a:t>affaldstoffer</a:t>
            </a:r>
            <a:r>
              <a:rPr lang="da-DK" dirty="0"/>
              <a:t> fra organismer der lever på et givent tidspunkt.</a:t>
            </a:r>
          </a:p>
          <a:p>
            <a:pPr algn="l">
              <a:defRPr/>
            </a:pPr>
            <a:r>
              <a:rPr lang="da-DK" dirty="0" err="1"/>
              <a:t>Cyanobakterier</a:t>
            </a:r>
            <a:r>
              <a:rPr lang="da-DK" dirty="0"/>
              <a:t> producerer gennem deres stofskifte materiale der samler sig omkring de enkelt bakteriekolonier, hvilket resulterer i måtter af levende og døde bakterier samt deres affaldsstoffer, hvilket ses som kuppelformede klumper: </a:t>
            </a:r>
            <a:r>
              <a:rPr lang="da-DK" dirty="0" err="1"/>
              <a:t>Stromatolitter</a:t>
            </a:r>
            <a:r>
              <a:rPr lang="da-DK" dirty="0"/>
              <a:t> (øverst, tv.).</a:t>
            </a:r>
          </a:p>
          <a:p>
            <a:pPr algn="l">
              <a:defRPr/>
            </a:pPr>
            <a:r>
              <a:rPr lang="da-DK" dirty="0"/>
              <a:t>Billedet øverst th. er fra Australien og viser 3,5 </a:t>
            </a:r>
            <a:r>
              <a:rPr lang="da-DK" dirty="0" err="1"/>
              <a:t>mia</a:t>
            </a:r>
            <a:r>
              <a:rPr lang="da-DK" dirty="0"/>
              <a:t> år gamle </a:t>
            </a:r>
            <a:r>
              <a:rPr lang="da-DK" dirty="0" err="1"/>
              <a:t>stromatolitter</a:t>
            </a:r>
            <a:r>
              <a:rPr lang="da-DK" dirty="0"/>
              <a:t> (mere om datering i materialet om ’Grundstoffer’).</a:t>
            </a:r>
          </a:p>
        </p:txBody>
      </p:sp>
      <p:grpSp>
        <p:nvGrpSpPr>
          <p:cNvPr id="5" name="Group 4"/>
          <p:cNvGrpSpPr/>
          <p:nvPr/>
        </p:nvGrpSpPr>
        <p:grpSpPr>
          <a:xfrm>
            <a:off x="687347" y="4220699"/>
            <a:ext cx="7778472" cy="1477112"/>
            <a:chOff x="236411" y="4208173"/>
            <a:chExt cx="7778472" cy="1477112"/>
          </a:xfrm>
        </p:grpSpPr>
        <p:pic>
          <p:nvPicPr>
            <p:cNvPr id="6" name="Picture 2" descr="D:\Dokumenter\Arbejde\Outreach\Billeder\Sediment1.jpg"/>
            <p:cNvPicPr>
              <a:picLocks noChangeAspect="1" noChangeArrowheads="1"/>
            </p:cNvPicPr>
            <p:nvPr/>
          </p:nvPicPr>
          <p:blipFill>
            <a:blip r:embed="rId2"/>
            <a:srcRect/>
            <a:stretch>
              <a:fillRect/>
            </a:stretch>
          </p:blipFill>
          <p:spPr bwMode="auto">
            <a:xfrm>
              <a:off x="236411" y="4213361"/>
              <a:ext cx="2549606" cy="1471924"/>
            </a:xfrm>
            <a:prstGeom prst="rect">
              <a:avLst/>
            </a:prstGeom>
            <a:noFill/>
          </p:spPr>
        </p:pic>
        <p:pic>
          <p:nvPicPr>
            <p:cNvPr id="7" name="Picture 3" descr="D:\Dokumenter\Arbejde\Outreach\Billeder\Sediment2.jpg"/>
            <p:cNvPicPr>
              <a:picLocks noChangeAspect="1" noChangeArrowheads="1"/>
            </p:cNvPicPr>
            <p:nvPr/>
          </p:nvPicPr>
          <p:blipFill>
            <a:blip r:embed="rId3"/>
            <a:srcRect/>
            <a:stretch>
              <a:fillRect/>
            </a:stretch>
          </p:blipFill>
          <p:spPr bwMode="auto">
            <a:xfrm>
              <a:off x="2844581" y="4213361"/>
              <a:ext cx="2549606" cy="1461549"/>
            </a:xfrm>
            <a:prstGeom prst="rect">
              <a:avLst/>
            </a:prstGeom>
            <a:noFill/>
          </p:spPr>
        </p:pic>
        <p:pic>
          <p:nvPicPr>
            <p:cNvPr id="8" name="Picture 4" descr="D:\Dokumenter\Arbejde\Outreach\Billeder\Sediment3.jpg"/>
            <p:cNvPicPr>
              <a:picLocks noChangeAspect="1" noChangeArrowheads="1"/>
            </p:cNvPicPr>
            <p:nvPr/>
          </p:nvPicPr>
          <p:blipFill>
            <a:blip r:embed="rId4"/>
            <a:srcRect/>
            <a:stretch>
              <a:fillRect/>
            </a:stretch>
          </p:blipFill>
          <p:spPr bwMode="auto">
            <a:xfrm>
              <a:off x="5465277" y="4208173"/>
              <a:ext cx="2549606" cy="1471924"/>
            </a:xfrm>
            <a:prstGeom prst="rect">
              <a:avLst/>
            </a:prstGeom>
            <a:noFill/>
          </p:spPr>
        </p:pic>
      </p:grpSp>
      <p:pic>
        <p:nvPicPr>
          <p:cNvPr id="9" name="Picture 7" descr="D:\Dokumenter\Arbejde\Outreach\Billeder\Stromatolites_in_Sharkbay.jpg"/>
          <p:cNvPicPr>
            <a:picLocks noChangeAspect="1" noChangeArrowheads="1"/>
          </p:cNvPicPr>
          <p:nvPr/>
        </p:nvPicPr>
        <p:blipFill rotWithShape="1">
          <a:blip r:embed="rId5"/>
          <a:srcRect l="24187" b="6521"/>
          <a:stretch/>
        </p:blipFill>
        <p:spPr bwMode="auto">
          <a:xfrm>
            <a:off x="3991341" y="1557655"/>
            <a:ext cx="2805692" cy="2574340"/>
          </a:xfrm>
          <a:prstGeom prst="rect">
            <a:avLst/>
          </a:prstGeom>
          <a:noFill/>
        </p:spPr>
      </p:pic>
      <p:pic>
        <p:nvPicPr>
          <p:cNvPr id="12" name="Picture 6" descr="D:\Dokumenter\Arbejde\Studies\Presentations\LivOgIsotoper_24Mar2008\stromatolite.gif"/>
          <p:cNvPicPr>
            <a:picLocks noChangeAspect="1" noChangeArrowheads="1"/>
          </p:cNvPicPr>
          <p:nvPr/>
        </p:nvPicPr>
        <p:blipFill>
          <a:blip r:embed="rId6"/>
          <a:srcRect/>
          <a:stretch>
            <a:fillRect/>
          </a:stretch>
        </p:blipFill>
        <p:spPr bwMode="auto">
          <a:xfrm>
            <a:off x="6883887" y="1022540"/>
            <a:ext cx="2260113" cy="3109455"/>
          </a:xfrm>
          <a:prstGeom prst="rect">
            <a:avLst/>
          </a:prstGeom>
          <a:noFill/>
        </p:spPr>
      </p:pic>
    </p:spTree>
    <p:extLst>
      <p:ext uri="{BB962C8B-B14F-4D97-AF65-F5344CB8AC3E}">
        <p14:creationId xmlns:p14="http://schemas.microsoft.com/office/powerpoint/2010/main" val="194617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Spor på liv - fossiler</a:t>
            </a:r>
          </a:p>
        </p:txBody>
      </p:sp>
      <p:sp>
        <p:nvSpPr>
          <p:cNvPr id="3" name="Content Placeholder 2"/>
          <p:cNvSpPr>
            <a:spLocks noGrp="1"/>
          </p:cNvSpPr>
          <p:nvPr>
            <p:ph idx="1"/>
          </p:nvPr>
        </p:nvSpPr>
        <p:spPr>
          <a:xfrm>
            <a:off x="628650" y="1825624"/>
            <a:ext cx="4005979" cy="3735931"/>
          </a:xfrm>
        </p:spPr>
        <p:txBody>
          <a:bodyPr>
            <a:normAutofit/>
          </a:bodyPr>
          <a:lstStyle/>
          <a:p>
            <a:r>
              <a:rPr lang="da-DK" dirty="0" err="1"/>
              <a:t>Prokaryote</a:t>
            </a:r>
            <a:r>
              <a:rPr lang="da-DK" dirty="0"/>
              <a:t> celler fundet i Vestaustralien</a:t>
            </a:r>
          </a:p>
          <a:p>
            <a:r>
              <a:rPr lang="da-DK" dirty="0"/>
              <a:t>Dateret til at være 3,3-3,5 mia. år gamle</a:t>
            </a:r>
          </a:p>
          <a:p>
            <a:r>
              <a:rPr lang="da-DK" dirty="0"/>
              <a:t>Direkte bevis for det seneste tidspunkt hvor der kan have været liv på Jorden </a:t>
            </a:r>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Generelt er det utroligt sjældent at se fossiler fra bakterier, men eksempelvis </a:t>
            </a:r>
            <a:r>
              <a:rPr lang="da-DK" dirty="0" err="1"/>
              <a:t>caynobakterier</a:t>
            </a:r>
            <a:r>
              <a:rPr lang="da-DK" dirty="0"/>
              <a:t> producerer nogle gange en ekstra grov cellevæg. I kombination med kiselholdig materiale er det muligt at bevare fossiler fra det helt tidlige liv.</a:t>
            </a:r>
          </a:p>
          <a:p>
            <a:pPr algn="l">
              <a:defRPr/>
            </a:pPr>
            <a:r>
              <a:rPr lang="da-DK" dirty="0"/>
              <a:t>Figur fra </a:t>
            </a:r>
            <a:r>
              <a:rPr lang="da-DK" dirty="0" err="1"/>
              <a:t>Schopf</a:t>
            </a:r>
            <a:r>
              <a:rPr lang="da-DK" dirty="0"/>
              <a:t>, J.W. 1993: ”</a:t>
            </a:r>
            <a:r>
              <a:rPr lang="da-DK" dirty="0" err="1"/>
              <a:t>Microfossils</a:t>
            </a:r>
            <a:r>
              <a:rPr lang="da-DK" dirty="0"/>
              <a:t> of the </a:t>
            </a:r>
            <a:r>
              <a:rPr lang="da-DK" dirty="0" err="1"/>
              <a:t>early</a:t>
            </a:r>
            <a:r>
              <a:rPr lang="da-DK" dirty="0"/>
              <a:t> </a:t>
            </a:r>
            <a:r>
              <a:rPr lang="da-DK" dirty="0" err="1"/>
              <a:t>Archean</a:t>
            </a:r>
            <a:r>
              <a:rPr lang="da-DK" dirty="0"/>
              <a:t> </a:t>
            </a:r>
            <a:r>
              <a:rPr lang="da-DK" dirty="0" err="1"/>
              <a:t>Apex</a:t>
            </a:r>
            <a:r>
              <a:rPr lang="da-DK" dirty="0"/>
              <a:t> </a:t>
            </a:r>
            <a:r>
              <a:rPr lang="da-DK" dirty="0" err="1"/>
              <a:t>chert</a:t>
            </a:r>
            <a:r>
              <a:rPr lang="da-DK" dirty="0"/>
              <a:t>” Science 260:640-646.</a:t>
            </a:r>
          </a:p>
        </p:txBody>
      </p:sp>
      <p:pic>
        <p:nvPicPr>
          <p:cNvPr id="5" name="Picture 4"/>
          <p:cNvPicPr>
            <a:picLocks noChangeAspect="1"/>
          </p:cNvPicPr>
          <p:nvPr/>
        </p:nvPicPr>
        <p:blipFill>
          <a:blip r:embed="rId2"/>
          <a:stretch>
            <a:fillRect/>
          </a:stretch>
        </p:blipFill>
        <p:spPr>
          <a:xfrm>
            <a:off x="4747364" y="1289984"/>
            <a:ext cx="4093529" cy="4363103"/>
          </a:xfrm>
          <a:prstGeom prst="rect">
            <a:avLst/>
          </a:prstGeom>
        </p:spPr>
      </p:pic>
    </p:spTree>
    <p:extLst>
      <p:ext uri="{BB962C8B-B14F-4D97-AF65-F5344CB8AC3E}">
        <p14:creationId xmlns:p14="http://schemas.microsoft.com/office/powerpoint/2010/main" val="988754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Spor på liv - isotoper</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Ved at studere flere isotoper kan alderen af gamle sedimenter bestemmes samtidig med at mængden af oxygen bestemmes ved at studerer isotopforholdet af jern og molybdæn. Fuld optrukken linje: relativt indhold af jern, </a:t>
            </a:r>
            <a:r>
              <a:rPr lang="da-DK" dirty="0" err="1"/>
              <a:t>stiblet</a:t>
            </a:r>
            <a:r>
              <a:rPr lang="da-DK" dirty="0"/>
              <a:t> linje: relativt indhold af molybdæn.</a:t>
            </a:r>
          </a:p>
          <a:p>
            <a:pPr algn="l">
              <a:defRPr/>
            </a:pPr>
            <a:r>
              <a:rPr lang="da-DK" dirty="0"/>
              <a:t>For mere end 2,5 mia. År siden var der ingen oxygen i havene ud over det der opstod fra fotosyntetiske bakterier, der er derfor meget jern, da det endnu ikke er ”rustet væk”. Det er stadig ikke helt tydeligt hvorfor havene blev så svovlholdige i mellemperioden, men der er stærke beviser for at ændringen i havene til at være langt mere oxygenholdige fra omkring 550 mio. år siden har haft en afgørende effekt på livets udvikling.</a:t>
            </a:r>
          </a:p>
          <a:p>
            <a:pPr algn="l">
              <a:defRPr/>
            </a:pPr>
            <a:r>
              <a:rPr lang="da-DK" dirty="0"/>
              <a:t>Figur frit oversat fra Anbar og Knoll: ”</a:t>
            </a:r>
            <a:r>
              <a:rPr lang="da-DK" dirty="0" err="1"/>
              <a:t>Proterozoic</a:t>
            </a:r>
            <a:r>
              <a:rPr lang="da-DK" dirty="0"/>
              <a:t> Ocean </a:t>
            </a:r>
            <a:r>
              <a:rPr lang="da-DK" dirty="0" err="1"/>
              <a:t>Chemistry</a:t>
            </a:r>
            <a:r>
              <a:rPr lang="da-DK" dirty="0"/>
              <a:t> and Evolution: A </a:t>
            </a:r>
            <a:r>
              <a:rPr lang="da-DK" dirty="0" err="1"/>
              <a:t>Bioinorganic</a:t>
            </a:r>
            <a:r>
              <a:rPr lang="da-DK" dirty="0"/>
              <a:t> Bridge?” Science </a:t>
            </a:r>
            <a:r>
              <a:rPr lang="pt-BR" dirty="0"/>
              <a:t>297</a:t>
            </a:r>
            <a:r>
              <a:rPr lang="da-DK" dirty="0"/>
              <a:t> (2002).</a:t>
            </a:r>
          </a:p>
        </p:txBody>
      </p:sp>
      <p:pic>
        <p:nvPicPr>
          <p:cNvPr id="5" name="Picture 10"/>
          <p:cNvPicPr>
            <a:picLocks noChangeAspect="1" noChangeArrowheads="1"/>
          </p:cNvPicPr>
          <p:nvPr/>
        </p:nvPicPr>
        <p:blipFill>
          <a:blip r:embed="rId2"/>
          <a:srcRect/>
          <a:stretch>
            <a:fillRect/>
          </a:stretch>
        </p:blipFill>
        <p:spPr bwMode="auto">
          <a:xfrm>
            <a:off x="2045662" y="1825625"/>
            <a:ext cx="5311579" cy="3465197"/>
          </a:xfrm>
          <a:prstGeom prst="rect">
            <a:avLst/>
          </a:prstGeom>
          <a:noFill/>
          <a:ln w="9525">
            <a:noFill/>
            <a:miter lim="800000"/>
            <a:headEnd/>
            <a:tailEnd/>
          </a:ln>
          <a:effectLst/>
        </p:spPr>
      </p:pic>
      <p:sp>
        <p:nvSpPr>
          <p:cNvPr id="13" name="Text Box 14"/>
          <p:cNvSpPr txBox="1">
            <a:spLocks noChangeArrowheads="1"/>
          </p:cNvSpPr>
          <p:nvPr/>
        </p:nvSpPr>
        <p:spPr bwMode="auto">
          <a:xfrm>
            <a:off x="5622562" y="1359897"/>
            <a:ext cx="1449333" cy="646331"/>
          </a:xfrm>
          <a:prstGeom prst="rect">
            <a:avLst/>
          </a:prstGeom>
          <a:solidFill>
            <a:schemeClr val="bg1"/>
          </a:solidFill>
          <a:ln w="9525">
            <a:noFill/>
            <a:miter lim="800000"/>
            <a:headEnd/>
            <a:tailEnd/>
          </a:ln>
          <a:effectLst/>
        </p:spPr>
        <p:txBody>
          <a:bodyPr wrap="square">
            <a:spAutoFit/>
          </a:bodyPr>
          <a:lstStyle/>
          <a:p>
            <a:r>
              <a:rPr lang="da-DK" dirty="0"/>
              <a:t>Nyere end 542 mio. år</a:t>
            </a:r>
          </a:p>
        </p:txBody>
      </p:sp>
      <p:sp>
        <p:nvSpPr>
          <p:cNvPr id="14" name="Text Box 13"/>
          <p:cNvSpPr txBox="1">
            <a:spLocks noChangeArrowheads="1"/>
          </p:cNvSpPr>
          <p:nvPr/>
        </p:nvSpPr>
        <p:spPr bwMode="auto">
          <a:xfrm>
            <a:off x="3469498" y="1356636"/>
            <a:ext cx="2112885" cy="646331"/>
          </a:xfrm>
          <a:prstGeom prst="rect">
            <a:avLst/>
          </a:prstGeom>
          <a:solidFill>
            <a:schemeClr val="bg1"/>
          </a:solidFill>
          <a:ln w="9525">
            <a:noFill/>
            <a:miter lim="800000"/>
            <a:headEnd/>
            <a:tailEnd/>
          </a:ln>
          <a:effectLst/>
        </p:spPr>
        <p:txBody>
          <a:bodyPr wrap="square">
            <a:spAutoFit/>
          </a:bodyPr>
          <a:lstStyle/>
          <a:p>
            <a:r>
              <a:rPr lang="da-DK" dirty="0"/>
              <a:t>Mellemperiode 1850 – 1250 mio. år</a:t>
            </a:r>
          </a:p>
        </p:txBody>
      </p:sp>
      <p:sp>
        <p:nvSpPr>
          <p:cNvPr id="15" name="Text Box 12"/>
          <p:cNvSpPr txBox="1">
            <a:spLocks noChangeArrowheads="1"/>
          </p:cNvSpPr>
          <p:nvPr/>
        </p:nvSpPr>
        <p:spPr bwMode="auto">
          <a:xfrm>
            <a:off x="2045662" y="1356637"/>
            <a:ext cx="1423836" cy="646331"/>
          </a:xfrm>
          <a:prstGeom prst="rect">
            <a:avLst/>
          </a:prstGeom>
          <a:solidFill>
            <a:schemeClr val="bg1"/>
          </a:solidFill>
          <a:ln w="9525">
            <a:noFill/>
            <a:miter lim="800000"/>
            <a:headEnd/>
            <a:tailEnd/>
          </a:ln>
          <a:effectLst/>
        </p:spPr>
        <p:txBody>
          <a:bodyPr wrap="square">
            <a:spAutoFit/>
          </a:bodyPr>
          <a:lstStyle/>
          <a:p>
            <a:r>
              <a:rPr lang="da-DK" dirty="0"/>
              <a:t>Ældre end 2500 mio. år</a:t>
            </a:r>
          </a:p>
        </p:txBody>
      </p:sp>
      <p:sp>
        <p:nvSpPr>
          <p:cNvPr id="12" name="Text Box 14"/>
          <p:cNvSpPr txBox="1">
            <a:spLocks noChangeArrowheads="1"/>
          </p:cNvSpPr>
          <p:nvPr/>
        </p:nvSpPr>
        <p:spPr bwMode="auto">
          <a:xfrm>
            <a:off x="6796809" y="2078568"/>
            <a:ext cx="1204191" cy="369332"/>
          </a:xfrm>
          <a:prstGeom prst="rect">
            <a:avLst/>
          </a:prstGeom>
          <a:solidFill>
            <a:schemeClr val="bg1"/>
          </a:solidFill>
          <a:ln w="9525">
            <a:noFill/>
            <a:miter lim="800000"/>
            <a:headEnd/>
            <a:tailEnd/>
          </a:ln>
          <a:effectLst/>
        </p:spPr>
        <p:txBody>
          <a:bodyPr wrap="square">
            <a:spAutoFit/>
          </a:bodyPr>
          <a:lstStyle/>
          <a:p>
            <a:r>
              <a:rPr lang="da-DK"/>
              <a:t>Øvre hav</a:t>
            </a:r>
            <a:endParaRPr lang="da-DK" dirty="0"/>
          </a:p>
        </p:txBody>
      </p:sp>
      <p:sp>
        <p:nvSpPr>
          <p:cNvPr id="16" name="Text Box 14"/>
          <p:cNvSpPr txBox="1">
            <a:spLocks noChangeArrowheads="1"/>
          </p:cNvSpPr>
          <p:nvPr/>
        </p:nvSpPr>
        <p:spPr bwMode="auto">
          <a:xfrm>
            <a:off x="6796809" y="3315363"/>
            <a:ext cx="1498105" cy="369332"/>
          </a:xfrm>
          <a:prstGeom prst="rect">
            <a:avLst/>
          </a:prstGeom>
          <a:solidFill>
            <a:schemeClr val="bg1"/>
          </a:solidFill>
          <a:ln w="9525">
            <a:noFill/>
            <a:miter lim="800000"/>
            <a:headEnd/>
            <a:tailEnd/>
          </a:ln>
          <a:effectLst/>
        </p:spPr>
        <p:txBody>
          <a:bodyPr wrap="square">
            <a:spAutoFit/>
          </a:bodyPr>
          <a:lstStyle/>
          <a:p>
            <a:r>
              <a:rPr lang="da-DK"/>
              <a:t>Dybt i havet</a:t>
            </a:r>
            <a:endParaRPr lang="da-DK" dirty="0"/>
          </a:p>
        </p:txBody>
      </p:sp>
      <p:sp>
        <p:nvSpPr>
          <p:cNvPr id="17" name="Text Box 14"/>
          <p:cNvSpPr txBox="1">
            <a:spLocks noChangeArrowheads="1"/>
          </p:cNvSpPr>
          <p:nvPr/>
        </p:nvSpPr>
        <p:spPr bwMode="auto">
          <a:xfrm>
            <a:off x="6796810" y="4897020"/>
            <a:ext cx="1498105" cy="369332"/>
          </a:xfrm>
          <a:prstGeom prst="rect">
            <a:avLst/>
          </a:prstGeom>
          <a:solidFill>
            <a:schemeClr val="bg1"/>
          </a:solidFill>
          <a:ln w="9525">
            <a:noFill/>
            <a:miter lim="800000"/>
            <a:headEnd/>
            <a:tailEnd/>
          </a:ln>
          <a:effectLst/>
        </p:spPr>
        <p:txBody>
          <a:bodyPr wrap="square">
            <a:spAutoFit/>
          </a:bodyPr>
          <a:lstStyle/>
          <a:p>
            <a:r>
              <a:rPr lang="da-DK" dirty="0"/>
              <a:t>Sedimenter</a:t>
            </a:r>
          </a:p>
        </p:txBody>
      </p:sp>
      <p:sp>
        <p:nvSpPr>
          <p:cNvPr id="21" name="Text Box 14"/>
          <p:cNvSpPr txBox="1">
            <a:spLocks noChangeArrowheads="1"/>
          </p:cNvSpPr>
          <p:nvPr/>
        </p:nvSpPr>
        <p:spPr bwMode="auto">
          <a:xfrm rot="16200000">
            <a:off x="4741444" y="3376119"/>
            <a:ext cx="1149279" cy="184666"/>
          </a:xfrm>
          <a:prstGeom prst="rect">
            <a:avLst/>
          </a:prstGeom>
          <a:solidFill>
            <a:schemeClr val="bg1"/>
          </a:solidFill>
          <a:ln w="9525">
            <a:noFill/>
            <a:miter lim="800000"/>
            <a:headEnd/>
            <a:tailEnd/>
          </a:ln>
          <a:effectLst/>
        </p:spPr>
        <p:txBody>
          <a:bodyPr wrap="square" lIns="0" tIns="0" rIns="0" bIns="0">
            <a:spAutoFit/>
          </a:bodyPr>
          <a:lstStyle/>
          <a:p>
            <a:r>
              <a:rPr lang="da-DK" sz="1200"/>
              <a:t>Overgangsperiode</a:t>
            </a:r>
            <a:endParaRPr lang="da-DK" sz="1200" dirty="0"/>
          </a:p>
        </p:txBody>
      </p:sp>
      <p:sp>
        <p:nvSpPr>
          <p:cNvPr id="22" name="Text Box 14"/>
          <p:cNvSpPr txBox="1">
            <a:spLocks noChangeArrowheads="1"/>
          </p:cNvSpPr>
          <p:nvPr/>
        </p:nvSpPr>
        <p:spPr bwMode="auto">
          <a:xfrm rot="16200000">
            <a:off x="2973669" y="3376118"/>
            <a:ext cx="1149279" cy="184666"/>
          </a:xfrm>
          <a:prstGeom prst="rect">
            <a:avLst/>
          </a:prstGeom>
          <a:solidFill>
            <a:schemeClr val="bg1"/>
          </a:solidFill>
          <a:ln w="9525">
            <a:noFill/>
            <a:miter lim="800000"/>
            <a:headEnd/>
            <a:tailEnd/>
          </a:ln>
          <a:effectLst/>
        </p:spPr>
        <p:txBody>
          <a:bodyPr wrap="square" lIns="0" tIns="0" rIns="0" bIns="0">
            <a:spAutoFit/>
          </a:bodyPr>
          <a:lstStyle/>
          <a:p>
            <a:r>
              <a:rPr lang="da-DK" sz="1200"/>
              <a:t>Overgangsperiode</a:t>
            </a:r>
            <a:endParaRPr lang="da-DK" sz="1200" dirty="0"/>
          </a:p>
        </p:txBody>
      </p:sp>
      <p:grpSp>
        <p:nvGrpSpPr>
          <p:cNvPr id="3" name="Group 2"/>
          <p:cNvGrpSpPr/>
          <p:nvPr/>
        </p:nvGrpSpPr>
        <p:grpSpPr>
          <a:xfrm>
            <a:off x="1458408" y="5321759"/>
            <a:ext cx="5544574" cy="340697"/>
            <a:chOff x="1122744" y="5321759"/>
            <a:chExt cx="5544574" cy="340697"/>
          </a:xfrm>
        </p:grpSpPr>
        <p:pic>
          <p:nvPicPr>
            <p:cNvPr id="8" name="Picture 9"/>
            <p:cNvPicPr>
              <a:picLocks noChangeAspect="1" noChangeArrowheads="1"/>
            </p:cNvPicPr>
            <p:nvPr/>
          </p:nvPicPr>
          <p:blipFill>
            <a:blip r:embed="rId3"/>
            <a:srcRect/>
            <a:stretch>
              <a:fillRect/>
            </a:stretch>
          </p:blipFill>
          <p:spPr bwMode="auto">
            <a:xfrm>
              <a:off x="2045662" y="5338765"/>
              <a:ext cx="4302136" cy="321008"/>
            </a:xfrm>
            <a:prstGeom prst="rect">
              <a:avLst/>
            </a:prstGeom>
            <a:noFill/>
            <a:ln w="9525">
              <a:noFill/>
              <a:miter lim="800000"/>
              <a:headEnd/>
              <a:tailEnd/>
            </a:ln>
            <a:effectLst/>
          </p:spPr>
        </p:pic>
        <p:sp>
          <p:nvSpPr>
            <p:cNvPr id="18" name="Text Box 14"/>
            <p:cNvSpPr txBox="1">
              <a:spLocks noChangeArrowheads="1"/>
            </p:cNvSpPr>
            <p:nvPr/>
          </p:nvSpPr>
          <p:spPr bwMode="auto">
            <a:xfrm>
              <a:off x="5093197" y="5321759"/>
              <a:ext cx="1223843" cy="307777"/>
            </a:xfrm>
            <a:prstGeom prst="rect">
              <a:avLst/>
            </a:prstGeom>
            <a:solidFill>
              <a:schemeClr val="bg1"/>
            </a:solidFill>
            <a:ln w="9525">
              <a:noFill/>
              <a:miter lim="800000"/>
              <a:headEnd/>
              <a:tailEnd/>
            </a:ln>
            <a:effectLst/>
          </p:spPr>
          <p:txBody>
            <a:bodyPr wrap="square">
              <a:spAutoFit/>
            </a:bodyPr>
            <a:lstStyle/>
            <a:p>
              <a:pPr algn="r"/>
              <a:r>
                <a:rPr lang="da-DK" sz="1400"/>
                <a:t>Oxygenholdig</a:t>
              </a:r>
              <a:endParaRPr lang="da-DK" sz="1400" dirty="0"/>
            </a:p>
          </p:txBody>
        </p:sp>
        <p:sp>
          <p:nvSpPr>
            <p:cNvPr id="19" name="Text Box 14"/>
            <p:cNvSpPr txBox="1">
              <a:spLocks noChangeArrowheads="1"/>
            </p:cNvSpPr>
            <p:nvPr/>
          </p:nvSpPr>
          <p:spPr bwMode="auto">
            <a:xfrm>
              <a:off x="2917372" y="5321759"/>
              <a:ext cx="1894114" cy="307777"/>
            </a:xfrm>
            <a:prstGeom prst="rect">
              <a:avLst/>
            </a:prstGeom>
            <a:solidFill>
              <a:schemeClr val="bg1"/>
            </a:solidFill>
            <a:ln w="9525">
              <a:noFill/>
              <a:miter lim="800000"/>
              <a:headEnd/>
              <a:tailEnd/>
            </a:ln>
            <a:effectLst/>
          </p:spPr>
          <p:txBody>
            <a:bodyPr wrap="square">
              <a:spAutoFit/>
            </a:bodyPr>
            <a:lstStyle/>
            <a:p>
              <a:pPr algn="r"/>
              <a:r>
                <a:rPr lang="da-DK" sz="1400" dirty="0"/>
                <a:t>Oxygen og svovlholdigt</a:t>
              </a:r>
            </a:p>
          </p:txBody>
        </p:sp>
        <p:sp>
          <p:nvSpPr>
            <p:cNvPr id="20" name="Text Box 14"/>
            <p:cNvSpPr txBox="1">
              <a:spLocks noChangeArrowheads="1"/>
            </p:cNvSpPr>
            <p:nvPr/>
          </p:nvSpPr>
          <p:spPr bwMode="auto">
            <a:xfrm>
              <a:off x="1122744" y="5323742"/>
              <a:ext cx="1512917" cy="307777"/>
            </a:xfrm>
            <a:prstGeom prst="rect">
              <a:avLst/>
            </a:prstGeom>
            <a:solidFill>
              <a:schemeClr val="bg1"/>
            </a:solidFill>
            <a:ln w="9525">
              <a:noFill/>
              <a:miter lim="800000"/>
              <a:headEnd/>
              <a:tailEnd/>
            </a:ln>
            <a:effectLst/>
          </p:spPr>
          <p:txBody>
            <a:bodyPr wrap="square">
              <a:spAutoFit/>
            </a:bodyPr>
            <a:lstStyle/>
            <a:p>
              <a:pPr algn="r"/>
              <a:r>
                <a:rPr lang="da-DK" sz="1400"/>
                <a:t>Oxygenfrit</a:t>
              </a:r>
              <a:endParaRPr lang="da-DK" sz="1400" dirty="0"/>
            </a:p>
          </p:txBody>
        </p:sp>
        <p:pic>
          <p:nvPicPr>
            <p:cNvPr id="23" name="Picture 9"/>
            <p:cNvPicPr>
              <a:picLocks noChangeAspect="1" noChangeArrowheads="1"/>
            </p:cNvPicPr>
            <p:nvPr/>
          </p:nvPicPr>
          <p:blipFill rotWithShape="1">
            <a:blip r:embed="rId3"/>
            <a:srcRect l="91383" t="-5325"/>
            <a:stretch/>
          </p:blipFill>
          <p:spPr bwMode="auto">
            <a:xfrm>
              <a:off x="6321441" y="5324354"/>
              <a:ext cx="345877" cy="338102"/>
            </a:xfrm>
            <a:prstGeom prst="rect">
              <a:avLst/>
            </a:prstGeom>
            <a:noFill/>
            <a:ln w="9525">
              <a:noFill/>
              <a:miter lim="800000"/>
              <a:headEnd/>
              <a:tailEnd/>
            </a:ln>
            <a:effectLst/>
          </p:spPr>
        </p:pic>
      </p:grpSp>
    </p:spTree>
    <p:extLst>
      <p:ext uri="{BB962C8B-B14F-4D97-AF65-F5344CB8AC3E}">
        <p14:creationId xmlns:p14="http://schemas.microsoft.com/office/powerpoint/2010/main" val="771513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Spor på liv - biomarkører</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da-DK" dirty="0"/>
              <a:t>Eksempel på spor fra andre bakterier er gennem biomarkører fra svovlbakterier (</a:t>
            </a:r>
            <a:r>
              <a:rPr lang="da-DK" i="1" dirty="0" err="1"/>
              <a:t>Chlorobiaceae</a:t>
            </a:r>
            <a:r>
              <a:rPr lang="da-DK" dirty="0"/>
              <a:t>). Okenone og </a:t>
            </a:r>
            <a:r>
              <a:rPr lang="da-DK" dirty="0" err="1"/>
              <a:t>okenane</a:t>
            </a:r>
            <a:r>
              <a:rPr lang="da-DK" dirty="0"/>
              <a:t> er resterne fra de afdøde bakterier, og kan detekteres i gamle sedimenter.</a:t>
            </a:r>
          </a:p>
          <a:p>
            <a:pPr algn="l"/>
            <a:r>
              <a:rPr lang="da-DK" dirty="0"/>
              <a:t>Fund af okenone fra Nordaustralien kan dateres til 1,64 mia. år fra i dag.</a:t>
            </a:r>
          </a:p>
          <a:p>
            <a:pPr algn="l"/>
            <a:endParaRPr lang="da-DK" dirty="0"/>
          </a:p>
        </p:txBody>
      </p:sp>
      <p:pic>
        <p:nvPicPr>
          <p:cNvPr id="11" name="Picture 2"/>
          <p:cNvPicPr>
            <a:picLocks noChangeAspect="1" noChangeArrowheads="1"/>
          </p:cNvPicPr>
          <p:nvPr/>
        </p:nvPicPr>
        <p:blipFill>
          <a:blip r:embed="rId2"/>
          <a:srcRect/>
          <a:stretch>
            <a:fillRect/>
          </a:stretch>
        </p:blipFill>
        <p:spPr bwMode="auto">
          <a:xfrm>
            <a:off x="1160381" y="1377448"/>
            <a:ext cx="7218933" cy="2731089"/>
          </a:xfrm>
          <a:prstGeom prst="rect">
            <a:avLst/>
          </a:prstGeom>
          <a:noFill/>
          <a:ln w="9525">
            <a:noFill/>
            <a:miter lim="800000"/>
            <a:headEnd/>
            <a:tailEnd/>
          </a:ln>
          <a:effectLst/>
        </p:spPr>
      </p:pic>
      <p:pic>
        <p:nvPicPr>
          <p:cNvPr id="12" name="Picture 3" descr="D:\Dokumenter\Arbejde\Outreach\Billeder\Chlorobiaceae.jpg"/>
          <p:cNvPicPr>
            <a:picLocks noChangeAspect="1" noChangeArrowheads="1"/>
          </p:cNvPicPr>
          <p:nvPr/>
        </p:nvPicPr>
        <p:blipFill>
          <a:blip r:embed="rId3"/>
          <a:srcRect/>
          <a:stretch>
            <a:fillRect/>
          </a:stretch>
        </p:blipFill>
        <p:spPr bwMode="auto">
          <a:xfrm>
            <a:off x="1125667" y="4108537"/>
            <a:ext cx="7117611" cy="1512802"/>
          </a:xfrm>
          <a:prstGeom prst="rect">
            <a:avLst/>
          </a:prstGeom>
          <a:noFill/>
        </p:spPr>
      </p:pic>
    </p:spTree>
    <p:extLst>
      <p:ext uri="{BB962C8B-B14F-4D97-AF65-F5344CB8AC3E}">
        <p14:creationId xmlns:p14="http://schemas.microsoft.com/office/powerpoint/2010/main" val="32116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Dyr giver mere oxygen i havene</a:t>
            </a:r>
          </a:p>
        </p:txBody>
      </p:sp>
      <p:sp>
        <p:nvSpPr>
          <p:cNvPr id="3" name="Content Placeholder 2"/>
          <p:cNvSpPr>
            <a:spLocks noGrp="1"/>
          </p:cNvSpPr>
          <p:nvPr>
            <p:ph idx="1"/>
          </p:nvPr>
        </p:nvSpPr>
        <p:spPr>
          <a:xfrm>
            <a:off x="628650" y="1825625"/>
            <a:ext cx="7886700" cy="3930650"/>
          </a:xfrm>
        </p:spPr>
        <p:txBody>
          <a:bodyPr>
            <a:normAutofit fontScale="62500" lnSpcReduction="20000"/>
          </a:bodyPr>
          <a:lstStyle/>
          <a:p>
            <a:pPr>
              <a:defRPr/>
            </a:pPr>
            <a:r>
              <a:rPr lang="da-DK" dirty="0"/>
              <a:t>Overskriften virker ikke rigtig, men er sand ifølge den nyeste forskning</a:t>
            </a:r>
          </a:p>
          <a:p>
            <a:pPr>
              <a:defRPr/>
            </a:pPr>
            <a:r>
              <a:rPr lang="da-DK" dirty="0"/>
              <a:t>525 </a:t>
            </a:r>
            <a:r>
              <a:rPr lang="da-DK" dirty="0" err="1"/>
              <a:t>mio</a:t>
            </a:r>
            <a:r>
              <a:rPr lang="da-DK" dirty="0"/>
              <a:t> år siden: Orme graver i mudder og næringsstoffet fosfat (PO</a:t>
            </a:r>
            <a:r>
              <a:rPr lang="da-DK" baseline="-25000" dirty="0"/>
              <a:t>4</a:t>
            </a:r>
            <a:r>
              <a:rPr lang="da-DK" dirty="0"/>
              <a:t>) bliver bundet i sedimentet og fjernet fra havet. Det begrænser produktion og begravelse af organisk materiale – og dermed oxygenproduktionen</a:t>
            </a:r>
          </a:p>
          <a:p>
            <a:pPr>
              <a:defRPr/>
            </a:pPr>
            <a:r>
              <a:rPr lang="da-DK" dirty="0"/>
              <a:t>521 </a:t>
            </a:r>
            <a:r>
              <a:rPr lang="da-DK" dirty="0" err="1"/>
              <a:t>mio</a:t>
            </a:r>
            <a:r>
              <a:rPr lang="da-DK" dirty="0"/>
              <a:t> år siden: Større dyr (</a:t>
            </a:r>
            <a:r>
              <a:rPr lang="da-DK" dirty="0" err="1"/>
              <a:t>meso</a:t>
            </a:r>
            <a:r>
              <a:rPr lang="da-DK" dirty="0"/>
              <a:t>- og makro-zooplankton) producerer større </a:t>
            </a:r>
            <a:r>
              <a:rPr lang="da-DK" dirty="0" err="1"/>
              <a:t>fekalieperler</a:t>
            </a:r>
            <a:r>
              <a:rPr lang="da-DK" dirty="0"/>
              <a:t> (afføring), og dette organiske materiale synker hurtigere til bunds, så mindre oxygen når at blive forbrugt at mindre dyr der lever af </a:t>
            </a:r>
            <a:r>
              <a:rPr lang="da-DK" dirty="0" err="1"/>
              <a:t>fekaliperlerne</a:t>
            </a:r>
            <a:r>
              <a:rPr lang="da-DK" dirty="0"/>
              <a:t> i de øvre lag.</a:t>
            </a:r>
          </a:p>
          <a:p>
            <a:pPr>
              <a:defRPr/>
            </a:pPr>
            <a:r>
              <a:rPr lang="da-DK" dirty="0"/>
              <a:t>520 </a:t>
            </a:r>
            <a:r>
              <a:rPr lang="da-DK" dirty="0" err="1"/>
              <a:t>mio</a:t>
            </a:r>
            <a:r>
              <a:rPr lang="da-DK" dirty="0"/>
              <a:t> år siden: Med mere føde på bunden kommer der flere orme til og ormene graver i mudderet så oxygenproduktionen hæmmes igen</a:t>
            </a:r>
          </a:p>
          <a:p>
            <a:pPr>
              <a:defRPr/>
            </a:pPr>
            <a:r>
              <a:rPr lang="da-DK" dirty="0"/>
              <a:t>Denne effekt holder oxygen-niveauet stabilt, hvor det ellers tidligere godt kunne have ændret sig voldsomt over kort tid. Dette giver mulighed for at livet kan udvikles. </a:t>
            </a:r>
          </a:p>
          <a:p>
            <a:pPr>
              <a:defRPr/>
            </a:pPr>
            <a:r>
              <a:rPr lang="da-DK" dirty="0"/>
              <a:t>Med dette forskningsresultat ser det dog ud til at liv også er i stand til at stabilisere miljøet omkring sig. Det er altså ikke kun Jorden, som tilfældigvis er et godt sted for liv, men liv kan selv opretholde de rette miljøbetingelser </a:t>
            </a:r>
          </a:p>
          <a:p>
            <a:pPr>
              <a:defRPr/>
            </a:pPr>
            <a:endParaRPr lang="da-DK" dirty="0"/>
          </a:p>
          <a:p>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To effekter: 1) Biologisk evolution, hvor vi kender mekanismerne og de effekter de har og 2) miljøets evolution som resulterer i at havet bliver mere oxygenholdigt og oxygenniveauet bliver mere stabilt og baner dermed vejen for aerobe organismer, inklusiv dyr og mennesker. Vi kender dog ikke alle de relevante mekanismer for miljøets evolution, og ovenstående (”shit </a:t>
            </a:r>
            <a:r>
              <a:rPr lang="da-DK" dirty="0" err="1"/>
              <a:t>happens</a:t>
            </a:r>
            <a:r>
              <a:rPr lang="da-DK" dirty="0"/>
              <a:t>”-hypotesen) er blot et svar fra en enkelt periode i Jordens historie.</a:t>
            </a:r>
          </a:p>
          <a:p>
            <a:pPr algn="l">
              <a:defRPr/>
            </a:pPr>
            <a:r>
              <a:rPr lang="da-DK" dirty="0"/>
              <a:t>Kilde: Dahl, T. W. </a:t>
            </a:r>
            <a:r>
              <a:rPr lang="da-DK" i="1" dirty="0"/>
              <a:t>et al</a:t>
            </a:r>
            <a:r>
              <a:rPr lang="da-DK" dirty="0"/>
              <a:t>. </a:t>
            </a:r>
            <a:r>
              <a:rPr lang="da-DK" dirty="0">
                <a:hlinkClick r:id="rId2"/>
              </a:rPr>
              <a:t>Reorganisation of Earth's biogeochemical cycles briefly oxygenated the oceans 520 Myr ago</a:t>
            </a:r>
            <a:r>
              <a:rPr lang="da-DK" dirty="0"/>
              <a:t>. </a:t>
            </a:r>
            <a:r>
              <a:rPr lang="da-DK" i="1" dirty="0" err="1"/>
              <a:t>Geochemical</a:t>
            </a:r>
            <a:r>
              <a:rPr lang="da-DK" i="1" dirty="0"/>
              <a:t> </a:t>
            </a:r>
            <a:r>
              <a:rPr lang="da-DK" i="1" dirty="0" err="1"/>
              <a:t>Perspectives</a:t>
            </a:r>
            <a:r>
              <a:rPr lang="da-DK" i="1" dirty="0"/>
              <a:t> Letters</a:t>
            </a:r>
            <a:r>
              <a:rPr lang="da-DK" dirty="0"/>
              <a:t> </a:t>
            </a:r>
            <a:r>
              <a:rPr lang="da-DK" b="1" dirty="0"/>
              <a:t>3,</a:t>
            </a:r>
            <a:r>
              <a:rPr lang="da-DK" dirty="0"/>
              <a:t> 210–220 (2017).  </a:t>
            </a:r>
          </a:p>
        </p:txBody>
      </p:sp>
    </p:spTree>
    <p:extLst>
      <p:ext uri="{BB962C8B-B14F-4D97-AF65-F5344CB8AC3E}">
        <p14:creationId xmlns:p14="http://schemas.microsoft.com/office/powerpoint/2010/main" val="159349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tais_ny_periodesoejle.p65-1.jpg                                000270BBMacintosh HD                   B746CC0A:"/>
          <p:cNvPicPr>
            <a:picLocks noChangeAspect="1" noChangeArrowheads="1"/>
          </p:cNvPicPr>
          <p:nvPr/>
        </p:nvPicPr>
        <p:blipFill rotWithShape="1">
          <a:blip r:embed="rId2"/>
          <a:srcRect l="41396"/>
          <a:stretch/>
        </p:blipFill>
        <p:spPr bwMode="auto">
          <a:xfrm>
            <a:off x="7600950" y="0"/>
            <a:ext cx="1486694" cy="5846762"/>
          </a:xfrm>
          <a:prstGeom prst="rect">
            <a:avLst/>
          </a:prstGeom>
          <a:noFill/>
        </p:spPr>
      </p:pic>
      <p:sp>
        <p:nvSpPr>
          <p:cNvPr id="10" name="Content Placeholder 2"/>
          <p:cNvSpPr txBox="1">
            <a:spLocks/>
          </p:cNvSpPr>
          <p:nvPr/>
        </p:nvSpPr>
        <p:spPr>
          <a:xfrm>
            <a:off x="628651" y="1825625"/>
            <a:ext cx="5957888" cy="39306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buSzPct val="100000"/>
            </a:pPr>
            <a:r>
              <a:rPr lang="da-DK" dirty="0"/>
              <a:t>Skridt #1: </a:t>
            </a:r>
            <a:r>
              <a:rPr lang="da-DK" dirty="0" err="1"/>
              <a:t>Cyanobakterier</a:t>
            </a:r>
            <a:r>
              <a:rPr lang="da-DK" dirty="0"/>
              <a:t> starter fotosyntese (2,7-3 mia. år siden): </a:t>
            </a:r>
          </a:p>
          <a:p>
            <a:pPr marL="687600" lvl="1" indent="-230400">
              <a:buSzPct val="100000"/>
            </a:pPr>
            <a:r>
              <a:rPr lang="da-DK" dirty="0"/>
              <a:t>Fotosyntese benytter det der er mest af på jordoverfalden: vand, lys og CO</a:t>
            </a:r>
            <a:r>
              <a:rPr lang="da-DK" baseline="-25000" dirty="0"/>
              <a:t>2</a:t>
            </a:r>
          </a:p>
          <a:p>
            <a:pPr marL="687600" lvl="1" indent="-230400">
              <a:buSzPct val="100000"/>
            </a:pPr>
            <a:r>
              <a:rPr lang="da-DK" dirty="0"/>
              <a:t>Alger og planter bruger fotosyntese, men det er </a:t>
            </a:r>
            <a:r>
              <a:rPr lang="da-DK" dirty="0" err="1"/>
              <a:t>cyanobakterierne</a:t>
            </a:r>
            <a:r>
              <a:rPr lang="da-DK" dirty="0"/>
              <a:t> der opfandt det, og de findes stadig.</a:t>
            </a:r>
          </a:p>
          <a:p>
            <a:pPr marL="230400" indent="-230400">
              <a:buSzPct val="100000"/>
            </a:pPr>
            <a:r>
              <a:rPr lang="da-DK" dirty="0"/>
              <a:t>Skridt #2: </a:t>
            </a:r>
            <a:r>
              <a:rPr lang="da-DK" dirty="0" err="1"/>
              <a:t>Eukaryote</a:t>
            </a:r>
            <a:r>
              <a:rPr lang="da-DK" dirty="0"/>
              <a:t> celler: Mitokondriet vandrer ind i </a:t>
            </a:r>
            <a:r>
              <a:rPr lang="da-DK" dirty="0" err="1"/>
              <a:t>prokaryoterne</a:t>
            </a:r>
            <a:r>
              <a:rPr lang="da-DK" dirty="0"/>
              <a:t> og ændrer verden (senest for 2 mia. år siden)</a:t>
            </a:r>
          </a:p>
          <a:p>
            <a:pPr marL="687600" lvl="1" indent="-230400">
              <a:buSzPct val="100000"/>
            </a:pPr>
            <a:r>
              <a:rPr lang="da-DK" dirty="0"/>
              <a:t>For ca. 2,3 mia. år siden er det meste oxygen brugt til at ruste jern og andet i oceanerne, men der er mere tilovers og det giver plads til aerobe organismer</a:t>
            </a:r>
          </a:p>
          <a:p>
            <a:pPr lvl="1">
              <a:buSzPct val="100000"/>
            </a:pPr>
            <a:r>
              <a:rPr lang="da-DK" dirty="0"/>
              <a:t>Datidens </a:t>
            </a:r>
            <a:r>
              <a:rPr lang="da-DK" dirty="0" err="1"/>
              <a:t>mitokondrium</a:t>
            </a:r>
            <a:r>
              <a:rPr lang="da-DK" dirty="0"/>
              <a:t> går ind de </a:t>
            </a:r>
            <a:r>
              <a:rPr lang="da-DK" dirty="0" err="1"/>
              <a:t>eukaryote</a:t>
            </a:r>
            <a:r>
              <a:rPr lang="da-DK" dirty="0"/>
              <a:t> celler og giver dem et kemisk overskud der gør dem konkurrencedygtige, da forbrænding af sukker med oxygen giver mere energi per reaktion end nogen andet stofskifte.</a:t>
            </a:r>
          </a:p>
          <a:p>
            <a:pPr lvl="1">
              <a:buSzPct val="100000"/>
            </a:pPr>
            <a:r>
              <a:rPr lang="da-DK" dirty="0"/>
              <a:t>Sammen styrer de det store oxygen og </a:t>
            </a:r>
            <a:r>
              <a:rPr lang="da-DK" dirty="0" err="1"/>
              <a:t>carbon</a:t>
            </a:r>
            <a:r>
              <a:rPr lang="da-DK" dirty="0"/>
              <a:t> kredsløb over mange år</a:t>
            </a:r>
          </a:p>
          <a:p>
            <a:pPr>
              <a:buSzPct val="100000"/>
            </a:pPr>
            <a:r>
              <a:rPr lang="da-DK" dirty="0"/>
              <a:t>Skridt #3: Den </a:t>
            </a:r>
            <a:r>
              <a:rPr lang="da-DK" dirty="0" err="1"/>
              <a:t>kambriske</a:t>
            </a:r>
            <a:r>
              <a:rPr lang="da-DK" dirty="0"/>
              <a:t> </a:t>
            </a:r>
            <a:r>
              <a:rPr lang="da-DK" dirty="0" err="1"/>
              <a:t>explosion</a:t>
            </a:r>
            <a:r>
              <a:rPr lang="da-DK" dirty="0"/>
              <a:t>: Et biologisk </a:t>
            </a:r>
            <a:r>
              <a:rPr lang="da-DK" dirty="0" err="1"/>
              <a:t>big</a:t>
            </a:r>
            <a:r>
              <a:rPr lang="da-DK" dirty="0"/>
              <a:t> bang (542-521 mio. år siden)</a:t>
            </a:r>
          </a:p>
          <a:p>
            <a:pPr lvl="1">
              <a:buSzPct val="100000"/>
            </a:pPr>
            <a:r>
              <a:rPr lang="da-DK" dirty="0"/>
              <a:t>Før for ca. 1 mia. år siden ser vi kun encellede organismer og konsortier af encellede organismer, først derefter skabes liv med alle de kendte kropsarkitekture vi nu kender (se mere i materialet om ’Arter’)</a:t>
            </a:r>
          </a:p>
          <a:p>
            <a:pPr lvl="1">
              <a:buSzPct val="100000"/>
            </a:pPr>
            <a:r>
              <a:rPr lang="da-DK" dirty="0"/>
              <a:t>Herefter sker der meget: Skeletter hvor muskler kan hænge på, og konkurrencen mellem rovdyr og byttedyr som sætter godt skub i evolutionen</a:t>
            </a:r>
          </a:p>
          <a:p>
            <a:pPr marL="344700" lvl="1" indent="-342900">
              <a:buSzPct val="100000"/>
            </a:pPr>
            <a:endParaRPr lang="en-US" dirty="0"/>
          </a:p>
          <a:p>
            <a:pPr marL="459000" indent="-457200">
              <a:buSzPct val="100000"/>
            </a:pPr>
            <a:endParaRPr lang="da-DK" dirty="0"/>
          </a:p>
        </p:txBody>
      </p:sp>
      <p:sp>
        <p:nvSpPr>
          <p:cNvPr id="2" name="Title 1"/>
          <p:cNvSpPr>
            <a:spLocks noGrp="1"/>
          </p:cNvSpPr>
          <p:nvPr>
            <p:ph type="title"/>
          </p:nvPr>
        </p:nvSpPr>
        <p:spPr/>
        <p:txBody>
          <a:bodyPr/>
          <a:lstStyle/>
          <a:p>
            <a:r>
              <a:rPr lang="da-DK" dirty="0"/>
              <a:t>Vejen mod mennesket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indent="-457200" algn="l">
              <a:buSzPct val="100000"/>
            </a:pPr>
            <a:r>
              <a:rPr lang="da-DK" dirty="0"/>
              <a:t>I dag er der 21% oxygen i atmosfæren, nogle dyr kan klare sig med 1% vi skal bruge mindst 15%. Der skal altså ske en ændring før mennesket kan klare sig på Jorden. Det er netop det der er skitseret på kort form ovenfor.</a:t>
            </a:r>
          </a:p>
          <a:p>
            <a:pPr indent="-457200" algn="l">
              <a:buSzPct val="100000"/>
            </a:pPr>
            <a:r>
              <a:rPr lang="da-DK" dirty="0"/>
              <a:t>Man kan godt regne med at der ikke er nogle fossiler med mere avanceret liv som er mere end 600 mio. år gamle, da det er noget alle leder efter, da det ville være en sensation.</a:t>
            </a:r>
          </a:p>
        </p:txBody>
      </p:sp>
      <p:sp>
        <p:nvSpPr>
          <p:cNvPr id="6" name="TextBox 5"/>
          <p:cNvSpPr txBox="1"/>
          <p:nvPr/>
        </p:nvSpPr>
        <p:spPr>
          <a:xfrm>
            <a:off x="6353972" y="476269"/>
            <a:ext cx="2001837" cy="276999"/>
          </a:xfrm>
          <a:prstGeom prst="rect">
            <a:avLst/>
          </a:prstGeom>
          <a:noFill/>
        </p:spPr>
        <p:txBody>
          <a:bodyPr wrap="square" rtlCol="0">
            <a:spAutoFit/>
          </a:bodyPr>
          <a:lstStyle/>
          <a:p>
            <a:r>
              <a:rPr lang="da-DK" sz="1200" dirty="0"/>
              <a:t>Planter og landdyr</a:t>
            </a:r>
          </a:p>
        </p:txBody>
      </p:sp>
      <p:sp>
        <p:nvSpPr>
          <p:cNvPr id="7" name="TextBox 6"/>
          <p:cNvSpPr txBox="1"/>
          <p:nvPr/>
        </p:nvSpPr>
        <p:spPr>
          <a:xfrm>
            <a:off x="6157915" y="715832"/>
            <a:ext cx="1638300" cy="276999"/>
          </a:xfrm>
          <a:prstGeom prst="rect">
            <a:avLst/>
          </a:prstGeom>
          <a:noFill/>
        </p:spPr>
        <p:txBody>
          <a:bodyPr wrap="square" rtlCol="0">
            <a:spAutoFit/>
          </a:bodyPr>
          <a:lstStyle/>
          <a:p>
            <a:r>
              <a:rPr lang="da-DK" sz="1200" dirty="0" err="1"/>
              <a:t>Kambriske</a:t>
            </a:r>
            <a:r>
              <a:rPr lang="da-DK" sz="1200" dirty="0"/>
              <a:t> eksplosion</a:t>
            </a:r>
          </a:p>
        </p:txBody>
      </p:sp>
      <p:sp>
        <p:nvSpPr>
          <p:cNvPr id="8" name="TextBox 7"/>
          <p:cNvSpPr txBox="1"/>
          <p:nvPr/>
        </p:nvSpPr>
        <p:spPr>
          <a:xfrm>
            <a:off x="6482555" y="2236271"/>
            <a:ext cx="1204120" cy="276999"/>
          </a:xfrm>
          <a:prstGeom prst="rect">
            <a:avLst/>
          </a:prstGeom>
          <a:noFill/>
        </p:spPr>
        <p:txBody>
          <a:bodyPr wrap="square" rtlCol="0">
            <a:spAutoFit/>
          </a:bodyPr>
          <a:lstStyle/>
          <a:p>
            <a:r>
              <a:rPr lang="da-DK" sz="1200" dirty="0" err="1"/>
              <a:t>Eukaryote</a:t>
            </a:r>
            <a:r>
              <a:rPr lang="da-DK" sz="1200" dirty="0"/>
              <a:t> celler</a:t>
            </a:r>
          </a:p>
        </p:txBody>
      </p:sp>
      <p:sp>
        <p:nvSpPr>
          <p:cNvPr id="9" name="TextBox 8"/>
          <p:cNvSpPr txBox="1"/>
          <p:nvPr/>
        </p:nvSpPr>
        <p:spPr>
          <a:xfrm>
            <a:off x="6484539" y="3983033"/>
            <a:ext cx="2667001" cy="276999"/>
          </a:xfrm>
          <a:prstGeom prst="rect">
            <a:avLst/>
          </a:prstGeom>
          <a:noFill/>
        </p:spPr>
        <p:txBody>
          <a:bodyPr wrap="square" rtlCol="0">
            <a:spAutoFit/>
          </a:bodyPr>
          <a:lstStyle/>
          <a:p>
            <a:r>
              <a:rPr lang="da-DK" sz="1200" dirty="0" err="1"/>
              <a:t>Cyanobakterier</a:t>
            </a:r>
            <a:endParaRPr lang="da-DK" sz="1200" dirty="0"/>
          </a:p>
        </p:txBody>
      </p:sp>
    </p:spTree>
    <p:extLst>
      <p:ext uri="{BB962C8B-B14F-4D97-AF65-F5344CB8AC3E}">
        <p14:creationId xmlns:p14="http://schemas.microsoft.com/office/powerpoint/2010/main" val="211478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Jorden giver mulighed for liv</a:t>
            </a:r>
          </a:p>
        </p:txBody>
      </p:sp>
      <p:sp>
        <p:nvSpPr>
          <p:cNvPr id="3" name="Content Placeholder 2"/>
          <p:cNvSpPr>
            <a:spLocks noGrp="1"/>
          </p:cNvSpPr>
          <p:nvPr>
            <p:ph idx="1"/>
          </p:nvPr>
        </p:nvSpPr>
        <p:spPr>
          <a:xfrm>
            <a:off x="628650" y="1825625"/>
            <a:ext cx="7886700" cy="3832225"/>
          </a:xfrm>
        </p:spPr>
        <p:txBody>
          <a:bodyPr>
            <a:normAutofit lnSpcReduction="10000"/>
          </a:bodyPr>
          <a:lstStyle/>
          <a:p>
            <a:r>
              <a:rPr lang="da-DK" dirty="0"/>
              <a:t>Jorden har den rette afstand til solen </a:t>
            </a:r>
          </a:p>
          <a:p>
            <a:pPr lvl="1"/>
            <a:r>
              <a:rPr lang="da-DK" dirty="0"/>
              <a:t>Ikke for varm, ikke for kold</a:t>
            </a:r>
          </a:p>
          <a:p>
            <a:r>
              <a:rPr lang="da-DK" dirty="0"/>
              <a:t>Jorden har den rette måne</a:t>
            </a:r>
          </a:p>
          <a:p>
            <a:pPr lvl="1"/>
            <a:r>
              <a:rPr lang="da-DK" dirty="0"/>
              <a:t>Dens store størrelse er med til at stabilisere Jordens rotation og dermed stabiliserer klimaet</a:t>
            </a:r>
          </a:p>
          <a:p>
            <a:r>
              <a:rPr lang="da-DK" dirty="0"/>
              <a:t>Jorden har den rette størrelse</a:t>
            </a:r>
          </a:p>
          <a:p>
            <a:pPr lvl="1"/>
            <a:r>
              <a:rPr lang="da-DK" dirty="0"/>
              <a:t>Tyngdefeltet er kraftigt nok til at holde på atmosfæren og dermed oceaner</a:t>
            </a:r>
          </a:p>
          <a:p>
            <a:pPr lvl="1"/>
            <a:r>
              <a:rPr lang="da-DK" dirty="0"/>
              <a:t>Er stor nok til at have en metallisk kerne som endnu ikke er afkølet og har derfor et magnetfelt</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Disse egenskaber er afgørende for det liv vi nu har på Jorden. Hvis forholdene havde været en smule anderledes, ville liv ikke have udviklet sig på samme måde som i dag, og potentielt havde Jorden set ud ligesom Venus og Mars, øde, tør og (umiddelbart) uden liv (vi håber stadig at se tegn efter tidligt liv).</a:t>
            </a:r>
          </a:p>
          <a:p>
            <a:pPr algn="l">
              <a:defRPr/>
            </a:pPr>
            <a:r>
              <a:rPr lang="da-DK" dirty="0"/>
              <a:t>Mere om Jordens skabelse er dækket i materialet om ’Galakser, Stjerner, og Planeter’ og dets struktur lige efter dets dannelse er dækket i materialet om ’Jordens struktur’.</a:t>
            </a:r>
          </a:p>
        </p:txBody>
      </p:sp>
    </p:spTree>
    <p:extLst>
      <p:ext uri="{BB962C8B-B14F-4D97-AF65-F5344CB8AC3E}">
        <p14:creationId xmlns:p14="http://schemas.microsoft.com/office/powerpoint/2010/main" val="81530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28"/>
          <p:cNvPicPr>
            <a:picLocks noChangeAspect="1" noChangeArrowheads="1"/>
          </p:cNvPicPr>
          <p:nvPr/>
        </p:nvPicPr>
        <p:blipFill>
          <a:blip r:embed="rId2"/>
          <a:srcRect/>
          <a:stretch>
            <a:fillRect/>
          </a:stretch>
        </p:blipFill>
        <p:spPr bwMode="auto">
          <a:xfrm>
            <a:off x="2185640" y="481498"/>
            <a:ext cx="6644036" cy="5274777"/>
          </a:xfrm>
          <a:prstGeom prst="rect">
            <a:avLst/>
          </a:prstGeom>
          <a:noFill/>
        </p:spPr>
      </p:pic>
      <p:sp>
        <p:nvSpPr>
          <p:cNvPr id="2" name="Title 1"/>
          <p:cNvSpPr>
            <a:spLocks noGrp="1"/>
          </p:cNvSpPr>
          <p:nvPr>
            <p:ph type="title"/>
          </p:nvPr>
        </p:nvSpPr>
        <p:spPr/>
        <p:txBody>
          <a:bodyPr/>
          <a:lstStyle/>
          <a:p>
            <a:r>
              <a:rPr lang="da-DK" dirty="0"/>
              <a:t>Tidslinje</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På denne og de næste slides er eksempler på tidslinjer der kan sætte tidpunkterne for det tidlige liv i perspektiv med resten af Jordens historie.</a:t>
            </a:r>
          </a:p>
          <a:p>
            <a:pPr algn="l">
              <a:defRPr/>
            </a:pPr>
            <a:r>
              <a:rPr lang="da-DK" dirty="0"/>
              <a:t>Note: Ofte bruges forkortelserne Ma = mio. år siden og Ga = mia. år siden. </a:t>
            </a:r>
          </a:p>
        </p:txBody>
      </p:sp>
    </p:spTree>
    <p:extLst>
      <p:ext uri="{BB962C8B-B14F-4D97-AF65-F5344CB8AC3E}">
        <p14:creationId xmlns:p14="http://schemas.microsoft.com/office/powerpoint/2010/main" val="661752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endParaRPr lang="en-US"/>
          </a:p>
        </p:txBody>
      </p:sp>
      <p:sp>
        <p:nvSpPr>
          <p:cNvPr id="19459" name="Pladsholder til indhold 2"/>
          <p:cNvSpPr>
            <a:spLocks noGrp="1"/>
          </p:cNvSpPr>
          <p:nvPr>
            <p:ph idx="1"/>
          </p:nvPr>
        </p:nvSpPr>
        <p:spPr/>
        <p:txBody>
          <a:bodyPr/>
          <a:lstStyle/>
          <a:p>
            <a:endParaRPr lang="en-US"/>
          </a:p>
        </p:txBody>
      </p:sp>
      <p:pic>
        <p:nvPicPr>
          <p:cNvPr id="19460" name="Picture 2" descr="D:\Dokumenter\Arbejde\Studies\Illustrationer\EarthEvolution\små\EarthTimescale_dk_4.jpg"/>
          <p:cNvPicPr>
            <a:picLocks noChangeAspect="1" noChangeArrowheads="1"/>
          </p:cNvPicPr>
          <p:nvPr/>
        </p:nvPicPr>
        <p:blipFill>
          <a:blip r:embed="rId2"/>
          <a:srcRect/>
          <a:stretch>
            <a:fillRect/>
          </a:stretch>
        </p:blipFill>
        <p:spPr bwMode="auto">
          <a:xfrm>
            <a:off x="0" y="171630"/>
            <a:ext cx="9144000" cy="6688138"/>
          </a:xfrm>
          <a:prstGeom prst="rect">
            <a:avLst/>
          </a:prstGeom>
          <a:noFill/>
          <a:ln w="9525">
            <a:noFill/>
            <a:miter lim="800000"/>
            <a:headEnd/>
            <a:tailEnd/>
          </a:ln>
        </p:spPr>
      </p:pic>
    </p:spTree>
    <p:extLst>
      <p:ext uri="{BB962C8B-B14F-4D97-AF65-F5344CB8AC3E}">
        <p14:creationId xmlns:p14="http://schemas.microsoft.com/office/powerpoint/2010/main" val="1320382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041"/>
          <p:cNvPicPr>
            <a:picLocks noChangeAspect="1" noChangeArrowheads="1"/>
          </p:cNvPicPr>
          <p:nvPr/>
        </p:nvPicPr>
        <p:blipFill>
          <a:blip r:embed="rId2"/>
          <a:srcRect/>
          <a:stretch>
            <a:fillRect/>
          </a:stretch>
        </p:blipFill>
        <p:spPr bwMode="auto">
          <a:xfrm>
            <a:off x="0" y="2754313"/>
            <a:ext cx="2771775" cy="1728787"/>
          </a:xfrm>
          <a:prstGeom prst="rect">
            <a:avLst/>
          </a:prstGeom>
          <a:noFill/>
        </p:spPr>
      </p:pic>
      <p:pic>
        <p:nvPicPr>
          <p:cNvPr id="17413" name="Picture 5" descr="earthist"/>
          <p:cNvPicPr>
            <a:picLocks noChangeAspect="1" noChangeArrowheads="1"/>
          </p:cNvPicPr>
          <p:nvPr/>
        </p:nvPicPr>
        <p:blipFill>
          <a:blip r:embed="rId3"/>
          <a:srcRect/>
          <a:stretch>
            <a:fillRect/>
          </a:stretch>
        </p:blipFill>
        <p:spPr bwMode="auto">
          <a:xfrm>
            <a:off x="2700338" y="1584171"/>
            <a:ext cx="3529012" cy="3490913"/>
          </a:xfrm>
          <a:prstGeom prst="rect">
            <a:avLst/>
          </a:prstGeom>
          <a:noFill/>
        </p:spPr>
      </p:pic>
      <p:pic>
        <p:nvPicPr>
          <p:cNvPr id="17419" name="Picture 11" descr="warrawoona"/>
          <p:cNvPicPr>
            <a:picLocks noChangeAspect="1" noChangeArrowheads="1"/>
          </p:cNvPicPr>
          <p:nvPr/>
        </p:nvPicPr>
        <p:blipFill rotWithShape="1">
          <a:blip r:embed="rId4"/>
          <a:srcRect r="30834"/>
          <a:stretch/>
        </p:blipFill>
        <p:spPr bwMode="auto">
          <a:xfrm>
            <a:off x="6588125" y="1196975"/>
            <a:ext cx="2288246" cy="4652963"/>
          </a:xfrm>
          <a:prstGeom prst="rect">
            <a:avLst/>
          </a:prstGeom>
          <a:noFill/>
        </p:spPr>
      </p:pic>
      <p:sp>
        <p:nvSpPr>
          <p:cNvPr id="17420" name="Text Box 12"/>
          <p:cNvSpPr txBox="1">
            <a:spLocks noChangeArrowheads="1"/>
          </p:cNvSpPr>
          <p:nvPr/>
        </p:nvSpPr>
        <p:spPr bwMode="auto">
          <a:xfrm>
            <a:off x="7305675" y="3141663"/>
            <a:ext cx="1554015" cy="461665"/>
          </a:xfrm>
          <a:prstGeom prst="rect">
            <a:avLst/>
          </a:prstGeom>
          <a:noFill/>
          <a:ln w="9525">
            <a:noFill/>
            <a:miter lim="800000"/>
            <a:headEnd/>
            <a:tailEnd/>
          </a:ln>
          <a:effectLst/>
        </p:spPr>
        <p:txBody>
          <a:bodyPr wrap="none">
            <a:spAutoFit/>
          </a:bodyPr>
          <a:lstStyle/>
          <a:p>
            <a:r>
              <a:rPr lang="da-DK" sz="1200" dirty="0">
                <a:solidFill>
                  <a:schemeClr val="bg1"/>
                </a:solidFill>
              </a:rPr>
              <a:t>3500 mio. år siden:</a:t>
            </a:r>
          </a:p>
          <a:p>
            <a:r>
              <a:rPr lang="da-DK" sz="1200" dirty="0">
                <a:solidFill>
                  <a:schemeClr val="bg1"/>
                </a:solidFill>
              </a:rPr>
              <a:t>første sikre tegn på liv</a:t>
            </a:r>
          </a:p>
        </p:txBody>
      </p:sp>
      <p:pic>
        <p:nvPicPr>
          <p:cNvPr id="17422" name="Picture 14" descr="Moon_formation"/>
          <p:cNvPicPr>
            <a:picLocks noChangeAspect="1" noChangeArrowheads="1"/>
          </p:cNvPicPr>
          <p:nvPr/>
        </p:nvPicPr>
        <p:blipFill>
          <a:blip r:embed="rId5"/>
          <a:srcRect/>
          <a:stretch>
            <a:fillRect/>
          </a:stretch>
        </p:blipFill>
        <p:spPr bwMode="auto">
          <a:xfrm>
            <a:off x="3779838" y="0"/>
            <a:ext cx="1484312" cy="1557338"/>
          </a:xfrm>
          <a:prstGeom prst="rect">
            <a:avLst/>
          </a:prstGeom>
          <a:noFill/>
        </p:spPr>
      </p:pic>
      <p:pic>
        <p:nvPicPr>
          <p:cNvPr id="17424" name="Picture 16" descr="devonveg"/>
          <p:cNvPicPr>
            <a:picLocks noChangeAspect="1" noChangeArrowheads="1"/>
          </p:cNvPicPr>
          <p:nvPr/>
        </p:nvPicPr>
        <p:blipFill>
          <a:blip r:embed="rId6"/>
          <a:srcRect/>
          <a:stretch>
            <a:fillRect/>
          </a:stretch>
        </p:blipFill>
        <p:spPr bwMode="auto">
          <a:xfrm>
            <a:off x="0" y="0"/>
            <a:ext cx="3132138" cy="2278063"/>
          </a:xfrm>
          <a:prstGeom prst="rect">
            <a:avLst/>
          </a:prstGeom>
          <a:noFill/>
        </p:spPr>
      </p:pic>
      <p:sp>
        <p:nvSpPr>
          <p:cNvPr id="17425" name="Text Box 17"/>
          <p:cNvSpPr txBox="1">
            <a:spLocks noChangeArrowheads="1"/>
          </p:cNvSpPr>
          <p:nvPr/>
        </p:nvSpPr>
        <p:spPr bwMode="auto">
          <a:xfrm>
            <a:off x="0" y="2781300"/>
            <a:ext cx="2084481" cy="276999"/>
          </a:xfrm>
          <a:prstGeom prst="rect">
            <a:avLst/>
          </a:prstGeom>
          <a:noFill/>
          <a:ln w="9525">
            <a:noFill/>
            <a:miter lim="800000"/>
            <a:headEnd/>
            <a:tailEnd/>
          </a:ln>
          <a:effectLst/>
        </p:spPr>
        <p:txBody>
          <a:bodyPr wrap="none">
            <a:spAutoFit/>
          </a:bodyPr>
          <a:lstStyle/>
          <a:p>
            <a:r>
              <a:rPr lang="da-DK" sz="1200" dirty="0">
                <a:solidFill>
                  <a:schemeClr val="bg1"/>
                </a:solidFill>
              </a:rPr>
              <a:t>700 mio. år siden: Flercellet liv</a:t>
            </a:r>
          </a:p>
        </p:txBody>
      </p:sp>
      <p:sp>
        <p:nvSpPr>
          <p:cNvPr id="17426" name="Text Box 18"/>
          <p:cNvSpPr txBox="1">
            <a:spLocks noChangeArrowheads="1"/>
          </p:cNvSpPr>
          <p:nvPr/>
        </p:nvSpPr>
        <p:spPr bwMode="auto">
          <a:xfrm>
            <a:off x="107950" y="0"/>
            <a:ext cx="2681568" cy="276999"/>
          </a:xfrm>
          <a:prstGeom prst="rect">
            <a:avLst/>
          </a:prstGeom>
          <a:noFill/>
          <a:ln w="9525">
            <a:noFill/>
            <a:miter lim="800000"/>
            <a:headEnd/>
            <a:tailEnd/>
          </a:ln>
          <a:effectLst/>
        </p:spPr>
        <p:txBody>
          <a:bodyPr wrap="none">
            <a:spAutoFit/>
          </a:bodyPr>
          <a:lstStyle/>
          <a:p>
            <a:r>
              <a:rPr lang="da-DK" sz="1200" dirty="0">
                <a:solidFill>
                  <a:schemeClr val="bg1"/>
                </a:solidFill>
              </a:rPr>
              <a:t>430 mio. år siden: Landjorden invaderes</a:t>
            </a:r>
          </a:p>
        </p:txBody>
      </p:sp>
      <p:sp>
        <p:nvSpPr>
          <p:cNvPr id="17427" name="Text Box 19"/>
          <p:cNvSpPr txBox="1">
            <a:spLocks noChangeArrowheads="1"/>
          </p:cNvSpPr>
          <p:nvPr/>
        </p:nvSpPr>
        <p:spPr bwMode="auto">
          <a:xfrm rot="16200000">
            <a:off x="3389312" y="661988"/>
            <a:ext cx="506413" cy="274638"/>
          </a:xfrm>
          <a:prstGeom prst="rect">
            <a:avLst/>
          </a:prstGeom>
          <a:noFill/>
          <a:ln w="9525">
            <a:noFill/>
            <a:miter lim="800000"/>
            <a:headEnd/>
            <a:tailEnd/>
          </a:ln>
          <a:effectLst/>
        </p:spPr>
        <p:txBody>
          <a:bodyPr wrap="none">
            <a:spAutoFit/>
          </a:bodyPr>
          <a:lstStyle/>
          <a:p>
            <a:r>
              <a:rPr lang="da-DK" sz="1200"/>
              <a:t>Start</a:t>
            </a:r>
          </a:p>
        </p:txBody>
      </p:sp>
      <p:pic>
        <p:nvPicPr>
          <p:cNvPr id="17429" name="Picture 21" descr="IsuaGreenland"/>
          <p:cNvPicPr>
            <a:picLocks noChangeAspect="1" noChangeArrowheads="1"/>
          </p:cNvPicPr>
          <p:nvPr/>
        </p:nvPicPr>
        <p:blipFill>
          <a:blip r:embed="rId7"/>
          <a:srcRect/>
          <a:stretch>
            <a:fillRect/>
          </a:stretch>
        </p:blipFill>
        <p:spPr bwMode="auto">
          <a:xfrm>
            <a:off x="5580063" y="0"/>
            <a:ext cx="2857500" cy="1905000"/>
          </a:xfrm>
          <a:prstGeom prst="rect">
            <a:avLst/>
          </a:prstGeom>
          <a:noFill/>
        </p:spPr>
      </p:pic>
      <p:sp>
        <p:nvSpPr>
          <p:cNvPr id="17430" name="Text Box 22"/>
          <p:cNvSpPr txBox="1">
            <a:spLocks noChangeArrowheads="1"/>
          </p:cNvSpPr>
          <p:nvPr/>
        </p:nvSpPr>
        <p:spPr bwMode="auto">
          <a:xfrm>
            <a:off x="5580063" y="0"/>
            <a:ext cx="2605585" cy="276999"/>
          </a:xfrm>
          <a:prstGeom prst="rect">
            <a:avLst/>
          </a:prstGeom>
          <a:noFill/>
          <a:ln w="9525">
            <a:noFill/>
            <a:miter lim="800000"/>
            <a:headEnd/>
            <a:tailEnd/>
          </a:ln>
          <a:effectLst/>
        </p:spPr>
        <p:txBody>
          <a:bodyPr wrap="none">
            <a:spAutoFit/>
          </a:bodyPr>
          <a:lstStyle/>
          <a:p>
            <a:r>
              <a:rPr lang="da-DK" sz="1200" dirty="0">
                <a:solidFill>
                  <a:schemeClr val="bg1"/>
                </a:solidFill>
              </a:rPr>
              <a:t>3800 mio. år siden: Første kontinenter</a:t>
            </a:r>
          </a:p>
        </p:txBody>
      </p:sp>
      <p:pic>
        <p:nvPicPr>
          <p:cNvPr id="17433" name="Picture 25" descr="cyanobacteria"/>
          <p:cNvPicPr>
            <a:picLocks noChangeAspect="1" noChangeArrowheads="1"/>
          </p:cNvPicPr>
          <p:nvPr/>
        </p:nvPicPr>
        <p:blipFill rotWithShape="1">
          <a:blip r:embed="rId8"/>
          <a:srcRect l="4684" t="3424" r="19951" b="28557"/>
          <a:stretch/>
        </p:blipFill>
        <p:spPr bwMode="auto">
          <a:xfrm>
            <a:off x="4164929" y="5041475"/>
            <a:ext cx="1651050" cy="1418838"/>
          </a:xfrm>
          <a:prstGeom prst="rect">
            <a:avLst/>
          </a:prstGeom>
          <a:noFill/>
        </p:spPr>
      </p:pic>
      <p:pic>
        <p:nvPicPr>
          <p:cNvPr id="17434" name="Picture 26" descr="fig8"/>
          <p:cNvPicPr>
            <a:picLocks noChangeAspect="1" noChangeArrowheads="1"/>
          </p:cNvPicPr>
          <p:nvPr/>
        </p:nvPicPr>
        <p:blipFill>
          <a:blip r:embed="rId9"/>
          <a:srcRect/>
          <a:stretch>
            <a:fillRect/>
          </a:stretch>
        </p:blipFill>
        <p:spPr bwMode="auto">
          <a:xfrm>
            <a:off x="662836" y="4824673"/>
            <a:ext cx="2542013" cy="2033327"/>
          </a:xfrm>
          <a:prstGeom prst="rect">
            <a:avLst/>
          </a:prstGeom>
          <a:noFill/>
        </p:spPr>
      </p:pic>
      <p:sp>
        <p:nvSpPr>
          <p:cNvPr id="15" name="Text Box 17"/>
          <p:cNvSpPr txBox="1">
            <a:spLocks noChangeArrowheads="1"/>
          </p:cNvSpPr>
          <p:nvPr/>
        </p:nvSpPr>
        <p:spPr bwMode="auto">
          <a:xfrm>
            <a:off x="662836" y="4686173"/>
            <a:ext cx="2290627" cy="276999"/>
          </a:xfrm>
          <a:prstGeom prst="rect">
            <a:avLst/>
          </a:prstGeom>
          <a:noFill/>
          <a:ln w="9525">
            <a:noFill/>
            <a:miter lim="800000"/>
            <a:headEnd/>
            <a:tailEnd/>
          </a:ln>
          <a:effectLst/>
        </p:spPr>
        <p:txBody>
          <a:bodyPr wrap="none">
            <a:spAutoFit/>
          </a:bodyPr>
          <a:lstStyle/>
          <a:p>
            <a:r>
              <a:rPr lang="da-DK" sz="1200" dirty="0"/>
              <a:t>&lt;2000 mio. år siden : </a:t>
            </a:r>
            <a:r>
              <a:rPr lang="da-DK" sz="1200" dirty="0" err="1"/>
              <a:t>Eukaryoter</a:t>
            </a:r>
            <a:endParaRPr lang="da-DK" sz="1200" dirty="0"/>
          </a:p>
        </p:txBody>
      </p:sp>
      <p:sp>
        <p:nvSpPr>
          <p:cNvPr id="16" name="Text Box 17"/>
          <p:cNvSpPr txBox="1">
            <a:spLocks noChangeArrowheads="1"/>
          </p:cNvSpPr>
          <p:nvPr/>
        </p:nvSpPr>
        <p:spPr bwMode="auto">
          <a:xfrm>
            <a:off x="4051094" y="6396335"/>
            <a:ext cx="2247695" cy="461665"/>
          </a:xfrm>
          <a:prstGeom prst="rect">
            <a:avLst/>
          </a:prstGeom>
          <a:noFill/>
          <a:ln w="9525">
            <a:noFill/>
            <a:miter lim="800000"/>
            <a:headEnd/>
            <a:tailEnd/>
          </a:ln>
          <a:effectLst/>
        </p:spPr>
        <p:txBody>
          <a:bodyPr wrap="square">
            <a:spAutoFit/>
          </a:bodyPr>
          <a:lstStyle/>
          <a:p>
            <a:r>
              <a:rPr lang="da-DK" sz="1200" dirty="0"/>
              <a:t>2700-3000 mio. år siden: Fotosyntese hos </a:t>
            </a:r>
            <a:r>
              <a:rPr lang="da-DK" sz="1200" dirty="0" err="1"/>
              <a:t>cyanobakterier</a:t>
            </a:r>
            <a:endParaRPr lang="da-DK" sz="1200" dirty="0"/>
          </a:p>
        </p:txBody>
      </p:sp>
    </p:spTree>
    <p:extLst>
      <p:ext uri="{BB962C8B-B14F-4D97-AF65-F5344CB8AC3E}">
        <p14:creationId xmlns:p14="http://schemas.microsoft.com/office/powerpoint/2010/main" val="764075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Geologiske milepæle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0342022"/>
              </p:ext>
            </p:extLst>
          </p:nvPr>
        </p:nvGraphicFramePr>
        <p:xfrm>
          <a:off x="628650" y="1857709"/>
          <a:ext cx="7360318" cy="3169920"/>
        </p:xfrm>
        <a:graphic>
          <a:graphicData uri="http://schemas.openxmlformats.org/drawingml/2006/table">
            <a:tbl>
              <a:tblPr firstRow="1" bandRow="1">
                <a:tableStyleId>{5C22544A-7EE6-4342-B048-85BDC9FD1C3A}</a:tableStyleId>
              </a:tblPr>
              <a:tblGrid>
                <a:gridCol w="3750845">
                  <a:extLst>
                    <a:ext uri="{9D8B030D-6E8A-4147-A177-3AD203B41FA5}">
                      <a16:colId xmlns:a16="http://schemas.microsoft.com/office/drawing/2014/main" val="20000"/>
                    </a:ext>
                  </a:extLst>
                </a:gridCol>
                <a:gridCol w="1916751">
                  <a:extLst>
                    <a:ext uri="{9D8B030D-6E8A-4147-A177-3AD203B41FA5}">
                      <a16:colId xmlns:a16="http://schemas.microsoft.com/office/drawing/2014/main" val="20001"/>
                    </a:ext>
                  </a:extLst>
                </a:gridCol>
                <a:gridCol w="1692722">
                  <a:extLst>
                    <a:ext uri="{9D8B030D-6E8A-4147-A177-3AD203B41FA5}">
                      <a16:colId xmlns:a16="http://schemas.microsoft.com/office/drawing/2014/main" val="20002"/>
                    </a:ext>
                  </a:extLst>
                </a:gridCol>
              </a:tblGrid>
              <a:tr h="370840">
                <a:tc>
                  <a:txBody>
                    <a:bodyPr/>
                    <a:lstStyle/>
                    <a:p>
                      <a:r>
                        <a:rPr lang="da-DK" sz="2000" dirty="0"/>
                        <a:t>Event</a:t>
                      </a:r>
                    </a:p>
                  </a:txBody>
                  <a:tcPr/>
                </a:tc>
                <a:tc>
                  <a:txBody>
                    <a:bodyPr/>
                    <a:lstStyle/>
                    <a:p>
                      <a:pPr algn="r"/>
                      <a:r>
                        <a:rPr lang="da-DK" sz="2000" dirty="0"/>
                        <a:t>Tid siden</a:t>
                      </a:r>
                    </a:p>
                  </a:txBody>
                  <a:tcPr/>
                </a:tc>
                <a:tc>
                  <a:txBody>
                    <a:bodyPr/>
                    <a:lstStyle/>
                    <a:p>
                      <a:pPr algn="r"/>
                      <a:r>
                        <a:rPr lang="da-DK" sz="2000" dirty="0"/>
                        <a:t>Jordens</a:t>
                      </a:r>
                      <a:r>
                        <a:rPr lang="da-DK" sz="2000" baseline="0" dirty="0"/>
                        <a:t> alder</a:t>
                      </a:r>
                      <a:endParaRPr lang="da-DK" sz="2000" dirty="0"/>
                    </a:p>
                  </a:txBody>
                  <a:tcPr/>
                </a:tc>
                <a:extLst>
                  <a:ext uri="{0D108BD9-81ED-4DB2-BD59-A6C34878D82A}">
                    <a16:rowId xmlns:a16="http://schemas.microsoft.com/office/drawing/2014/main" val="10000"/>
                  </a:ext>
                </a:extLst>
              </a:tr>
              <a:tr h="370840">
                <a:tc>
                  <a:txBody>
                    <a:bodyPr/>
                    <a:lstStyle/>
                    <a:p>
                      <a:r>
                        <a:rPr lang="da-DK" sz="2000" dirty="0"/>
                        <a:t>Meteoritter</a:t>
                      </a:r>
                    </a:p>
                  </a:txBody>
                  <a:tcPr/>
                </a:tc>
                <a:tc>
                  <a:txBody>
                    <a:bodyPr/>
                    <a:lstStyle/>
                    <a:p>
                      <a:pPr algn="r"/>
                      <a:r>
                        <a:rPr lang="da-DK" sz="2000" dirty="0"/>
                        <a:t>4,57 mia</a:t>
                      </a:r>
                      <a:r>
                        <a:rPr lang="da-DK" sz="2000" baseline="0" dirty="0"/>
                        <a:t>. </a:t>
                      </a:r>
                      <a:r>
                        <a:rPr lang="da-DK" sz="2000" dirty="0"/>
                        <a:t>år</a:t>
                      </a:r>
                    </a:p>
                  </a:txBody>
                  <a:tcPr/>
                </a:tc>
                <a:tc>
                  <a:txBody>
                    <a:bodyPr/>
                    <a:lstStyle/>
                    <a:p>
                      <a:pPr algn="r"/>
                      <a:r>
                        <a:rPr lang="da-DK" sz="2000" dirty="0"/>
                        <a:t>0 år</a:t>
                      </a:r>
                    </a:p>
                  </a:txBody>
                  <a:tcPr/>
                </a:tc>
                <a:extLst>
                  <a:ext uri="{0D108BD9-81ED-4DB2-BD59-A6C34878D82A}">
                    <a16:rowId xmlns:a16="http://schemas.microsoft.com/office/drawing/2014/main" val="10001"/>
                  </a:ext>
                </a:extLst>
              </a:tr>
              <a:tr h="370840">
                <a:tc>
                  <a:txBody>
                    <a:bodyPr/>
                    <a:lstStyle/>
                    <a:p>
                      <a:r>
                        <a:rPr lang="da-DK" sz="2000" dirty="0"/>
                        <a:t>Mars og små planeter</a:t>
                      </a:r>
                    </a:p>
                  </a:txBody>
                  <a:tcPr/>
                </a:tc>
                <a:tc>
                  <a:txBody>
                    <a:bodyPr/>
                    <a:lstStyle/>
                    <a:p>
                      <a:pPr algn="r"/>
                      <a:r>
                        <a:rPr lang="da-DK" sz="2000" dirty="0"/>
                        <a:t>4,56 mia.</a:t>
                      </a:r>
                      <a:r>
                        <a:rPr lang="da-DK" sz="2000" baseline="0" dirty="0"/>
                        <a:t> </a:t>
                      </a:r>
                      <a:r>
                        <a:rPr lang="da-DK" sz="2000" dirty="0"/>
                        <a:t>år</a:t>
                      </a:r>
                    </a:p>
                  </a:txBody>
                  <a:tcPr/>
                </a:tc>
                <a:tc>
                  <a:txBody>
                    <a:bodyPr/>
                    <a:lstStyle/>
                    <a:p>
                      <a:pPr algn="r"/>
                      <a:r>
                        <a:rPr lang="da-DK" sz="2000" dirty="0"/>
                        <a:t>10 mio. år </a:t>
                      </a:r>
                    </a:p>
                  </a:txBody>
                  <a:tcPr/>
                </a:tc>
                <a:extLst>
                  <a:ext uri="{0D108BD9-81ED-4DB2-BD59-A6C34878D82A}">
                    <a16:rowId xmlns:a16="http://schemas.microsoft.com/office/drawing/2014/main" val="10002"/>
                  </a:ext>
                </a:extLst>
              </a:tr>
              <a:tr h="370840">
                <a:tc>
                  <a:txBody>
                    <a:bodyPr/>
                    <a:lstStyle/>
                    <a:p>
                      <a:r>
                        <a:rPr lang="da-DK" sz="2000" dirty="0"/>
                        <a:t>Jorden og Månen</a:t>
                      </a:r>
                    </a:p>
                  </a:txBody>
                  <a:tcPr/>
                </a:tc>
                <a:tc>
                  <a:txBody>
                    <a:bodyPr/>
                    <a:lstStyle/>
                    <a:p>
                      <a:pPr algn="r"/>
                      <a:r>
                        <a:rPr lang="da-DK" sz="2000" dirty="0"/>
                        <a:t>4,51</a:t>
                      </a:r>
                      <a:r>
                        <a:rPr lang="da-DK" sz="2000" baseline="0" dirty="0"/>
                        <a:t> </a:t>
                      </a:r>
                      <a:r>
                        <a:rPr lang="da-DK" sz="2000" dirty="0"/>
                        <a:t>mia.</a:t>
                      </a:r>
                      <a:r>
                        <a:rPr lang="da-DK" sz="2000" baseline="0" dirty="0"/>
                        <a:t> år</a:t>
                      </a:r>
                      <a:endParaRPr lang="da-DK" sz="2000" dirty="0"/>
                    </a:p>
                  </a:txBody>
                  <a:tcPr/>
                </a:tc>
                <a:tc>
                  <a:txBody>
                    <a:bodyPr/>
                    <a:lstStyle/>
                    <a:p>
                      <a:pPr algn="r"/>
                      <a:r>
                        <a:rPr lang="da-DK" sz="2000" dirty="0"/>
                        <a:t>62 mio. år</a:t>
                      </a:r>
                    </a:p>
                  </a:txBody>
                  <a:tcPr/>
                </a:tc>
                <a:extLst>
                  <a:ext uri="{0D108BD9-81ED-4DB2-BD59-A6C34878D82A}">
                    <a16:rowId xmlns:a16="http://schemas.microsoft.com/office/drawing/2014/main" val="10003"/>
                  </a:ext>
                </a:extLst>
              </a:tr>
              <a:tr h="370840">
                <a:tc>
                  <a:txBody>
                    <a:bodyPr/>
                    <a:lstStyle/>
                    <a:p>
                      <a:r>
                        <a:rPr lang="da-DK" sz="2000" dirty="0"/>
                        <a:t>Zirkon (ældste</a:t>
                      </a:r>
                      <a:r>
                        <a:rPr lang="da-DK" sz="2000" baseline="0" dirty="0"/>
                        <a:t> </a:t>
                      </a:r>
                      <a:r>
                        <a:rPr lang="da-DK" sz="2000" dirty="0"/>
                        <a:t>mineral)</a:t>
                      </a:r>
                    </a:p>
                  </a:txBody>
                  <a:tcPr/>
                </a:tc>
                <a:tc>
                  <a:txBody>
                    <a:bodyPr/>
                    <a:lstStyle/>
                    <a:p>
                      <a:pPr algn="r"/>
                      <a:r>
                        <a:rPr lang="da-DK" sz="2000" dirty="0"/>
                        <a:t>4,40 mia.</a:t>
                      </a:r>
                      <a:r>
                        <a:rPr lang="da-DK" sz="2000" baseline="0" dirty="0"/>
                        <a:t> </a:t>
                      </a:r>
                      <a:r>
                        <a:rPr lang="da-DK" sz="2000" dirty="0"/>
                        <a:t>år</a:t>
                      </a:r>
                    </a:p>
                  </a:txBody>
                  <a:tcPr/>
                </a:tc>
                <a:tc>
                  <a:txBody>
                    <a:bodyPr/>
                    <a:lstStyle/>
                    <a:p>
                      <a:pPr algn="r"/>
                      <a:r>
                        <a:rPr lang="da-DK" sz="2000" dirty="0"/>
                        <a:t>163 mio. år</a:t>
                      </a:r>
                    </a:p>
                  </a:txBody>
                  <a:tcPr/>
                </a:tc>
                <a:extLst>
                  <a:ext uri="{0D108BD9-81ED-4DB2-BD59-A6C34878D82A}">
                    <a16:rowId xmlns:a16="http://schemas.microsoft.com/office/drawing/2014/main" val="10004"/>
                  </a:ext>
                </a:extLst>
              </a:tr>
              <a:tr h="370840">
                <a:tc>
                  <a:txBody>
                    <a:bodyPr/>
                    <a:lstStyle/>
                    <a:p>
                      <a:r>
                        <a:rPr lang="da-DK" sz="2000" dirty="0"/>
                        <a:t>Kontinenterne</a:t>
                      </a:r>
                      <a:r>
                        <a:rPr lang="da-DK" sz="2000" baseline="0" dirty="0"/>
                        <a:t> dannes (gnejs)</a:t>
                      </a:r>
                      <a:endParaRPr lang="da-DK" sz="2000" dirty="0"/>
                    </a:p>
                  </a:txBody>
                  <a:tcPr/>
                </a:tc>
                <a:tc>
                  <a:txBody>
                    <a:bodyPr/>
                    <a:lstStyle/>
                    <a:p>
                      <a:pPr algn="r"/>
                      <a:r>
                        <a:rPr lang="da-DK" sz="2000" dirty="0"/>
                        <a:t>4,03 mia.</a:t>
                      </a:r>
                      <a:r>
                        <a:rPr lang="da-DK" sz="2000" baseline="0" dirty="0"/>
                        <a:t> </a:t>
                      </a:r>
                      <a:r>
                        <a:rPr lang="da-DK" sz="2000" dirty="0"/>
                        <a:t>år</a:t>
                      </a:r>
                    </a:p>
                  </a:txBody>
                  <a:tcPr/>
                </a:tc>
                <a:tc>
                  <a:txBody>
                    <a:bodyPr/>
                    <a:lstStyle/>
                    <a:p>
                      <a:pPr algn="r"/>
                      <a:r>
                        <a:rPr lang="da-DK" sz="2000" dirty="0"/>
                        <a:t>537 mio. år</a:t>
                      </a:r>
                    </a:p>
                  </a:txBody>
                  <a:tcPr/>
                </a:tc>
                <a:extLst>
                  <a:ext uri="{0D108BD9-81ED-4DB2-BD59-A6C34878D82A}">
                    <a16:rowId xmlns:a16="http://schemas.microsoft.com/office/drawing/2014/main" val="10005"/>
                  </a:ext>
                </a:extLst>
              </a:tr>
              <a:tr h="370840">
                <a:tc>
                  <a:txBody>
                    <a:bodyPr/>
                    <a:lstStyle/>
                    <a:p>
                      <a:r>
                        <a:rPr lang="da-DK" sz="2000" dirty="0"/>
                        <a:t>Havbund (tidligste</a:t>
                      </a:r>
                      <a:r>
                        <a:rPr lang="da-DK" sz="2000" baseline="0" dirty="0"/>
                        <a:t> sedimenter)</a:t>
                      </a:r>
                      <a:endParaRPr lang="da-DK" sz="2000" dirty="0"/>
                    </a:p>
                  </a:txBody>
                  <a:tcPr/>
                </a:tc>
                <a:tc>
                  <a:txBody>
                    <a:bodyPr/>
                    <a:lstStyle/>
                    <a:p>
                      <a:pPr algn="r"/>
                      <a:r>
                        <a:rPr lang="da-DK" sz="2000" dirty="0"/>
                        <a:t>3,80 mia.</a:t>
                      </a:r>
                      <a:r>
                        <a:rPr lang="da-DK" sz="2000" baseline="0" dirty="0"/>
                        <a:t> </a:t>
                      </a:r>
                      <a:r>
                        <a:rPr lang="da-DK" sz="2000" dirty="0"/>
                        <a:t>år</a:t>
                      </a:r>
                    </a:p>
                  </a:txBody>
                  <a:tcPr/>
                </a:tc>
                <a:tc>
                  <a:txBody>
                    <a:bodyPr/>
                    <a:lstStyle/>
                    <a:p>
                      <a:pPr algn="r"/>
                      <a:r>
                        <a:rPr lang="da-DK" sz="2000" dirty="0"/>
                        <a:t>767 mio. år</a:t>
                      </a:r>
                    </a:p>
                  </a:txBody>
                  <a:tcPr/>
                </a:tc>
                <a:extLst>
                  <a:ext uri="{0D108BD9-81ED-4DB2-BD59-A6C34878D82A}">
                    <a16:rowId xmlns:a16="http://schemas.microsoft.com/office/drawing/2014/main" val="10006"/>
                  </a:ext>
                </a:extLst>
              </a:tr>
              <a:tr h="370840">
                <a:tc>
                  <a:txBody>
                    <a:bodyPr/>
                    <a:lstStyle/>
                    <a:p>
                      <a:r>
                        <a:rPr lang="da-DK" sz="2000" dirty="0"/>
                        <a:t>Tegn på liv</a:t>
                      </a:r>
                    </a:p>
                  </a:txBody>
                  <a:tcPr/>
                </a:tc>
                <a:tc>
                  <a:txBody>
                    <a:bodyPr/>
                    <a:lstStyle/>
                    <a:p>
                      <a:pPr algn="r"/>
                      <a:r>
                        <a:rPr lang="da-DK" sz="2000" dirty="0"/>
                        <a:t>3,80 mia.</a:t>
                      </a:r>
                      <a:r>
                        <a:rPr lang="da-DK" sz="2000" baseline="0" dirty="0"/>
                        <a:t> </a:t>
                      </a:r>
                      <a:r>
                        <a:rPr lang="da-DK" sz="2000" dirty="0"/>
                        <a:t>år</a:t>
                      </a:r>
                    </a:p>
                  </a:txBody>
                  <a:tcPr/>
                </a:tc>
                <a:tc>
                  <a:txBody>
                    <a:bodyPr/>
                    <a:lstStyle/>
                    <a:p>
                      <a:pPr algn="r"/>
                      <a:r>
                        <a:rPr lang="da-DK" sz="2000" dirty="0"/>
                        <a:t>767 mio. år</a:t>
                      </a:r>
                    </a:p>
                  </a:txBody>
                  <a:tcPr/>
                </a:tc>
                <a:extLst>
                  <a:ext uri="{0D108BD9-81ED-4DB2-BD59-A6C34878D82A}">
                    <a16:rowId xmlns:a16="http://schemas.microsoft.com/office/drawing/2014/main" val="10007"/>
                  </a:ext>
                </a:extLst>
              </a:tr>
            </a:tbl>
          </a:graphicData>
        </a:graphic>
      </p:graphicFrame>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endParaRPr lang="da-DK" dirty="0"/>
          </a:p>
        </p:txBody>
      </p:sp>
    </p:spTree>
    <p:extLst>
      <p:ext uri="{BB962C8B-B14F-4D97-AF65-F5344CB8AC3E}">
        <p14:creationId xmlns:p14="http://schemas.microsoft.com/office/powerpoint/2010/main" val="1685167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lnSpcReduction="10000"/>
          </a:bodyPr>
          <a:lstStyle/>
          <a:p>
            <a:r>
              <a:rPr lang="da-DK" dirty="0"/>
              <a:t>Materialet er udarbejdet af projektet ’Big Bang til Naturfag’ (et samarbejde mellem Københavns Universitet og Aarhus Universitet)</a:t>
            </a:r>
          </a:p>
          <a:p>
            <a:r>
              <a:rPr lang="da-DK" dirty="0"/>
              <a:t>Denne del af materialet er udarbejdet med særligt bidrag fra:</a:t>
            </a:r>
          </a:p>
          <a:p>
            <a:pPr lvl="1"/>
            <a:r>
              <a:rPr lang="da-DK" dirty="0"/>
              <a:t>Tais W. Dahl, Lektor (Statens Naturhistoriske Museum)</a:t>
            </a:r>
          </a:p>
          <a:p>
            <a:pPr lvl="1"/>
            <a:endParaRPr lang="da-DK" dirty="0"/>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378544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En definition af liv?</a:t>
            </a:r>
          </a:p>
        </p:txBody>
      </p:sp>
      <p:sp>
        <p:nvSpPr>
          <p:cNvPr id="3" name="Content Placeholder 2"/>
          <p:cNvSpPr>
            <a:spLocks noGrp="1"/>
          </p:cNvSpPr>
          <p:nvPr>
            <p:ph idx="1"/>
          </p:nvPr>
        </p:nvSpPr>
        <p:spPr>
          <a:xfrm>
            <a:off x="628650" y="1825625"/>
            <a:ext cx="7886700" cy="3832225"/>
          </a:xfrm>
        </p:spPr>
        <p:txBody>
          <a:bodyPr>
            <a:normAutofit lnSpcReduction="10000"/>
          </a:bodyPr>
          <a:lstStyle/>
          <a:p>
            <a:r>
              <a:rPr lang="da-DK" dirty="0"/>
              <a:t>For at snakke om det første liv, bliver vi nødt til at definere hvad vi mener med liv.</a:t>
            </a:r>
          </a:p>
          <a:p>
            <a:r>
              <a:rPr lang="da-DK" dirty="0"/>
              <a:t>Fælles for alt det liv vi kender fra mere komplekse dyr er at det har</a:t>
            </a:r>
          </a:p>
          <a:p>
            <a:pPr lvl="1"/>
            <a:r>
              <a:rPr lang="da-DK" dirty="0"/>
              <a:t>Reproduktion: Liv formerer sig og kopierer arvematerialet</a:t>
            </a:r>
          </a:p>
          <a:p>
            <a:pPr lvl="1"/>
            <a:r>
              <a:rPr lang="da-DK" dirty="0"/>
              <a:t>Stofskifte: Liv omsætter energi/har brug for energi for at vedligeholdes (og dermed forblive i live)</a:t>
            </a:r>
          </a:p>
          <a:p>
            <a:pPr lvl="1"/>
            <a:r>
              <a:rPr lang="da-DK" dirty="0"/>
              <a:t>Celler: Liv består af celler, og den struktur må være startet en gang</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Gennem reproduktion videregives arvematerialet, så den samme organisme bliver skabt. Mutationer i arvematerialet kan føre til variationer i en arts efterkommere der ved naturlig selektion kan føre til evolution af liv (se mere i materialet om ’DNA’ og ’Evolution’).</a:t>
            </a:r>
          </a:p>
          <a:p>
            <a:pPr algn="l">
              <a:defRPr/>
            </a:pPr>
            <a:r>
              <a:rPr lang="da-DK" dirty="0"/>
              <a:t>To vigtige typer af stofskifte er fotosyntese og respiration, som vi vender tilbage til senere i materialet.</a:t>
            </a:r>
          </a:p>
          <a:p>
            <a:pPr algn="l">
              <a:defRPr/>
            </a:pPr>
            <a:r>
              <a:rPr lang="da-DK" dirty="0"/>
              <a:t>Her skal vi følge den formodede udviklingshistorie for cellestrukturen, detaljer om enkeltdelene i celler findes i materialet om ’Celler’.</a:t>
            </a:r>
          </a:p>
          <a:p>
            <a:pPr algn="l">
              <a:defRPr/>
            </a:pPr>
            <a:endParaRPr lang="da-DK" dirty="0"/>
          </a:p>
        </p:txBody>
      </p:sp>
    </p:spTree>
    <p:extLst>
      <p:ext uri="{BB962C8B-B14F-4D97-AF65-F5344CB8AC3E}">
        <p14:creationId xmlns:p14="http://schemas.microsoft.com/office/powerpoint/2010/main" val="199081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Livets grundelementer</a:t>
            </a:r>
          </a:p>
        </p:txBody>
      </p:sp>
      <p:sp>
        <p:nvSpPr>
          <p:cNvPr id="3" name="Content Placeholder 2"/>
          <p:cNvSpPr>
            <a:spLocks noGrp="1"/>
          </p:cNvSpPr>
          <p:nvPr>
            <p:ph idx="1"/>
          </p:nvPr>
        </p:nvSpPr>
        <p:spPr>
          <a:xfrm>
            <a:off x="628651" y="1825625"/>
            <a:ext cx="4064744" cy="3849961"/>
          </a:xfrm>
        </p:spPr>
        <p:txBody>
          <a:bodyPr>
            <a:normAutofit fontScale="92500" lnSpcReduction="10000"/>
          </a:bodyPr>
          <a:lstStyle/>
          <a:p>
            <a:r>
              <a:rPr lang="da-DK" dirty="0"/>
              <a:t>For at bygge en typisk celle har vi brug for</a:t>
            </a:r>
          </a:p>
          <a:p>
            <a:pPr lvl="1"/>
            <a:r>
              <a:rPr lang="da-DK" dirty="0"/>
              <a:t>Kulhydrat: Indgår i cellevæggen samt i DNA, og fungerer som energikilde </a:t>
            </a:r>
          </a:p>
          <a:p>
            <a:pPr lvl="1"/>
            <a:r>
              <a:rPr lang="da-DK" dirty="0"/>
              <a:t>Protein: De molekyler der udgør al aktivitet i celler</a:t>
            </a:r>
          </a:p>
          <a:p>
            <a:pPr lvl="1"/>
            <a:r>
              <a:rPr lang="da-DK" dirty="0" err="1"/>
              <a:t>Lipid</a:t>
            </a:r>
            <a:r>
              <a:rPr lang="da-DK" dirty="0"/>
              <a:t>: Særligt fedtsyrer som danner cellevæggen</a:t>
            </a:r>
          </a:p>
          <a:p>
            <a:pPr lvl="1"/>
            <a:r>
              <a:rPr lang="da-DK" dirty="0"/>
              <a:t>Nukleinsyrer: I form af DNA og RNA som al protein designes ud fra</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Kulhydrat indgår i cellevæggen som cellulose (eller som stivelse i planter) og forskellige udgaver af sukkerarter udgør brændstoffet i vores stofskifte (dette sukker er ofte i første omgang skabt i fotosyntesen). For det første liv er kulhydrat en mindre vigtig enhed.</a:t>
            </a:r>
          </a:p>
          <a:p>
            <a:pPr algn="l">
              <a:defRPr/>
            </a:pPr>
            <a:r>
              <a:rPr lang="da-DK" dirty="0"/>
              <a:t>Proteiner tager mange former. </a:t>
            </a:r>
            <a:r>
              <a:rPr lang="da-DK" dirty="0" err="1"/>
              <a:t>Myosin</a:t>
            </a:r>
            <a:r>
              <a:rPr lang="da-DK" dirty="0"/>
              <a:t> er det protein vores muskler er lavet af. Enzymer er proteiner der katalyserer kemiske processer eksempelvis i produktionen af energi. Ribosomer, der danner proteiner fra aminosyrer ved at følge koden i DNA, er selv en samling af proteiner (detaljer om proteindannelse kan findes i materialet om ’DNA’).</a:t>
            </a:r>
          </a:p>
          <a:p>
            <a:pPr algn="l">
              <a:defRPr/>
            </a:pPr>
            <a:r>
              <a:rPr lang="da-DK" dirty="0"/>
              <a:t>DNA og RNA er begge nukleinsyrer (eller </a:t>
            </a:r>
            <a:r>
              <a:rPr lang="da-DK" dirty="0" err="1"/>
              <a:t>Nucleic</a:t>
            </a:r>
            <a:r>
              <a:rPr lang="da-DK" dirty="0"/>
              <a:t> </a:t>
            </a:r>
            <a:r>
              <a:rPr lang="da-DK" dirty="0" err="1"/>
              <a:t>Acids</a:t>
            </a:r>
            <a:r>
              <a:rPr lang="da-DK" dirty="0"/>
              <a:t>), det er det _NA i de to molekyler referer til (se mere i materialet om ’DNA’).</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grpSp>
        <p:nvGrpSpPr>
          <p:cNvPr id="15" name="Group 14"/>
          <p:cNvGrpSpPr/>
          <p:nvPr/>
        </p:nvGrpSpPr>
        <p:grpSpPr>
          <a:xfrm>
            <a:off x="4693394" y="1397876"/>
            <a:ext cx="4348825" cy="4221373"/>
            <a:chOff x="4693394" y="1397876"/>
            <a:chExt cx="4348825" cy="4221373"/>
          </a:xfrm>
        </p:grpSpPr>
        <p:pic>
          <p:nvPicPr>
            <p:cNvPr id="6" name="Picture 5"/>
            <p:cNvPicPr>
              <a:picLocks noChangeAspect="1"/>
            </p:cNvPicPr>
            <p:nvPr/>
          </p:nvPicPr>
          <p:blipFill rotWithShape="1">
            <a:blip r:embed="rId2"/>
            <a:srcRect t="8822"/>
            <a:stretch/>
          </p:blipFill>
          <p:spPr>
            <a:xfrm>
              <a:off x="4693394" y="1397876"/>
              <a:ext cx="4348825" cy="4221373"/>
            </a:xfrm>
            <a:prstGeom prst="rect">
              <a:avLst/>
            </a:prstGeom>
          </p:spPr>
        </p:pic>
        <p:sp>
          <p:nvSpPr>
            <p:cNvPr id="7" name="TextBox 6"/>
            <p:cNvSpPr txBox="1"/>
            <p:nvPr/>
          </p:nvSpPr>
          <p:spPr>
            <a:xfrm>
              <a:off x="4898570" y="1441420"/>
              <a:ext cx="1578430" cy="276999"/>
            </a:xfrm>
            <a:prstGeom prst="rect">
              <a:avLst/>
            </a:prstGeom>
            <a:solidFill>
              <a:schemeClr val="bg1"/>
            </a:solidFill>
          </p:spPr>
          <p:txBody>
            <a:bodyPr wrap="square" tIns="0" bIns="0" rtlCol="0">
              <a:spAutoFit/>
            </a:bodyPr>
            <a:lstStyle/>
            <a:p>
              <a:pPr algn="ctr"/>
              <a:r>
                <a:rPr lang="da-DK" dirty="0"/>
                <a:t>Kulhydrat</a:t>
              </a:r>
            </a:p>
          </p:txBody>
        </p:sp>
        <p:sp>
          <p:nvSpPr>
            <p:cNvPr id="8" name="TextBox 7"/>
            <p:cNvSpPr txBox="1"/>
            <p:nvPr/>
          </p:nvSpPr>
          <p:spPr>
            <a:xfrm>
              <a:off x="7057480" y="1441420"/>
              <a:ext cx="1578430" cy="276999"/>
            </a:xfrm>
            <a:prstGeom prst="rect">
              <a:avLst/>
            </a:prstGeom>
            <a:solidFill>
              <a:schemeClr val="bg1"/>
            </a:solidFill>
          </p:spPr>
          <p:txBody>
            <a:bodyPr wrap="square" tIns="0" bIns="0" rtlCol="0">
              <a:spAutoFit/>
            </a:bodyPr>
            <a:lstStyle/>
            <a:p>
              <a:pPr algn="ctr"/>
              <a:r>
                <a:rPr lang="da-DK"/>
                <a:t>Protein</a:t>
              </a:r>
              <a:endParaRPr lang="da-DK" dirty="0"/>
            </a:p>
          </p:txBody>
        </p:sp>
        <p:sp>
          <p:nvSpPr>
            <p:cNvPr id="9" name="TextBox 8"/>
            <p:cNvSpPr txBox="1"/>
            <p:nvPr/>
          </p:nvSpPr>
          <p:spPr>
            <a:xfrm>
              <a:off x="7071087" y="3459545"/>
              <a:ext cx="1578430" cy="276999"/>
            </a:xfrm>
            <a:prstGeom prst="rect">
              <a:avLst/>
            </a:prstGeom>
            <a:solidFill>
              <a:schemeClr val="bg1"/>
            </a:solidFill>
          </p:spPr>
          <p:txBody>
            <a:bodyPr wrap="square" tIns="0" bIns="0" rtlCol="0">
              <a:spAutoFit/>
            </a:bodyPr>
            <a:lstStyle/>
            <a:p>
              <a:pPr algn="ctr"/>
              <a:r>
                <a:rPr lang="da-DK" dirty="0"/>
                <a:t>Nukleinsyrer</a:t>
              </a:r>
            </a:p>
          </p:txBody>
        </p:sp>
        <p:sp>
          <p:nvSpPr>
            <p:cNvPr id="10" name="TextBox 9"/>
            <p:cNvSpPr txBox="1"/>
            <p:nvPr/>
          </p:nvSpPr>
          <p:spPr>
            <a:xfrm>
              <a:off x="4898570" y="3459545"/>
              <a:ext cx="1578430" cy="276999"/>
            </a:xfrm>
            <a:prstGeom prst="rect">
              <a:avLst/>
            </a:prstGeom>
            <a:solidFill>
              <a:schemeClr val="bg1"/>
            </a:solidFill>
          </p:spPr>
          <p:txBody>
            <a:bodyPr wrap="square" tIns="0" bIns="0" rtlCol="0">
              <a:spAutoFit/>
            </a:bodyPr>
            <a:lstStyle/>
            <a:p>
              <a:pPr algn="ctr"/>
              <a:r>
                <a:rPr lang="da-DK" dirty="0" err="1"/>
                <a:t>Lipid</a:t>
              </a:r>
              <a:endParaRPr lang="da-DK" dirty="0"/>
            </a:p>
          </p:txBody>
        </p:sp>
        <p:pic>
          <p:nvPicPr>
            <p:cNvPr id="13" name="Picture 12"/>
            <p:cNvPicPr>
              <a:picLocks noChangeAspect="1"/>
            </p:cNvPicPr>
            <p:nvPr/>
          </p:nvPicPr>
          <p:blipFill rotWithShape="1">
            <a:blip r:embed="rId3"/>
            <a:srcRect l="29169" r="27968" b="52624"/>
            <a:stretch/>
          </p:blipFill>
          <p:spPr>
            <a:xfrm>
              <a:off x="6786178" y="3750605"/>
              <a:ext cx="2121033" cy="1641070"/>
            </a:xfrm>
            <a:prstGeom prst="rect">
              <a:avLst/>
            </a:prstGeom>
          </p:spPr>
        </p:pic>
      </p:grpSp>
    </p:spTree>
    <p:extLst>
      <p:ext uri="{BB962C8B-B14F-4D97-AF65-F5344CB8AC3E}">
        <p14:creationId xmlns:p14="http://schemas.microsoft.com/office/powerpoint/2010/main" val="94381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4400550" cy="3736975"/>
          </a:xfrm>
        </p:spPr>
        <p:txBody>
          <a:bodyPr>
            <a:normAutofit fontScale="70000" lnSpcReduction="20000"/>
          </a:bodyPr>
          <a:lstStyle/>
          <a:p>
            <a:r>
              <a:rPr lang="da-DK" dirty="0"/>
              <a:t>Atmosfæren på den unge jord indeholder bl.a.</a:t>
            </a:r>
          </a:p>
          <a:p>
            <a:pPr lvl="1"/>
            <a:r>
              <a:rPr lang="da-DK" dirty="0"/>
              <a:t>Metan (CH</a:t>
            </a:r>
            <a:r>
              <a:rPr lang="da-DK" baseline="-25000" dirty="0"/>
              <a:t>4</a:t>
            </a:r>
            <a:r>
              <a:rPr lang="da-DK" dirty="0"/>
              <a:t>), ammoniak (NH</a:t>
            </a:r>
            <a:r>
              <a:rPr lang="da-DK" baseline="-25000" dirty="0"/>
              <a:t>3</a:t>
            </a:r>
            <a:r>
              <a:rPr lang="da-DK" dirty="0"/>
              <a:t>), carbondioxid (CO</a:t>
            </a:r>
            <a:r>
              <a:rPr lang="da-DK" baseline="-25000" dirty="0"/>
              <a:t>2</a:t>
            </a:r>
            <a:r>
              <a:rPr lang="da-DK" dirty="0"/>
              <a:t>), fosfat-ioner (PO</a:t>
            </a:r>
            <a:r>
              <a:rPr lang="da-DK" baseline="-25000" dirty="0"/>
              <a:t>4</a:t>
            </a:r>
            <a:r>
              <a:rPr lang="da-DK" dirty="0"/>
              <a:t>) og vand (H</a:t>
            </a:r>
            <a:r>
              <a:rPr lang="da-DK" baseline="-25000" dirty="0"/>
              <a:t>2</a:t>
            </a:r>
            <a:r>
              <a:rPr lang="da-DK" dirty="0"/>
              <a:t>O) – meget lidt eller slet ingen oxygengas (O</a:t>
            </a:r>
            <a:r>
              <a:rPr lang="da-DK" baseline="-25000" dirty="0"/>
              <a:t>2</a:t>
            </a:r>
            <a:r>
              <a:rPr lang="da-DK" dirty="0"/>
              <a:t> eller O</a:t>
            </a:r>
            <a:r>
              <a:rPr lang="da-DK" baseline="-25000" dirty="0"/>
              <a:t>3</a:t>
            </a:r>
            <a:r>
              <a:rPr lang="da-DK" dirty="0"/>
              <a:t>)</a:t>
            </a:r>
          </a:p>
          <a:p>
            <a:r>
              <a:rPr lang="da-DK" dirty="0"/>
              <a:t>Livets grundelementer er opbygget af </a:t>
            </a:r>
            <a:r>
              <a:rPr lang="da-DK" dirty="0" err="1"/>
              <a:t>carbon</a:t>
            </a:r>
            <a:r>
              <a:rPr lang="da-DK" dirty="0"/>
              <a:t> (C), hydrogen (H) og oxygen (O) og nitrogen (N)</a:t>
            </a:r>
          </a:p>
          <a:p>
            <a:r>
              <a:rPr lang="da-DK" dirty="0"/>
              <a:t>Så de basale byggesten er tilstede, men de rette molekyler skal dannes</a:t>
            </a:r>
          </a:p>
          <a:p>
            <a:pPr lvl="1"/>
            <a:r>
              <a:rPr lang="da-DK" dirty="0"/>
              <a:t>Aminosyrer (til proteiner) </a:t>
            </a:r>
          </a:p>
          <a:p>
            <a:pPr lvl="1"/>
            <a:r>
              <a:rPr lang="da-DK" dirty="0"/>
              <a:t>Nukleotider (til DNA)</a:t>
            </a:r>
          </a:p>
          <a:p>
            <a:pPr lvl="1"/>
            <a:r>
              <a:rPr lang="da-DK" dirty="0"/>
              <a:t>Lipider (til cellevæggen)</a:t>
            </a:r>
          </a:p>
          <a:p>
            <a:pPr lvl="1"/>
            <a:endParaRPr lang="da-DK" dirty="0"/>
          </a:p>
          <a:p>
            <a:pPr lvl="1"/>
            <a:endParaRPr lang="da-DK" dirty="0"/>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Atmosfæren indeholder mange forskellige molekyler, men langt de fleste kan klassificeres som simple molekyler, opbygget af færre end seks atomer.</a:t>
            </a:r>
          </a:p>
          <a:p>
            <a:pPr algn="l">
              <a:defRPr/>
            </a:pPr>
            <a:r>
              <a:rPr lang="da-DK" dirty="0"/>
              <a:t>Aminosyrer består af et central </a:t>
            </a:r>
            <a:r>
              <a:rPr lang="da-DK" dirty="0" err="1"/>
              <a:t>carbon</a:t>
            </a:r>
            <a:r>
              <a:rPr lang="da-DK" dirty="0"/>
              <a:t> atom med fire grupper, hvoraf den ene sidegruppe (indikeret med R) er forskellig for alle aminosyrer. </a:t>
            </a:r>
            <a:r>
              <a:rPr lang="da-DK" dirty="0" err="1"/>
              <a:t>Nukleotider</a:t>
            </a:r>
            <a:r>
              <a:rPr lang="da-DK" dirty="0"/>
              <a:t> er opbygget af en </a:t>
            </a:r>
            <a:r>
              <a:rPr lang="da-DK" dirty="0" err="1"/>
              <a:t>carbonring</a:t>
            </a:r>
            <a:r>
              <a:rPr lang="da-DK" dirty="0"/>
              <a:t> (en slags sukkermolekyle) med en fosfor base, samt en af 4 nitrogenbaser (her vist med </a:t>
            </a:r>
            <a:r>
              <a:rPr lang="da-DK" dirty="0" err="1"/>
              <a:t>adenin</a:t>
            </a:r>
            <a:r>
              <a:rPr lang="da-DK" dirty="0"/>
              <a:t>), som resulterer i et af de fire ’bogstaver’ i DNA/RNA. </a:t>
            </a:r>
            <a:r>
              <a:rPr lang="da-DK" dirty="0" err="1"/>
              <a:t>Lipider</a:t>
            </a:r>
            <a:r>
              <a:rPr lang="da-DK" dirty="0"/>
              <a:t> er generelt lange kæder af </a:t>
            </a:r>
            <a:r>
              <a:rPr lang="da-DK" dirty="0" err="1"/>
              <a:t>carbon</a:t>
            </a:r>
            <a:r>
              <a:rPr lang="da-DK" dirty="0"/>
              <a:t>.</a:t>
            </a:r>
          </a:p>
          <a:p>
            <a:pPr algn="l">
              <a:defRPr/>
            </a:pPr>
            <a:r>
              <a:rPr lang="da-DK" dirty="0"/>
              <a:t>Deltaljer om Jordens skabelse er dækket i materialet om ’Galakser, Stjerner, og Planeter’ og dets struktur lige efter dets dannelse er dækket i materialet om ’Jordens struktur’.</a:t>
            </a:r>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sp>
        <p:nvSpPr>
          <p:cNvPr id="16" name="TextBox 15"/>
          <p:cNvSpPr txBox="1"/>
          <p:nvPr/>
        </p:nvSpPr>
        <p:spPr>
          <a:xfrm>
            <a:off x="5189375" y="4818235"/>
            <a:ext cx="1234435" cy="276999"/>
          </a:xfrm>
          <a:prstGeom prst="rect">
            <a:avLst/>
          </a:prstGeom>
          <a:noFill/>
        </p:spPr>
        <p:txBody>
          <a:bodyPr wrap="square" rtlCol="0">
            <a:spAutoFit/>
          </a:bodyPr>
          <a:lstStyle/>
          <a:p>
            <a:r>
              <a:rPr lang="da-DK" sz="1200" dirty="0"/>
              <a:t>Fedtsyre</a:t>
            </a:r>
          </a:p>
        </p:txBody>
      </p:sp>
      <p:grpSp>
        <p:nvGrpSpPr>
          <p:cNvPr id="19" name="Group 18"/>
          <p:cNvGrpSpPr/>
          <p:nvPr/>
        </p:nvGrpSpPr>
        <p:grpSpPr>
          <a:xfrm>
            <a:off x="6604081" y="2871883"/>
            <a:ext cx="2460210" cy="2150992"/>
            <a:chOff x="6583985" y="2698552"/>
            <a:chExt cx="2460210" cy="2150992"/>
          </a:xfrm>
        </p:grpSpPr>
        <p:pic>
          <p:nvPicPr>
            <p:cNvPr id="11" name="Picture 10"/>
            <p:cNvPicPr>
              <a:picLocks noChangeAspect="1"/>
            </p:cNvPicPr>
            <p:nvPr/>
          </p:nvPicPr>
          <p:blipFill>
            <a:blip r:embed="rId2"/>
            <a:stretch>
              <a:fillRect/>
            </a:stretch>
          </p:blipFill>
          <p:spPr>
            <a:xfrm>
              <a:off x="6583985" y="2916175"/>
              <a:ext cx="2348237" cy="1933369"/>
            </a:xfrm>
            <a:prstGeom prst="rect">
              <a:avLst/>
            </a:prstGeom>
          </p:spPr>
        </p:pic>
        <p:sp>
          <p:nvSpPr>
            <p:cNvPr id="15" name="TextBox 14"/>
            <p:cNvSpPr txBox="1"/>
            <p:nvPr/>
          </p:nvSpPr>
          <p:spPr>
            <a:xfrm>
              <a:off x="6818222" y="4355044"/>
              <a:ext cx="1234435" cy="276999"/>
            </a:xfrm>
            <a:prstGeom prst="rect">
              <a:avLst/>
            </a:prstGeom>
            <a:noFill/>
          </p:spPr>
          <p:txBody>
            <a:bodyPr wrap="square" rtlCol="0">
              <a:spAutoFit/>
            </a:bodyPr>
            <a:lstStyle/>
            <a:p>
              <a:r>
                <a:rPr lang="da-DK" sz="1200" dirty="0" err="1"/>
                <a:t>Nukleotid</a:t>
              </a:r>
              <a:endParaRPr lang="da-DK" sz="1200" dirty="0"/>
            </a:p>
          </p:txBody>
        </p:sp>
        <p:sp>
          <p:nvSpPr>
            <p:cNvPr id="17" name="Rounded Rectangle 16"/>
            <p:cNvSpPr/>
            <p:nvPr/>
          </p:nvSpPr>
          <p:spPr>
            <a:xfrm>
              <a:off x="7758103" y="2916175"/>
              <a:ext cx="1174119" cy="1155082"/>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da-DK"/>
            </a:p>
          </p:txBody>
        </p:sp>
        <p:sp>
          <p:nvSpPr>
            <p:cNvPr id="18" name="TextBox 17"/>
            <p:cNvSpPr txBox="1"/>
            <p:nvPr/>
          </p:nvSpPr>
          <p:spPr>
            <a:xfrm>
              <a:off x="7809760" y="2698552"/>
              <a:ext cx="1234435" cy="276999"/>
            </a:xfrm>
            <a:prstGeom prst="rect">
              <a:avLst/>
            </a:prstGeom>
            <a:noFill/>
          </p:spPr>
          <p:txBody>
            <a:bodyPr wrap="square" rtlCol="0">
              <a:spAutoFit/>
            </a:bodyPr>
            <a:lstStyle/>
            <a:p>
              <a:r>
                <a:rPr lang="da-DK" sz="1200" dirty="0" err="1"/>
                <a:t>Adenin</a:t>
              </a:r>
              <a:r>
                <a:rPr lang="da-DK" sz="1200" dirty="0"/>
                <a:t>-base</a:t>
              </a:r>
            </a:p>
          </p:txBody>
        </p:sp>
      </p:grpSp>
      <p:pic>
        <p:nvPicPr>
          <p:cNvPr id="12" name="Picture 11"/>
          <p:cNvPicPr>
            <a:picLocks noChangeAspect="1"/>
          </p:cNvPicPr>
          <p:nvPr/>
        </p:nvPicPr>
        <p:blipFill>
          <a:blip r:embed="rId3"/>
          <a:stretch>
            <a:fillRect/>
          </a:stretch>
        </p:blipFill>
        <p:spPr>
          <a:xfrm>
            <a:off x="4683349" y="4671959"/>
            <a:ext cx="4376057" cy="780301"/>
          </a:xfrm>
          <a:prstGeom prst="rect">
            <a:avLst/>
          </a:prstGeom>
        </p:spPr>
      </p:pic>
      <p:pic>
        <p:nvPicPr>
          <p:cNvPr id="20" name="Picture 19"/>
          <p:cNvPicPr>
            <a:picLocks noChangeAspect="1"/>
          </p:cNvPicPr>
          <p:nvPr/>
        </p:nvPicPr>
        <p:blipFill>
          <a:blip r:embed="rId4"/>
          <a:stretch>
            <a:fillRect/>
          </a:stretch>
        </p:blipFill>
        <p:spPr>
          <a:xfrm>
            <a:off x="4654726" y="1053702"/>
            <a:ext cx="1231346" cy="1088082"/>
          </a:xfrm>
          <a:prstGeom prst="rect">
            <a:avLst/>
          </a:prstGeom>
        </p:spPr>
      </p:pic>
      <p:grpSp>
        <p:nvGrpSpPr>
          <p:cNvPr id="24" name="Group 23"/>
          <p:cNvGrpSpPr/>
          <p:nvPr/>
        </p:nvGrpSpPr>
        <p:grpSpPr>
          <a:xfrm>
            <a:off x="5590660" y="841470"/>
            <a:ext cx="1440226" cy="630099"/>
            <a:chOff x="6437403" y="1471888"/>
            <a:chExt cx="1440226" cy="630099"/>
          </a:xfrm>
        </p:grpSpPr>
        <p:pic>
          <p:nvPicPr>
            <p:cNvPr id="6" name="Picture 5"/>
            <p:cNvPicPr>
              <a:picLocks noChangeAspect="1"/>
            </p:cNvPicPr>
            <p:nvPr/>
          </p:nvPicPr>
          <p:blipFill>
            <a:blip r:embed="rId5"/>
            <a:stretch>
              <a:fillRect/>
            </a:stretch>
          </p:blipFill>
          <p:spPr>
            <a:xfrm>
              <a:off x="6437403" y="1471888"/>
              <a:ext cx="1440226" cy="630099"/>
            </a:xfrm>
            <a:prstGeom prst="rect">
              <a:avLst/>
            </a:prstGeom>
          </p:spPr>
        </p:pic>
        <p:sp>
          <p:nvSpPr>
            <p:cNvPr id="23" name="Right Triangle 22"/>
            <p:cNvSpPr/>
            <p:nvPr/>
          </p:nvSpPr>
          <p:spPr>
            <a:xfrm rot="10800000">
              <a:off x="6915273" y="1482772"/>
              <a:ext cx="932990" cy="54826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 name="Group 21"/>
          <p:cNvGrpSpPr/>
          <p:nvPr/>
        </p:nvGrpSpPr>
        <p:grpSpPr>
          <a:xfrm>
            <a:off x="6744747" y="1120431"/>
            <a:ext cx="1548830" cy="1155032"/>
            <a:chOff x="7606056" y="1051237"/>
            <a:chExt cx="1548830" cy="1155032"/>
          </a:xfrm>
        </p:grpSpPr>
        <p:pic>
          <p:nvPicPr>
            <p:cNvPr id="9" name="Picture 8"/>
            <p:cNvPicPr>
              <a:picLocks noChangeAspect="1"/>
            </p:cNvPicPr>
            <p:nvPr/>
          </p:nvPicPr>
          <p:blipFill>
            <a:blip r:embed="rId6"/>
            <a:stretch>
              <a:fillRect/>
            </a:stretch>
          </p:blipFill>
          <p:spPr>
            <a:xfrm>
              <a:off x="7606056" y="1051237"/>
              <a:ext cx="1540042" cy="1155032"/>
            </a:xfrm>
            <a:prstGeom prst="rect">
              <a:avLst/>
            </a:prstGeom>
          </p:spPr>
        </p:pic>
        <p:sp>
          <p:nvSpPr>
            <p:cNvPr id="21" name="Rectangle 20"/>
            <p:cNvSpPr/>
            <p:nvPr/>
          </p:nvSpPr>
          <p:spPr>
            <a:xfrm>
              <a:off x="8262257" y="1051237"/>
              <a:ext cx="892629" cy="58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6" name="Group 25"/>
          <p:cNvGrpSpPr/>
          <p:nvPr/>
        </p:nvGrpSpPr>
        <p:grpSpPr>
          <a:xfrm>
            <a:off x="7695604" y="1095602"/>
            <a:ext cx="1299115" cy="903290"/>
            <a:chOff x="5460295" y="981074"/>
            <a:chExt cx="1299115" cy="903290"/>
          </a:xfrm>
        </p:grpSpPr>
        <p:pic>
          <p:nvPicPr>
            <p:cNvPr id="7" name="Picture 6"/>
            <p:cNvPicPr>
              <a:picLocks noChangeAspect="1"/>
            </p:cNvPicPr>
            <p:nvPr/>
          </p:nvPicPr>
          <p:blipFill>
            <a:blip r:embed="rId7"/>
            <a:stretch>
              <a:fillRect/>
            </a:stretch>
          </p:blipFill>
          <p:spPr>
            <a:xfrm>
              <a:off x="5460295" y="981074"/>
              <a:ext cx="1299115" cy="903290"/>
            </a:xfrm>
            <a:prstGeom prst="rect">
              <a:avLst/>
            </a:prstGeom>
          </p:spPr>
        </p:pic>
        <p:sp>
          <p:nvSpPr>
            <p:cNvPr id="25" name="Right Triangle 24"/>
            <p:cNvSpPr/>
            <p:nvPr/>
          </p:nvSpPr>
          <p:spPr>
            <a:xfrm rot="5400000">
              <a:off x="5665859" y="950807"/>
              <a:ext cx="384656" cy="6511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1" name="Group 30"/>
          <p:cNvGrpSpPr/>
          <p:nvPr/>
        </p:nvGrpSpPr>
        <p:grpSpPr>
          <a:xfrm>
            <a:off x="5245981" y="2439564"/>
            <a:ext cx="2050679" cy="1475609"/>
            <a:chOff x="5276125" y="2218503"/>
            <a:chExt cx="2050679" cy="1475609"/>
          </a:xfrm>
        </p:grpSpPr>
        <p:pic>
          <p:nvPicPr>
            <p:cNvPr id="13" name="Picture 12"/>
            <p:cNvPicPr>
              <a:picLocks noChangeAspect="1"/>
            </p:cNvPicPr>
            <p:nvPr/>
          </p:nvPicPr>
          <p:blipFill>
            <a:blip r:embed="rId8"/>
            <a:stretch>
              <a:fillRect/>
            </a:stretch>
          </p:blipFill>
          <p:spPr>
            <a:xfrm>
              <a:off x="5349550" y="2489124"/>
              <a:ext cx="1977254" cy="1059619"/>
            </a:xfrm>
            <a:prstGeom prst="rect">
              <a:avLst/>
            </a:prstGeom>
          </p:spPr>
        </p:pic>
        <p:sp>
          <p:nvSpPr>
            <p:cNvPr id="14" name="TextBox 13"/>
            <p:cNvSpPr txBox="1"/>
            <p:nvPr/>
          </p:nvSpPr>
          <p:spPr>
            <a:xfrm>
              <a:off x="5276125" y="3417113"/>
              <a:ext cx="1234435" cy="276999"/>
            </a:xfrm>
            <a:prstGeom prst="rect">
              <a:avLst/>
            </a:prstGeom>
            <a:noFill/>
          </p:spPr>
          <p:txBody>
            <a:bodyPr wrap="square" rtlCol="0">
              <a:spAutoFit/>
            </a:bodyPr>
            <a:lstStyle/>
            <a:p>
              <a:r>
                <a:rPr lang="da-DK" sz="1200"/>
                <a:t>Aminiosyre</a:t>
              </a:r>
              <a:endParaRPr lang="da-DK" sz="1200" dirty="0"/>
            </a:p>
          </p:txBody>
        </p:sp>
        <p:sp>
          <p:nvSpPr>
            <p:cNvPr id="27" name="Rounded Rectangle 26"/>
            <p:cNvSpPr/>
            <p:nvPr/>
          </p:nvSpPr>
          <p:spPr>
            <a:xfrm>
              <a:off x="6106887" y="2434696"/>
              <a:ext cx="306039" cy="252972"/>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da-DK"/>
            </a:p>
          </p:txBody>
        </p:sp>
        <p:sp>
          <p:nvSpPr>
            <p:cNvPr id="28" name="TextBox 27"/>
            <p:cNvSpPr txBox="1"/>
            <p:nvPr/>
          </p:nvSpPr>
          <p:spPr>
            <a:xfrm>
              <a:off x="5541908" y="2218503"/>
              <a:ext cx="1234435" cy="276999"/>
            </a:xfrm>
            <a:prstGeom prst="rect">
              <a:avLst/>
            </a:prstGeom>
            <a:noFill/>
          </p:spPr>
          <p:txBody>
            <a:bodyPr wrap="square" rtlCol="0">
              <a:spAutoFit/>
            </a:bodyPr>
            <a:lstStyle/>
            <a:p>
              <a:r>
                <a:rPr lang="da-DK" sz="1200" dirty="0"/>
                <a:t>Sidegruppe</a:t>
              </a:r>
            </a:p>
          </p:txBody>
        </p:sp>
      </p:grpSp>
      <p:sp>
        <p:nvSpPr>
          <p:cNvPr id="30" name="Chord 29"/>
          <p:cNvSpPr/>
          <p:nvPr/>
        </p:nvSpPr>
        <p:spPr>
          <a:xfrm>
            <a:off x="4555657" y="825374"/>
            <a:ext cx="4503749" cy="1507053"/>
          </a:xfrm>
          <a:prstGeom prst="chord">
            <a:avLst>
              <a:gd name="adj1" fmla="val 19790528"/>
              <a:gd name="adj2" fmla="val 12718002"/>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a-DK"/>
          </a:p>
        </p:txBody>
      </p:sp>
      <p:pic>
        <p:nvPicPr>
          <p:cNvPr id="8" name="Picture 7"/>
          <p:cNvPicPr>
            <a:picLocks noChangeAspect="1"/>
          </p:cNvPicPr>
          <p:nvPr/>
        </p:nvPicPr>
        <p:blipFill rotWithShape="1">
          <a:blip r:embed="rId9"/>
          <a:srcRect b="48688"/>
          <a:stretch/>
        </p:blipFill>
        <p:spPr>
          <a:xfrm>
            <a:off x="6004623" y="1440541"/>
            <a:ext cx="1029102" cy="235148"/>
          </a:xfrm>
          <a:prstGeom prst="rect">
            <a:avLst/>
          </a:prstGeom>
        </p:spPr>
      </p:pic>
      <p:sp>
        <p:nvSpPr>
          <p:cNvPr id="10" name="Down Arrow 9"/>
          <p:cNvSpPr/>
          <p:nvPr/>
        </p:nvSpPr>
        <p:spPr>
          <a:xfrm>
            <a:off x="6662827" y="2327111"/>
            <a:ext cx="289408" cy="44546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p:cNvSpPr>
            <a:spLocks noGrp="1"/>
          </p:cNvSpPr>
          <p:nvPr>
            <p:ph type="title"/>
          </p:nvPr>
        </p:nvSpPr>
        <p:spPr/>
        <p:txBody>
          <a:bodyPr/>
          <a:lstStyle/>
          <a:p>
            <a:r>
              <a:rPr lang="da-DK" dirty="0"/>
              <a:t>De basale byggesten er tilstede på den unge Jord</a:t>
            </a:r>
          </a:p>
        </p:txBody>
      </p:sp>
    </p:spTree>
    <p:extLst>
      <p:ext uri="{BB962C8B-B14F-4D97-AF65-F5344CB8AC3E}">
        <p14:creationId xmlns:p14="http://schemas.microsoft.com/office/powerpoint/2010/main" val="210024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da-DK" dirty="0"/>
              <a:t>Hypotese: Hvis de simple molekyler er tilstede i rigelige mængder i havene på den tidlige jord, kan det fra denne tidlige ’suppe’ (</a:t>
            </a:r>
            <a:r>
              <a:rPr lang="da-DK" dirty="0" err="1"/>
              <a:t>Primordial</a:t>
            </a:r>
            <a:r>
              <a:rPr lang="da-DK" dirty="0"/>
              <a:t> </a:t>
            </a:r>
            <a:r>
              <a:rPr lang="da-DK" dirty="0" err="1"/>
              <a:t>soup</a:t>
            </a:r>
            <a:r>
              <a:rPr lang="da-DK" dirty="0"/>
              <a:t>) være muligt at danne livets grundelementer (protein, DNA og cellevæggen) ved tilføjelse af energi fra fx et lynnedslag.</a:t>
            </a:r>
          </a:p>
          <a:p>
            <a:pPr algn="l"/>
            <a:r>
              <a:rPr lang="da-DK" dirty="0"/>
              <a:t>Vi ved at organisk kemi (kulstofforbindelser) under fx stofskifte dannes af biologisk liv (biokemi). Denne hypotese foreslår at organisk kemi også kan dannes uden tilstedeværelsen af biologisk liv. </a:t>
            </a:r>
          </a:p>
        </p:txBody>
      </p:sp>
      <p:grpSp>
        <p:nvGrpSpPr>
          <p:cNvPr id="10" name="Group 9"/>
          <p:cNvGrpSpPr/>
          <p:nvPr/>
        </p:nvGrpSpPr>
        <p:grpSpPr>
          <a:xfrm>
            <a:off x="1081200" y="894297"/>
            <a:ext cx="7904991" cy="4677520"/>
            <a:chOff x="1071261" y="1027907"/>
            <a:chExt cx="7904991" cy="4677520"/>
          </a:xfrm>
        </p:grpSpPr>
        <p:pic>
          <p:nvPicPr>
            <p:cNvPr id="5" name="Picture 4"/>
            <p:cNvPicPr>
              <a:picLocks noChangeAspect="1"/>
            </p:cNvPicPr>
            <p:nvPr/>
          </p:nvPicPr>
          <p:blipFill>
            <a:blip r:embed="rId2"/>
            <a:stretch>
              <a:fillRect/>
            </a:stretch>
          </p:blipFill>
          <p:spPr>
            <a:xfrm>
              <a:off x="1071261" y="1027907"/>
              <a:ext cx="7001477" cy="4677520"/>
            </a:xfrm>
            <a:prstGeom prst="rect">
              <a:avLst/>
            </a:prstGeom>
          </p:spPr>
        </p:pic>
        <p:sp>
          <p:nvSpPr>
            <p:cNvPr id="7" name="TextBox 6"/>
            <p:cNvSpPr txBox="1"/>
            <p:nvPr/>
          </p:nvSpPr>
          <p:spPr>
            <a:xfrm>
              <a:off x="4957057" y="1600676"/>
              <a:ext cx="1219200" cy="584775"/>
            </a:xfrm>
            <a:prstGeom prst="rect">
              <a:avLst/>
            </a:prstGeom>
            <a:solidFill>
              <a:schemeClr val="bg1"/>
            </a:solidFill>
          </p:spPr>
          <p:txBody>
            <a:bodyPr wrap="square" rtlCol="0">
              <a:spAutoFit/>
            </a:bodyPr>
            <a:lstStyle/>
            <a:p>
              <a:r>
                <a:rPr lang="da-DK" sz="1600" dirty="0"/>
                <a:t>Forløber til aminosyrer</a:t>
              </a:r>
            </a:p>
          </p:txBody>
        </p:sp>
        <p:sp>
          <p:nvSpPr>
            <p:cNvPr id="8" name="TextBox 7"/>
            <p:cNvSpPr txBox="1"/>
            <p:nvPr/>
          </p:nvSpPr>
          <p:spPr>
            <a:xfrm>
              <a:off x="7201881" y="1841387"/>
              <a:ext cx="1774371" cy="584775"/>
            </a:xfrm>
            <a:prstGeom prst="rect">
              <a:avLst/>
            </a:prstGeom>
            <a:solidFill>
              <a:schemeClr val="bg1"/>
            </a:solidFill>
          </p:spPr>
          <p:txBody>
            <a:bodyPr wrap="square" rtlCol="0">
              <a:spAutoFit/>
            </a:bodyPr>
            <a:lstStyle/>
            <a:p>
              <a:r>
                <a:rPr lang="da-DK" sz="1600" dirty="0"/>
                <a:t>Forløber til </a:t>
              </a:r>
              <a:r>
                <a:rPr lang="da-DK" sz="1600" dirty="0" err="1"/>
                <a:t>nukleotider</a:t>
              </a:r>
              <a:endParaRPr lang="da-DK" sz="1600" dirty="0"/>
            </a:p>
          </p:txBody>
        </p:sp>
        <p:sp>
          <p:nvSpPr>
            <p:cNvPr id="9" name="TextBox 8"/>
            <p:cNvSpPr txBox="1"/>
            <p:nvPr/>
          </p:nvSpPr>
          <p:spPr>
            <a:xfrm>
              <a:off x="1847056" y="4414577"/>
              <a:ext cx="918864" cy="492443"/>
            </a:xfrm>
            <a:prstGeom prst="rect">
              <a:avLst/>
            </a:prstGeom>
            <a:solidFill>
              <a:schemeClr val="bg1"/>
            </a:solidFill>
          </p:spPr>
          <p:txBody>
            <a:bodyPr wrap="square" lIns="0" tIns="0" rIns="0" bIns="0" rtlCol="0">
              <a:spAutoFit/>
            </a:bodyPr>
            <a:lstStyle/>
            <a:p>
              <a:r>
                <a:rPr lang="da-DK" sz="1600" dirty="0"/>
                <a:t>Forløber til fedtsyrer</a:t>
              </a:r>
            </a:p>
          </p:txBody>
        </p:sp>
      </p:grpSp>
      <p:sp>
        <p:nvSpPr>
          <p:cNvPr id="2" name="Title 1"/>
          <p:cNvSpPr>
            <a:spLocks noGrp="1"/>
          </p:cNvSpPr>
          <p:nvPr>
            <p:ph type="title"/>
          </p:nvPr>
        </p:nvSpPr>
        <p:spPr/>
        <p:txBody>
          <a:bodyPr/>
          <a:lstStyle/>
          <a:p>
            <a:r>
              <a:rPr lang="da-DK" dirty="0" err="1"/>
              <a:t>Ursuppen</a:t>
            </a:r>
            <a:endParaRPr lang="da-DK" dirty="0"/>
          </a:p>
        </p:txBody>
      </p:sp>
      <p:sp>
        <p:nvSpPr>
          <p:cNvPr id="11" name="TextBox 10"/>
          <p:cNvSpPr txBox="1"/>
          <p:nvPr/>
        </p:nvSpPr>
        <p:spPr bwMode="auto">
          <a:xfrm rot="5400000">
            <a:off x="7218765" y="4062114"/>
            <a:ext cx="1904335" cy="246221"/>
          </a:xfrm>
          <a:prstGeom prst="rect">
            <a:avLst/>
          </a:prstGeom>
          <a:noFill/>
        </p:spPr>
        <p:txBody>
          <a:bodyPr wrap="square">
            <a:spAutoFit/>
          </a:bodyPr>
          <a:lstStyle/>
          <a:p>
            <a:pPr>
              <a:defRPr/>
            </a:pPr>
            <a:r>
              <a:rPr lang="en-US" sz="1000" dirty="0">
                <a:solidFill>
                  <a:schemeClr val="bg1">
                    <a:lumMod val="50000"/>
                  </a:schemeClr>
                </a:solidFill>
              </a:rPr>
              <a:t>P. J. </a:t>
            </a:r>
            <a:r>
              <a:rPr lang="en-US" sz="1000" dirty="0" err="1">
                <a:solidFill>
                  <a:schemeClr val="bg1">
                    <a:lumMod val="50000"/>
                  </a:schemeClr>
                </a:solidFill>
              </a:rPr>
              <a:t>Bracher</a:t>
            </a:r>
            <a:r>
              <a:rPr lang="en-US" sz="1000" dirty="0">
                <a:solidFill>
                  <a:schemeClr val="bg1">
                    <a:lumMod val="50000"/>
                  </a:schemeClr>
                </a:solidFill>
              </a:rPr>
              <a:t>, Nature </a:t>
            </a:r>
            <a:r>
              <a:rPr lang="en-US" sz="1000" dirty="0" err="1">
                <a:solidFill>
                  <a:schemeClr val="bg1">
                    <a:lumMod val="50000"/>
                  </a:schemeClr>
                </a:solidFill>
              </a:rPr>
              <a:t>Chemisry</a:t>
            </a:r>
            <a:endParaRPr lang="da-DK" sz="1000" dirty="0">
              <a:solidFill>
                <a:schemeClr val="bg1">
                  <a:lumMod val="50000"/>
                </a:schemeClr>
              </a:solidFill>
            </a:endParaRPr>
          </a:p>
        </p:txBody>
      </p:sp>
    </p:spTree>
    <p:extLst>
      <p:ext uri="{BB962C8B-B14F-4D97-AF65-F5344CB8AC3E}">
        <p14:creationId xmlns:p14="http://schemas.microsoft.com/office/powerpoint/2010/main" val="1737106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Ursuppen</a:t>
            </a:r>
            <a:r>
              <a:rPr lang="da-DK" dirty="0"/>
              <a:t> genskabes</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Resultatet fra Miller-</a:t>
            </a:r>
            <a:r>
              <a:rPr lang="da-DK" dirty="0" err="1"/>
              <a:t>Urey</a:t>
            </a:r>
            <a:r>
              <a:rPr lang="da-DK" dirty="0"/>
              <a:t> forsøget underbygger dermed hypotesen om at livet kan være opstået fra en </a:t>
            </a:r>
            <a:r>
              <a:rPr lang="da-DK" dirty="0" err="1"/>
              <a:t>ursuppe</a:t>
            </a:r>
            <a:r>
              <a:rPr lang="da-DK" dirty="0"/>
              <a:t> af simplere molekyler og efterfølgende forsøg har vist at alle de essentielle aminosyrer, samt byggestenen for nukleinsyrer (DNA/RNA) kan skabes fra denne </a:t>
            </a:r>
            <a:r>
              <a:rPr lang="da-DK" dirty="0" err="1"/>
              <a:t>ursuppe</a:t>
            </a:r>
            <a:r>
              <a:rPr lang="da-DK" dirty="0"/>
              <a:t>. </a:t>
            </a:r>
          </a:p>
          <a:p>
            <a:pPr algn="l">
              <a:defRPr/>
            </a:pPr>
            <a:r>
              <a:rPr lang="da-DK" dirty="0"/>
              <a:t>Det er dog stadig ikke afklaret præcist hvordan processen foregår, og om alle de nødvendige molekyler kan skabes under de samme forhold og om der skal en form for selektion til for at koncentrationen af de rette molekyler kan bliver høj nok.</a:t>
            </a:r>
          </a:p>
        </p:txBody>
      </p:sp>
      <p:grpSp>
        <p:nvGrpSpPr>
          <p:cNvPr id="16" name="Group 15"/>
          <p:cNvGrpSpPr/>
          <p:nvPr/>
        </p:nvGrpSpPr>
        <p:grpSpPr>
          <a:xfrm>
            <a:off x="3800993" y="1373732"/>
            <a:ext cx="5363936" cy="4291149"/>
            <a:chOff x="3660321" y="1373732"/>
            <a:chExt cx="5363936" cy="4291149"/>
          </a:xfrm>
        </p:grpSpPr>
        <p:pic>
          <p:nvPicPr>
            <p:cNvPr id="5" name="Picture 4"/>
            <p:cNvPicPr>
              <a:picLocks noChangeAspect="1"/>
            </p:cNvPicPr>
            <p:nvPr/>
          </p:nvPicPr>
          <p:blipFill>
            <a:blip r:embed="rId2"/>
            <a:stretch>
              <a:fillRect/>
            </a:stretch>
          </p:blipFill>
          <p:spPr>
            <a:xfrm>
              <a:off x="3660321" y="1373732"/>
              <a:ext cx="5363936" cy="4291149"/>
            </a:xfrm>
            <a:prstGeom prst="rect">
              <a:avLst/>
            </a:prstGeom>
          </p:spPr>
        </p:pic>
        <p:sp>
          <p:nvSpPr>
            <p:cNvPr id="8" name="TextBox 7"/>
            <p:cNvSpPr txBox="1"/>
            <p:nvPr/>
          </p:nvSpPr>
          <p:spPr>
            <a:xfrm>
              <a:off x="3811045" y="3909387"/>
              <a:ext cx="670519" cy="246221"/>
            </a:xfrm>
            <a:prstGeom prst="rect">
              <a:avLst/>
            </a:prstGeom>
            <a:solidFill>
              <a:schemeClr val="bg1"/>
            </a:solidFill>
          </p:spPr>
          <p:txBody>
            <a:bodyPr wrap="square" lIns="0" tIns="0" rIns="0" bIns="0" rtlCol="0">
              <a:spAutoFit/>
            </a:bodyPr>
            <a:lstStyle/>
            <a:p>
              <a:r>
                <a:rPr lang="da-DK" sz="1600" dirty="0"/>
                <a:t>afkøling</a:t>
              </a:r>
            </a:p>
          </p:txBody>
        </p:sp>
        <p:sp>
          <p:nvSpPr>
            <p:cNvPr id="9" name="TextBox 8"/>
            <p:cNvSpPr txBox="1"/>
            <p:nvPr/>
          </p:nvSpPr>
          <p:spPr>
            <a:xfrm>
              <a:off x="5503039" y="1841797"/>
              <a:ext cx="1020433" cy="246221"/>
            </a:xfrm>
            <a:prstGeom prst="rect">
              <a:avLst/>
            </a:prstGeom>
            <a:solidFill>
              <a:schemeClr val="bg1"/>
            </a:solidFill>
          </p:spPr>
          <p:txBody>
            <a:bodyPr wrap="square" lIns="0" tIns="0" rIns="0" bIns="0" rtlCol="0">
              <a:spAutoFit/>
            </a:bodyPr>
            <a:lstStyle/>
            <a:p>
              <a:pPr algn="ctr"/>
              <a:r>
                <a:rPr lang="da-DK" sz="1600" dirty="0"/>
                <a:t>elektroder</a:t>
              </a:r>
            </a:p>
          </p:txBody>
        </p:sp>
        <p:sp>
          <p:nvSpPr>
            <p:cNvPr id="10" name="TextBox 9"/>
            <p:cNvSpPr txBox="1"/>
            <p:nvPr/>
          </p:nvSpPr>
          <p:spPr>
            <a:xfrm>
              <a:off x="7909675" y="2700230"/>
              <a:ext cx="1020433" cy="492443"/>
            </a:xfrm>
            <a:prstGeom prst="rect">
              <a:avLst/>
            </a:prstGeom>
            <a:solidFill>
              <a:schemeClr val="bg1"/>
            </a:solidFill>
          </p:spPr>
          <p:txBody>
            <a:bodyPr wrap="square" lIns="0" tIns="0" rIns="0" bIns="0" rtlCol="0">
              <a:spAutoFit/>
            </a:bodyPr>
            <a:lstStyle/>
            <a:p>
              <a:pPr algn="ctr"/>
              <a:r>
                <a:rPr lang="da-DK" sz="1600" dirty="0"/>
                <a:t>gas tilførsel</a:t>
              </a:r>
            </a:p>
            <a:p>
              <a:pPr algn="ctr"/>
              <a:r>
                <a:rPr lang="da-DK" sz="1600" dirty="0"/>
                <a:t>(CH</a:t>
              </a:r>
              <a:r>
                <a:rPr lang="da-DK" sz="1600" baseline="-25000" dirty="0"/>
                <a:t>4</a:t>
              </a:r>
              <a:r>
                <a:rPr lang="da-DK" sz="1600" dirty="0"/>
                <a:t>, NH</a:t>
              </a:r>
              <a:r>
                <a:rPr lang="da-DK" sz="1600" baseline="-25000" dirty="0"/>
                <a:t>3</a:t>
              </a:r>
              <a:r>
                <a:rPr lang="da-DK" sz="1600" dirty="0"/>
                <a:t>)</a:t>
              </a:r>
            </a:p>
          </p:txBody>
        </p:sp>
        <p:sp>
          <p:nvSpPr>
            <p:cNvPr id="11" name="TextBox 10"/>
            <p:cNvSpPr txBox="1"/>
            <p:nvPr/>
          </p:nvSpPr>
          <p:spPr>
            <a:xfrm>
              <a:off x="7909675" y="5109550"/>
              <a:ext cx="1020433" cy="246221"/>
            </a:xfrm>
            <a:prstGeom prst="rect">
              <a:avLst/>
            </a:prstGeom>
            <a:solidFill>
              <a:schemeClr val="bg1"/>
            </a:solidFill>
          </p:spPr>
          <p:txBody>
            <a:bodyPr wrap="square" lIns="0" tIns="0" rIns="0" bIns="0" rtlCol="0">
              <a:spAutoFit/>
            </a:bodyPr>
            <a:lstStyle/>
            <a:p>
              <a:pPr algn="ctr"/>
              <a:r>
                <a:rPr lang="da-DK" sz="1600" dirty="0"/>
                <a:t>varmekilde</a:t>
              </a:r>
            </a:p>
          </p:txBody>
        </p:sp>
        <p:sp>
          <p:nvSpPr>
            <p:cNvPr id="12" name="TextBox 11"/>
            <p:cNvSpPr txBox="1"/>
            <p:nvPr/>
          </p:nvSpPr>
          <p:spPr>
            <a:xfrm rot="16200000">
              <a:off x="6597027" y="3154956"/>
              <a:ext cx="1832415" cy="246221"/>
            </a:xfrm>
            <a:prstGeom prst="rect">
              <a:avLst/>
            </a:prstGeom>
            <a:solidFill>
              <a:schemeClr val="bg1"/>
            </a:solidFill>
          </p:spPr>
          <p:txBody>
            <a:bodyPr wrap="square" lIns="0" tIns="0" rIns="0" bIns="0" rtlCol="0">
              <a:spAutoFit/>
            </a:bodyPr>
            <a:lstStyle/>
            <a:p>
              <a:pPr algn="ctr"/>
              <a:r>
                <a:rPr lang="da-DK" sz="1600" dirty="0"/>
                <a:t>cirkulationsretning</a:t>
              </a:r>
            </a:p>
          </p:txBody>
        </p:sp>
        <p:sp>
          <p:nvSpPr>
            <p:cNvPr id="13" name="TextBox 12"/>
            <p:cNvSpPr txBox="1"/>
            <p:nvPr/>
          </p:nvSpPr>
          <p:spPr>
            <a:xfrm>
              <a:off x="4444501" y="2513624"/>
              <a:ext cx="479193" cy="246221"/>
            </a:xfrm>
            <a:prstGeom prst="rect">
              <a:avLst/>
            </a:prstGeom>
            <a:solidFill>
              <a:srgbClr val="E7E7FF"/>
            </a:solidFill>
          </p:spPr>
          <p:txBody>
            <a:bodyPr wrap="square" lIns="0" tIns="0" rIns="0" bIns="0" rtlCol="0">
              <a:spAutoFit/>
            </a:bodyPr>
            <a:lstStyle/>
            <a:p>
              <a:pPr algn="ctr"/>
              <a:r>
                <a:rPr lang="da-DK" sz="1600"/>
                <a:t>gnist</a:t>
              </a:r>
              <a:endParaRPr lang="da-DK" sz="1600" dirty="0"/>
            </a:p>
          </p:txBody>
        </p:sp>
        <p:sp>
          <p:nvSpPr>
            <p:cNvPr id="15" name="TextBox 14"/>
            <p:cNvSpPr txBox="1"/>
            <p:nvPr/>
          </p:nvSpPr>
          <p:spPr>
            <a:xfrm>
              <a:off x="5165375" y="5063580"/>
              <a:ext cx="2144362" cy="492443"/>
            </a:xfrm>
            <a:prstGeom prst="rect">
              <a:avLst/>
            </a:prstGeom>
            <a:solidFill>
              <a:schemeClr val="bg1"/>
            </a:solidFill>
          </p:spPr>
          <p:txBody>
            <a:bodyPr wrap="square" lIns="0" tIns="0" rIns="0" bIns="0" rtlCol="0">
              <a:spAutoFit/>
            </a:bodyPr>
            <a:lstStyle/>
            <a:p>
              <a:pPr algn="ctr"/>
              <a:r>
                <a:rPr lang="da-DK" sz="1600" dirty="0"/>
                <a:t>vandig opløsning af komplekse molekyler</a:t>
              </a:r>
            </a:p>
          </p:txBody>
        </p:sp>
      </p:grpSp>
      <p:sp>
        <p:nvSpPr>
          <p:cNvPr id="6" name="TextBox 5"/>
          <p:cNvSpPr txBox="1"/>
          <p:nvPr/>
        </p:nvSpPr>
        <p:spPr bwMode="auto">
          <a:xfrm rot="5400000">
            <a:off x="7127141" y="2238748"/>
            <a:ext cx="1904335" cy="246221"/>
          </a:xfrm>
          <a:prstGeom prst="rect">
            <a:avLst/>
          </a:prstGeom>
          <a:noFill/>
        </p:spPr>
        <p:txBody>
          <a:bodyPr wrap="square">
            <a:spAutoFit/>
          </a:bodyPr>
          <a:lstStyle/>
          <a:p>
            <a:pPr>
              <a:defRPr/>
            </a:pPr>
            <a:r>
              <a:rPr lang="en-US" sz="1000" dirty="0">
                <a:solidFill>
                  <a:schemeClr val="bg1">
                    <a:lumMod val="50000"/>
                  </a:schemeClr>
                </a:solidFill>
              </a:rPr>
              <a:t>Carny, Wikipedia</a:t>
            </a:r>
            <a:endParaRPr lang="da-DK" sz="1000" dirty="0">
              <a:solidFill>
                <a:schemeClr val="bg1">
                  <a:lumMod val="50000"/>
                </a:schemeClr>
              </a:solidFill>
            </a:endParaRPr>
          </a:p>
        </p:txBody>
      </p:sp>
      <p:sp>
        <p:nvSpPr>
          <p:cNvPr id="3" name="Content Placeholder 2"/>
          <p:cNvSpPr>
            <a:spLocks noGrp="1"/>
          </p:cNvSpPr>
          <p:nvPr>
            <p:ph idx="1"/>
          </p:nvPr>
        </p:nvSpPr>
        <p:spPr>
          <a:xfrm>
            <a:off x="628650" y="1825625"/>
            <a:ext cx="3525907" cy="3839256"/>
          </a:xfrm>
        </p:spPr>
        <p:txBody>
          <a:bodyPr>
            <a:normAutofit fontScale="70000" lnSpcReduction="20000"/>
          </a:bodyPr>
          <a:lstStyle/>
          <a:p>
            <a:r>
              <a:rPr lang="da-DK" dirty="0"/>
              <a:t>S. Miller og H. </a:t>
            </a:r>
            <a:r>
              <a:rPr lang="da-DK" dirty="0" err="1"/>
              <a:t>Urey</a:t>
            </a:r>
            <a:r>
              <a:rPr lang="da-DK" dirty="0"/>
              <a:t> (1952) designede et forsøg for at genskabe forholdene på den unge Jord</a:t>
            </a:r>
          </a:p>
          <a:p>
            <a:r>
              <a:rPr lang="da-DK" dirty="0"/>
              <a:t>Det lykkedes fra simple molekyler (bl.a. CH</a:t>
            </a:r>
            <a:r>
              <a:rPr lang="da-DK" baseline="-25000" dirty="0"/>
              <a:t>4</a:t>
            </a:r>
            <a:r>
              <a:rPr lang="da-DK" dirty="0"/>
              <a:t> og NH</a:t>
            </a:r>
            <a:r>
              <a:rPr lang="da-DK" baseline="-25000" dirty="0"/>
              <a:t>3</a:t>
            </a:r>
            <a:r>
              <a:rPr lang="da-DK" dirty="0"/>
              <a:t>)  og en kraftig gnist (svarende til et lynnedslag), at danne (nogle) af de vigtige </a:t>
            </a:r>
            <a:r>
              <a:rPr lang="da-DK" dirty="0" err="1"/>
              <a:t>animosyrer</a:t>
            </a:r>
            <a:endParaRPr lang="da-DK" dirty="0"/>
          </a:p>
          <a:p>
            <a:r>
              <a:rPr lang="da-DK" dirty="0"/>
              <a:t>Forsøget demonstrerer at de nødvendige kemiske forbindelser kan dannes spontant hvis de rette forhold er til stede</a:t>
            </a:r>
          </a:p>
        </p:txBody>
      </p:sp>
    </p:spTree>
    <p:extLst>
      <p:ext uri="{BB962C8B-B14F-4D97-AF65-F5344CB8AC3E}">
        <p14:creationId xmlns:p14="http://schemas.microsoft.com/office/powerpoint/2010/main" val="35139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Hvad danner hvad?</a:t>
            </a:r>
          </a:p>
        </p:txBody>
      </p:sp>
      <p:sp>
        <p:nvSpPr>
          <p:cNvPr id="3" name="Content Placeholder 2"/>
          <p:cNvSpPr>
            <a:spLocks noGrp="1"/>
          </p:cNvSpPr>
          <p:nvPr>
            <p:ph idx="1"/>
          </p:nvPr>
        </p:nvSpPr>
        <p:spPr>
          <a:xfrm>
            <a:off x="628650" y="1825625"/>
            <a:ext cx="5189346" cy="3849961"/>
          </a:xfrm>
        </p:spPr>
        <p:txBody>
          <a:bodyPr>
            <a:normAutofit fontScale="55000" lnSpcReduction="20000"/>
          </a:bodyPr>
          <a:lstStyle/>
          <a:p>
            <a:r>
              <a:rPr lang="da-DK" dirty="0"/>
              <a:t>De to centrale enheder, nødvendige for at liv kan reproducere, er:</a:t>
            </a:r>
          </a:p>
          <a:p>
            <a:pPr lvl="1"/>
            <a:r>
              <a:rPr lang="da-DK" dirty="0"/>
              <a:t>DNA: Kopieres ved celledeling, og beskriver hvilke proteiner der skal dannes</a:t>
            </a:r>
          </a:p>
          <a:p>
            <a:pPr lvl="1"/>
            <a:r>
              <a:rPr lang="da-DK" dirty="0"/>
              <a:t>Proteiner: Aflæser DNA og udfører kopieringen</a:t>
            </a:r>
          </a:p>
          <a:p>
            <a:r>
              <a:rPr lang="da-DK" dirty="0"/>
              <a:t>De to enheder afhænger af hinanden for at reproduktionen kan foregå, så hvilken enhed kom først?</a:t>
            </a:r>
          </a:p>
          <a:p>
            <a:r>
              <a:rPr lang="da-DK" dirty="0"/>
              <a:t>Det er også to meget komplekse molekyler, så det er ikke sandsynligt at det var første skridt efter at aminosyrer og </a:t>
            </a:r>
            <a:r>
              <a:rPr lang="da-DK" dirty="0" err="1"/>
              <a:t>nukleotider</a:t>
            </a:r>
            <a:r>
              <a:rPr lang="da-DK" dirty="0"/>
              <a:t> blev dannet</a:t>
            </a:r>
          </a:p>
          <a:p>
            <a:r>
              <a:rPr lang="da-DK" dirty="0"/>
              <a:t>Derimod er RNA både et simplere molekyle og kan løse begge opgaver</a:t>
            </a:r>
          </a:p>
          <a:p>
            <a:pPr lvl="1"/>
            <a:r>
              <a:rPr lang="da-DK" dirty="0"/>
              <a:t>Beskriver hvad der skal kopieres (det er netop hvad de bruges til i nutidens celler)</a:t>
            </a:r>
          </a:p>
          <a:p>
            <a:pPr lvl="1"/>
            <a:r>
              <a:rPr lang="da-DK" dirty="0"/>
              <a:t>Kan katalyserer de kemiske reaktioner der danner mere RNA</a:t>
            </a:r>
          </a:p>
          <a:p>
            <a:r>
              <a:rPr lang="da-DK" dirty="0"/>
              <a:t>Hypotese: Først skabes der en verden af RNA, som senere vokser sig kompliceret nok til at den mere stabile DNA og brug af proteiner kan bruges</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Inden for hvert skridt i figuren til højre forventer man naturligvis en vis udvikling, eksempelvis må det forventes at det første RNA der bliver dannet er simplere end den RNA der produceres i celler i dag. Der er flere nuancer i skridtet fra de første byggesten til grundelementerne for liv, som ikke er fuldstændig afgjort (eksempelvis peger seneste forskning på at der også må være peptider til stede i RNA verdenen for at hypotesen holder). Det er dog den hidtil bedste hypotese vi har for skiftet fra dannelse af tilfældige kemiske forbindelser til kopiering af bestemte molekyler. Det første vigtige skridt imod de liv. </a:t>
            </a:r>
          </a:p>
          <a:p>
            <a:pPr algn="l">
              <a:defRPr/>
            </a:pPr>
            <a:r>
              <a:rPr lang="da-DK" dirty="0"/>
              <a:t>Der kan potentielt have været flere selvkopierende molekyler i </a:t>
            </a:r>
            <a:r>
              <a:rPr lang="da-DK" dirty="0" err="1"/>
              <a:t>ursuppen</a:t>
            </a:r>
            <a:r>
              <a:rPr lang="da-DK" dirty="0"/>
              <a:t>, men det ser ud til at den tidlige RNA har haft den mest effektive mekanisme til kopiering af alle kandidater, da det er den eneste mekanisme der har overlevet til i dag. Konkurrencen (selektive pres) har sikret at RNA er blevet til DNA, da det er lige præcis den retning man ville tage, hvis man skulle passe bedre på arvematerialet.</a:t>
            </a:r>
          </a:p>
          <a:p>
            <a:pPr algn="l">
              <a:defRPr/>
            </a:pPr>
            <a:endParaRPr lang="da-DK" dirty="0"/>
          </a:p>
        </p:txBody>
      </p:sp>
      <p:sp>
        <p:nvSpPr>
          <p:cNvPr id="5" name="TextBox 4"/>
          <p:cNvSpPr txBox="1"/>
          <p:nvPr/>
        </p:nvSpPr>
        <p:spPr>
          <a:xfrm>
            <a:off x="1954924" y="620110"/>
            <a:ext cx="184731" cy="369332"/>
          </a:xfrm>
          <a:prstGeom prst="rect">
            <a:avLst/>
          </a:prstGeom>
          <a:noFill/>
        </p:spPr>
        <p:txBody>
          <a:bodyPr wrap="none" rtlCol="0">
            <a:spAutoFit/>
          </a:bodyPr>
          <a:lstStyle/>
          <a:p>
            <a:endParaRPr lang="da-DK" dirty="0"/>
          </a:p>
        </p:txBody>
      </p:sp>
      <p:grpSp>
        <p:nvGrpSpPr>
          <p:cNvPr id="20" name="Group 19"/>
          <p:cNvGrpSpPr/>
          <p:nvPr/>
        </p:nvGrpSpPr>
        <p:grpSpPr>
          <a:xfrm>
            <a:off x="6501284" y="1406769"/>
            <a:ext cx="2130250" cy="3805792"/>
            <a:chOff x="6571622" y="570707"/>
            <a:chExt cx="1718268" cy="3266356"/>
          </a:xfrm>
        </p:grpSpPr>
        <p:sp>
          <p:nvSpPr>
            <p:cNvPr id="13" name="Rounded Rectangle 12"/>
            <p:cNvSpPr/>
            <p:nvPr/>
          </p:nvSpPr>
          <p:spPr>
            <a:xfrm>
              <a:off x="6571622" y="570707"/>
              <a:ext cx="1718268" cy="9666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Ursupper med aminosyrer og </a:t>
              </a:r>
              <a:r>
                <a:rPr lang="da-DK" dirty="0" err="1"/>
                <a:t>nukleotider</a:t>
              </a:r>
              <a:endParaRPr lang="da-DK" dirty="0"/>
            </a:p>
          </p:txBody>
        </p:sp>
        <p:sp>
          <p:nvSpPr>
            <p:cNvPr id="14" name="Rounded Rectangle 13"/>
            <p:cNvSpPr/>
            <p:nvPr/>
          </p:nvSpPr>
          <p:spPr>
            <a:xfrm>
              <a:off x="6571622" y="2129875"/>
              <a:ext cx="1718268" cy="4059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RNA verden</a:t>
              </a:r>
            </a:p>
          </p:txBody>
        </p:sp>
        <p:sp>
          <p:nvSpPr>
            <p:cNvPr id="15" name="Rounded Rectangle 14"/>
            <p:cNvSpPr/>
            <p:nvPr/>
          </p:nvSpPr>
          <p:spPr>
            <a:xfrm>
              <a:off x="6571622" y="3137726"/>
              <a:ext cx="1718268" cy="6993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DNA </a:t>
              </a:r>
              <a:r>
                <a:rPr lang="da-DK"/>
                <a:t>og proteiner</a:t>
              </a:r>
              <a:endParaRPr lang="da-DK" dirty="0"/>
            </a:p>
          </p:txBody>
        </p:sp>
        <p:sp>
          <p:nvSpPr>
            <p:cNvPr id="17" name="Down Arrow 16"/>
            <p:cNvSpPr/>
            <p:nvPr/>
          </p:nvSpPr>
          <p:spPr>
            <a:xfrm>
              <a:off x="7291335" y="1537399"/>
              <a:ext cx="278842" cy="5924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Down Arrow 17"/>
            <p:cNvSpPr/>
            <p:nvPr/>
          </p:nvSpPr>
          <p:spPr>
            <a:xfrm>
              <a:off x="7291335" y="2532974"/>
              <a:ext cx="278842" cy="5924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1966613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9693</TotalTime>
  <Words>5574</Words>
  <Application>Microsoft Macintosh PowerPoint</Application>
  <PresentationFormat>On-screen Show (4:3)</PresentationFormat>
  <Paragraphs>380</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DET TIDLIGSTE LIV</vt:lpstr>
      <vt:lpstr>Fra ekstremer til komplekst liv</vt:lpstr>
      <vt:lpstr>Jorden giver mulighed for liv</vt:lpstr>
      <vt:lpstr>En definition af liv?</vt:lpstr>
      <vt:lpstr>Livets grundelementer</vt:lpstr>
      <vt:lpstr>De basale byggesten er tilstede på den unge Jord</vt:lpstr>
      <vt:lpstr>Ursuppen</vt:lpstr>
      <vt:lpstr>Ursuppen genskabes</vt:lpstr>
      <vt:lpstr>Hvad danner hvad?</vt:lpstr>
      <vt:lpstr>Protoceller</vt:lpstr>
      <vt:lpstr>DNA fra rummet</vt:lpstr>
      <vt:lpstr>De første organismer</vt:lpstr>
      <vt:lpstr>Stofskifte</vt:lpstr>
      <vt:lpstr>Energi til stofskifte</vt:lpstr>
      <vt:lpstr>Fotosyntesens fordele</vt:lpstr>
      <vt:lpstr>Tidligt livs indflydelse på Jorden</vt:lpstr>
      <vt:lpstr>Kemosyntese</vt:lpstr>
      <vt:lpstr>Tegn på de første ’dyr’</vt:lpstr>
      <vt:lpstr>Respiration</vt:lpstr>
      <vt:lpstr>Acceleration af organisk kemi</vt:lpstr>
      <vt:lpstr>Størrelsen af liv og oxygen i atm.</vt:lpstr>
      <vt:lpstr>Jorden som snebold</vt:lpstr>
      <vt:lpstr>Spor efter liv - metoder</vt:lpstr>
      <vt:lpstr>De tidligste spor efter liv</vt:lpstr>
      <vt:lpstr>Spor på liv - fossiler</vt:lpstr>
      <vt:lpstr>Spor på liv - isotoper</vt:lpstr>
      <vt:lpstr>Spor på liv - biomarkører</vt:lpstr>
      <vt:lpstr>Dyr giver mere oxygen i havene</vt:lpstr>
      <vt:lpstr>Vejen mod mennesket</vt:lpstr>
      <vt:lpstr>Tidslinje</vt:lpstr>
      <vt:lpstr>PowerPoint Presentation</vt:lpstr>
      <vt:lpstr>PowerPoint Presentation</vt:lpstr>
      <vt:lpstr>Geologiske milepæle</vt:lpstr>
      <vt:lpstr>Om materialet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FØRSTE LIV</dc:title>
  <dc:creator>Microsoft Office User</dc:creator>
  <cp:lastModifiedBy>Morten Ankersen Medici</cp:lastModifiedBy>
  <cp:revision>257</cp:revision>
  <dcterms:created xsi:type="dcterms:W3CDTF">2017-07-18T13:50:39Z</dcterms:created>
  <dcterms:modified xsi:type="dcterms:W3CDTF">2019-06-11T11:24:24Z</dcterms:modified>
</cp:coreProperties>
</file>