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57" r:id="rId2"/>
    <p:sldId id="431" r:id="rId3"/>
    <p:sldId id="456" r:id="rId4"/>
    <p:sldId id="417" r:id="rId5"/>
    <p:sldId id="351" r:id="rId6"/>
    <p:sldId id="389" r:id="rId7"/>
    <p:sldId id="478" r:id="rId8"/>
    <p:sldId id="479" r:id="rId9"/>
    <p:sldId id="449" r:id="rId10"/>
    <p:sldId id="394" r:id="rId11"/>
    <p:sldId id="434" r:id="rId12"/>
    <p:sldId id="386" r:id="rId13"/>
    <p:sldId id="452" r:id="rId14"/>
    <p:sldId id="471" r:id="rId15"/>
    <p:sldId id="472" r:id="rId16"/>
    <p:sldId id="473" r:id="rId17"/>
    <p:sldId id="421" r:id="rId18"/>
    <p:sldId id="480" r:id="rId19"/>
    <p:sldId id="481" r:id="rId20"/>
    <p:sldId id="482" r:id="rId21"/>
    <p:sldId id="483" r:id="rId22"/>
    <p:sldId id="484" r:id="rId23"/>
    <p:sldId id="485" r:id="rId24"/>
    <p:sldId id="486" r:id="rId25"/>
    <p:sldId id="487" r:id="rId26"/>
    <p:sldId id="488" r:id="rId27"/>
    <p:sldId id="489" r:id="rId28"/>
    <p:sldId id="458" r:id="rId29"/>
    <p:sldId id="466" r:id="rId30"/>
    <p:sldId id="420" r:id="rId31"/>
    <p:sldId id="427" r:id="rId32"/>
    <p:sldId id="428" r:id="rId33"/>
    <p:sldId id="440" r:id="rId34"/>
    <p:sldId id="441" r:id="rId35"/>
    <p:sldId id="430" r:id="rId36"/>
    <p:sldId id="454" r:id="rId37"/>
    <p:sldId id="447" r:id="rId38"/>
    <p:sldId id="467" r:id="rId39"/>
    <p:sldId id="429" r:id="rId40"/>
    <p:sldId id="451" r:id="rId41"/>
    <p:sldId id="453" r:id="rId42"/>
    <p:sldId id="433" r:id="rId43"/>
    <p:sldId id="457" r:id="rId44"/>
    <p:sldId id="422" r:id="rId45"/>
    <p:sldId id="437" r:id="rId46"/>
    <p:sldId id="448" r:id="rId47"/>
    <p:sldId id="438" r:id="rId48"/>
    <p:sldId id="424" r:id="rId49"/>
    <p:sldId id="442" r:id="rId50"/>
    <p:sldId id="476" r:id="rId51"/>
    <p:sldId id="477" r:id="rId52"/>
    <p:sldId id="435" r:id="rId53"/>
    <p:sldId id="436" r:id="rId54"/>
    <p:sldId id="400" r:id="rId55"/>
    <p:sldId id="401" r:id="rId56"/>
    <p:sldId id="402" r:id="rId57"/>
    <p:sldId id="403" r:id="rId58"/>
    <p:sldId id="404" r:id="rId59"/>
    <p:sldId id="405" r:id="rId60"/>
    <p:sldId id="490" r:id="rId61"/>
    <p:sldId id="406" r:id="rId62"/>
    <p:sldId id="407" r:id="rId63"/>
    <p:sldId id="408" r:id="rId64"/>
    <p:sldId id="409" r:id="rId65"/>
    <p:sldId id="410" r:id="rId66"/>
    <p:sldId id="411" r:id="rId67"/>
    <p:sldId id="412" r:id="rId68"/>
    <p:sldId id="470" r:id="rId69"/>
    <p:sldId id="414" r:id="rId70"/>
    <p:sldId id="474" r:id="rId71"/>
    <p:sldId id="469"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B848101-AB3B-B843-BE46-DD83F603BAA1}">
          <p14:sldIdLst>
            <p14:sldId id="257"/>
            <p14:sldId id="431"/>
            <p14:sldId id="456"/>
          </p14:sldIdLst>
        </p14:section>
        <p14:section name="Historisk Geobiologi" id="{7B8CB3B2-5846-1341-8D7E-E138E314CC95}">
          <p14:sldIdLst>
            <p14:sldId id="417"/>
            <p14:sldId id="351"/>
            <p14:sldId id="389"/>
            <p14:sldId id="478"/>
            <p14:sldId id="479"/>
            <p14:sldId id="449"/>
            <p14:sldId id="394"/>
            <p14:sldId id="434"/>
            <p14:sldId id="386"/>
            <p14:sldId id="452"/>
            <p14:sldId id="471"/>
            <p14:sldId id="472"/>
            <p14:sldId id="473"/>
            <p14:sldId id="421"/>
            <p14:sldId id="480"/>
            <p14:sldId id="481"/>
            <p14:sldId id="482"/>
            <p14:sldId id="483"/>
            <p14:sldId id="484"/>
            <p14:sldId id="485"/>
            <p14:sldId id="486"/>
            <p14:sldId id="487"/>
            <p14:sldId id="488"/>
            <p14:sldId id="489"/>
            <p14:sldId id="458"/>
            <p14:sldId id="466"/>
          </p14:sldIdLst>
        </p14:section>
        <p14:section name="Biokemi" id="{A3D0033C-C133-E245-A467-AEBCDA44B7B9}">
          <p14:sldIdLst>
            <p14:sldId id="420"/>
            <p14:sldId id="427"/>
            <p14:sldId id="428"/>
            <p14:sldId id="440"/>
            <p14:sldId id="441"/>
            <p14:sldId id="430"/>
            <p14:sldId id="454"/>
            <p14:sldId id="447"/>
          </p14:sldIdLst>
        </p14:section>
        <p14:section name="Det første liv" id="{4593F839-B6B8-6946-ACCA-A517C18EC15F}">
          <p14:sldIdLst>
            <p14:sldId id="467"/>
            <p14:sldId id="429"/>
            <p14:sldId id="451"/>
          </p14:sldIdLst>
        </p14:section>
        <p14:section name="Livets opståen" id="{982773D1-0EA5-FF46-BE82-141550EA91C5}">
          <p14:sldIdLst>
            <p14:sldId id="453"/>
            <p14:sldId id="433"/>
            <p14:sldId id="457"/>
            <p14:sldId id="422"/>
            <p14:sldId id="437"/>
            <p14:sldId id="448"/>
            <p14:sldId id="438"/>
          </p14:sldIdLst>
        </p14:section>
        <p14:section name="Intelligent liv" id="{2356450F-7C65-534E-94F6-0BFBA5EE9F75}">
          <p14:sldIdLst>
            <p14:sldId id="424"/>
            <p14:sldId id="442"/>
            <p14:sldId id="476"/>
            <p14:sldId id="477"/>
            <p14:sldId id="435"/>
            <p14:sldId id="436"/>
            <p14:sldId id="400"/>
            <p14:sldId id="401"/>
            <p14:sldId id="402"/>
            <p14:sldId id="403"/>
            <p14:sldId id="404"/>
            <p14:sldId id="405"/>
            <p14:sldId id="490"/>
            <p14:sldId id="406"/>
            <p14:sldId id="407"/>
            <p14:sldId id="408"/>
            <p14:sldId id="409"/>
            <p14:sldId id="410"/>
            <p14:sldId id="411"/>
            <p14:sldId id="412"/>
          </p14:sldIdLst>
        </p14:section>
        <p14:section name="Sammenfatning" id="{FC9DD187-CC0D-EC40-8C11-0AA2DA309202}">
          <p14:sldIdLst>
            <p14:sldId id="470"/>
            <p14:sldId id="414"/>
            <p14:sldId id="474"/>
          </p14:sldIdLst>
        </p14:section>
        <p14:section name="Ekstra slides" id="{4541D887-36D2-664C-AD81-A0318A35B829}">
          <p14:sldIdLst>
            <p14:sldId id="46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F4E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21"/>
    <p:restoredTop sz="88235" autoAdjust="0"/>
  </p:normalViewPr>
  <p:slideViewPr>
    <p:cSldViewPr snapToGrid="0" snapToObjects="1">
      <p:cViewPr>
        <p:scale>
          <a:sx n="150" d="100"/>
          <a:sy n="150" d="100"/>
        </p:scale>
        <p:origin x="424" y="-336"/>
      </p:cViewPr>
      <p:guideLst>
        <p:guide orient="horz" pos="2160"/>
        <p:guide pos="2880"/>
      </p:guideLst>
    </p:cSldViewPr>
  </p:slideViewPr>
  <p:notesTextViewPr>
    <p:cViewPr>
      <p:scale>
        <a:sx n="100" d="100"/>
        <a:sy n="100" d="100"/>
      </p:scale>
      <p:origin x="0" y="0"/>
    </p:cViewPr>
  </p:notesTextViewPr>
  <p:sorterViewPr>
    <p:cViewPr>
      <p:scale>
        <a:sx n="59" d="100"/>
        <a:sy n="59"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DF3B1C-6439-024E-9441-5C82CACD9D0D}" type="datetimeFigureOut">
              <a:rPr lang="en-US" smtClean="0"/>
              <a:t>8/5/19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77A867-91FA-6143-B944-53410C12FD4F}" type="slidenum">
              <a:rPr lang="en-US" smtClean="0"/>
              <a:t>‹nr.›</a:t>
            </a:fld>
            <a:endParaRPr lang="en-US"/>
          </a:p>
        </p:txBody>
      </p:sp>
    </p:spTree>
    <p:extLst>
      <p:ext uri="{BB962C8B-B14F-4D97-AF65-F5344CB8AC3E}">
        <p14:creationId xmlns:p14="http://schemas.microsoft.com/office/powerpoint/2010/main" val="31658982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7"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fontAlgn="auto" hangingPunct="1">
              <a:spcBef>
                <a:spcPts val="0"/>
              </a:spcBef>
              <a:spcAft>
                <a:spcPts val="0"/>
              </a:spcAft>
              <a:defRPr/>
            </a:pPr>
            <a:r>
              <a:rPr lang="en-US" dirty="0" err="1">
                <a:latin typeface="Verdana" charset="0"/>
              </a:rPr>
              <a:t>Fotos</a:t>
            </a:r>
            <a:r>
              <a:rPr lang="en-US" baseline="0" dirty="0">
                <a:latin typeface="Verdana" charset="0"/>
              </a:rPr>
              <a:t>: Fra </a:t>
            </a:r>
            <a:r>
              <a:rPr lang="en-US" baseline="0" dirty="0" err="1">
                <a:latin typeface="Verdana" charset="0"/>
              </a:rPr>
              <a:t>øverst</a:t>
            </a:r>
            <a:r>
              <a:rPr lang="en-US" baseline="0" dirty="0">
                <a:latin typeface="Verdana" charset="0"/>
              </a:rPr>
              <a:t> </a:t>
            </a:r>
            <a:r>
              <a:rPr lang="en-US" baseline="0" dirty="0" err="1">
                <a:latin typeface="Verdana" charset="0"/>
              </a:rPr>
              <a:t>tv</a:t>
            </a:r>
            <a:r>
              <a:rPr lang="en-US" baseline="0" dirty="0">
                <a:latin typeface="Verdana" charset="0"/>
              </a:rPr>
              <a:t> </a:t>
            </a:r>
            <a:r>
              <a:rPr lang="en-US" baseline="0" dirty="0" err="1">
                <a:latin typeface="Verdana" charset="0"/>
              </a:rPr>
              <a:t>i</a:t>
            </a:r>
            <a:r>
              <a:rPr lang="en-US" baseline="0" dirty="0">
                <a:latin typeface="Verdana" charset="0"/>
              </a:rPr>
              <a:t> </a:t>
            </a:r>
            <a:r>
              <a:rPr lang="en-US" baseline="0" dirty="0" err="1">
                <a:latin typeface="Verdana" charset="0"/>
              </a:rPr>
              <a:t>læseretning</a:t>
            </a:r>
            <a:r>
              <a:rPr lang="en-US" baseline="0" dirty="0">
                <a:latin typeface="Verdana" charset="0"/>
              </a:rPr>
              <a:t>: </a:t>
            </a:r>
          </a:p>
          <a:p>
            <a:pPr eaLnBrk="1" fontAlgn="auto" hangingPunct="1">
              <a:spcBef>
                <a:spcPts val="0"/>
              </a:spcBef>
              <a:spcAft>
                <a:spcPts val="0"/>
              </a:spcAft>
              <a:defRPr/>
            </a:pPr>
            <a:r>
              <a:rPr lang="en-US" baseline="0" dirty="0">
                <a:latin typeface="Verdana" charset="0"/>
              </a:rPr>
              <a:t>Google </a:t>
            </a:r>
            <a:r>
              <a:rPr lang="en-US" baseline="0" dirty="0" err="1">
                <a:latin typeface="Verdana" charset="0"/>
              </a:rPr>
              <a:t>Billeder</a:t>
            </a:r>
            <a:r>
              <a:rPr lang="en-US" baseline="0" dirty="0">
                <a:latin typeface="Verdana" charset="0"/>
              </a:rPr>
              <a:t> – </a:t>
            </a:r>
            <a:r>
              <a:rPr lang="en-US" baseline="0" dirty="0" err="1">
                <a:latin typeface="Verdana" charset="0"/>
              </a:rPr>
              <a:t>Skibet</a:t>
            </a:r>
            <a:r>
              <a:rPr lang="en-US" baseline="0" dirty="0">
                <a:latin typeface="Verdana" charset="0"/>
              </a:rPr>
              <a:t> </a:t>
            </a:r>
            <a:r>
              <a:rPr lang="en-US" baseline="0" dirty="0" err="1">
                <a:latin typeface="Verdana" charset="0"/>
              </a:rPr>
              <a:t>Activ</a:t>
            </a:r>
            <a:r>
              <a:rPr lang="en-US" baseline="0" dirty="0">
                <a:latin typeface="Verdana" charset="0"/>
              </a:rPr>
              <a:t>: Per </a:t>
            </a:r>
            <a:r>
              <a:rPr lang="en-US" baseline="0" dirty="0" err="1">
                <a:latin typeface="Verdana" charset="0"/>
              </a:rPr>
              <a:t>Arnesen</a:t>
            </a:r>
            <a:r>
              <a:rPr lang="en-US" baseline="0" dirty="0">
                <a:latin typeface="Verdana" charset="0"/>
              </a:rPr>
              <a:t> </a:t>
            </a:r>
          </a:p>
          <a:p>
            <a:pPr eaLnBrk="1" fontAlgn="auto" hangingPunct="1">
              <a:spcBef>
                <a:spcPts val="0"/>
              </a:spcBef>
              <a:spcAft>
                <a:spcPts val="0"/>
              </a:spcAft>
              <a:defRPr/>
            </a:pPr>
            <a:r>
              <a:rPr lang="en-US" baseline="0" dirty="0">
                <a:latin typeface="Verdana" charset="0"/>
              </a:rPr>
              <a:t>Google </a:t>
            </a:r>
            <a:r>
              <a:rPr lang="en-US" baseline="0" dirty="0" err="1">
                <a:latin typeface="Verdana" charset="0"/>
              </a:rPr>
              <a:t>Billeder</a:t>
            </a:r>
            <a:endParaRPr lang="en-US" baseline="0" dirty="0">
              <a:latin typeface="Verdana" charset="0"/>
            </a:endParaRPr>
          </a:p>
          <a:p>
            <a:pPr eaLnBrk="1" fontAlgn="auto" hangingPunct="1">
              <a:spcBef>
                <a:spcPts val="0"/>
              </a:spcBef>
              <a:spcAft>
                <a:spcPts val="0"/>
              </a:spcAft>
              <a:defRPr/>
            </a:pPr>
            <a:r>
              <a:rPr lang="en-US" baseline="0" dirty="0" err="1">
                <a:latin typeface="Verdana" charset="0"/>
              </a:rPr>
              <a:t>Geobacter</a:t>
            </a:r>
            <a:r>
              <a:rPr lang="en-US" baseline="0" dirty="0">
                <a:latin typeface="Verdana" charset="0"/>
              </a:rPr>
              <a:t>: </a:t>
            </a:r>
            <a:r>
              <a:rPr lang="en-US" baseline="0" dirty="0" err="1">
                <a:latin typeface="Verdana" charset="0"/>
              </a:rPr>
              <a:t>rettigheder</a:t>
            </a:r>
            <a:r>
              <a:rPr lang="en-US" baseline="0" dirty="0">
                <a:latin typeface="Verdana" charset="0"/>
              </a:rPr>
              <a:t> </a:t>
            </a:r>
            <a:r>
              <a:rPr lang="en-US" baseline="0" dirty="0" err="1">
                <a:latin typeface="Verdana" charset="0"/>
              </a:rPr>
              <a:t>købt</a:t>
            </a:r>
            <a:r>
              <a:rPr lang="en-US" baseline="0" dirty="0">
                <a:latin typeface="Verdana" charset="0"/>
              </a:rPr>
              <a:t> </a:t>
            </a:r>
            <a:r>
              <a:rPr lang="en-US" baseline="0" dirty="0" err="1">
                <a:latin typeface="Verdana" charset="0"/>
              </a:rPr>
              <a:t>af</a:t>
            </a:r>
            <a:r>
              <a:rPr lang="en-US" baseline="0" dirty="0">
                <a:latin typeface="Verdana" charset="0"/>
              </a:rPr>
              <a:t> </a:t>
            </a:r>
            <a:r>
              <a:rPr lang="en-US" baseline="0" dirty="0" err="1">
                <a:latin typeface="Verdana" charset="0"/>
              </a:rPr>
              <a:t>Videnskabsklubben</a:t>
            </a:r>
            <a:endParaRPr lang="en-US" baseline="0" dirty="0">
              <a:latin typeface="Verdana" charset="0"/>
            </a:endParaRPr>
          </a:p>
          <a:p>
            <a:pPr eaLnBrk="1" fontAlgn="auto" hangingPunct="1">
              <a:spcBef>
                <a:spcPts val="0"/>
              </a:spcBef>
              <a:spcAft>
                <a:spcPts val="0"/>
              </a:spcAft>
              <a:defRPr/>
            </a:pPr>
            <a:r>
              <a:rPr lang="en-US" baseline="0" dirty="0" err="1">
                <a:latin typeface="Verdana" charset="0"/>
              </a:rPr>
              <a:t>Hammersley</a:t>
            </a:r>
            <a:r>
              <a:rPr lang="en-US" baseline="0" dirty="0">
                <a:latin typeface="Verdana" charset="0"/>
              </a:rPr>
              <a:t> Banded Iron Formation </a:t>
            </a:r>
            <a:r>
              <a:rPr lang="en-US" baseline="0" dirty="0" err="1">
                <a:latin typeface="Verdana" charset="0"/>
              </a:rPr>
              <a:t>fra</a:t>
            </a:r>
            <a:r>
              <a:rPr lang="en-US" baseline="0" dirty="0">
                <a:latin typeface="Verdana" charset="0"/>
              </a:rPr>
              <a:t> Google </a:t>
            </a:r>
            <a:r>
              <a:rPr lang="en-US" baseline="0" dirty="0" err="1">
                <a:latin typeface="Verdana" charset="0"/>
              </a:rPr>
              <a:t>billeder</a:t>
            </a:r>
            <a:endParaRPr lang="en-US" baseline="0" dirty="0">
              <a:latin typeface="Verdana" charset="0"/>
            </a:endParaRPr>
          </a:p>
          <a:p>
            <a:pPr eaLnBrk="1" fontAlgn="auto" hangingPunct="1">
              <a:spcBef>
                <a:spcPts val="0"/>
              </a:spcBef>
              <a:spcAft>
                <a:spcPts val="0"/>
              </a:spcAft>
              <a:defRPr/>
            </a:pPr>
            <a:endParaRPr lang="en-US" dirty="0">
              <a:latin typeface="Verdana"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EFC4C28-8965-0741-A8BF-6676D3A145D7}" type="slidenum">
              <a:rPr lang="en-US" sz="1200">
                <a:latin typeface="Verdana" charset="0"/>
              </a:rPr>
              <a:pPr eaLnBrk="1" fontAlgn="base" hangingPunct="1">
                <a:spcBef>
                  <a:spcPct val="0"/>
                </a:spcBef>
                <a:spcAft>
                  <a:spcPct val="0"/>
                </a:spcAft>
              </a:pPr>
              <a:t>1</a:t>
            </a:fld>
            <a:endParaRPr lang="en-US" sz="1200">
              <a:latin typeface="Verdan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Paleoproterozoisk</a:t>
            </a:r>
            <a:r>
              <a:rPr lang="en-US" dirty="0"/>
              <a:t> </a:t>
            </a:r>
            <a:r>
              <a:rPr lang="en-US" dirty="0" err="1"/>
              <a:t>stromatolit</a:t>
            </a:r>
            <a:r>
              <a:rPr lang="en-US" dirty="0"/>
              <a:t> </a:t>
            </a:r>
            <a:r>
              <a:rPr lang="en-US" dirty="0" err="1"/>
              <a:t>fra</a:t>
            </a:r>
            <a:r>
              <a:rPr lang="en-US" dirty="0"/>
              <a:t> Thunder Bay, Ontario, Canada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err="1">
                <a:solidFill>
                  <a:schemeClr val="tx1"/>
                </a:solidFill>
                <a:latin typeface="+mn-lt"/>
                <a:ea typeface="+mn-ea"/>
                <a:cs typeface="+mn-cs"/>
              </a:rPr>
              <a:t>Foto</a:t>
            </a:r>
            <a:r>
              <a:rPr lang="en-US" sz="1200" kern="1200" baseline="0" dirty="0">
                <a:solidFill>
                  <a:schemeClr val="tx1"/>
                </a:solidFill>
                <a:latin typeface="+mn-lt"/>
                <a:ea typeface="+mn-ea"/>
                <a:cs typeface="+mn-cs"/>
              </a:rPr>
              <a:t>: Tais W. Dahl</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11</a:t>
            </a:fld>
            <a:endParaRPr lang="en-US"/>
          </a:p>
        </p:txBody>
      </p:sp>
    </p:spTree>
    <p:extLst>
      <p:ext uri="{BB962C8B-B14F-4D97-AF65-F5344CB8AC3E}">
        <p14:creationId xmlns:p14="http://schemas.microsoft.com/office/powerpoint/2010/main" val="319441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Upper</a:t>
            </a:r>
            <a:r>
              <a:rPr lang="en-US" sz="1200" b="1" kern="1200" baseline="0" dirty="0">
                <a:solidFill>
                  <a:schemeClr val="tx1"/>
                </a:solidFill>
                <a:effectLst/>
                <a:latin typeface="+mn-lt"/>
                <a:ea typeface="+mn-ea"/>
                <a:cs typeface="+mn-cs"/>
              </a:rPr>
              <a:t> left (</a:t>
            </a:r>
            <a:r>
              <a:rPr lang="en-US" sz="1200" kern="1200" dirty="0" err="1">
                <a:solidFill>
                  <a:schemeClr val="tx1"/>
                </a:solidFill>
                <a:effectLst/>
                <a:latin typeface="+mn-lt"/>
                <a:ea typeface="+mn-ea"/>
                <a:cs typeface="+mn-cs"/>
              </a:rPr>
              <a:t>Entophysalis.jpg</a:t>
            </a:r>
            <a:r>
              <a:rPr lang="en-US" sz="1200" kern="1200" dirty="0">
                <a:solidFill>
                  <a:schemeClr val="tx1"/>
                </a:solidFill>
                <a:effectLst/>
                <a:latin typeface="+mn-lt"/>
                <a:ea typeface="+mn-ea"/>
                <a:cs typeface="+mn-cs"/>
              </a:rPr>
              <a:t>) Modern </a:t>
            </a:r>
            <a:r>
              <a:rPr lang="en-US" sz="1200" kern="1200" dirty="0" err="1">
                <a:solidFill>
                  <a:schemeClr val="tx1"/>
                </a:solidFill>
                <a:effectLst/>
                <a:latin typeface="+mn-lt"/>
                <a:ea typeface="+mn-ea"/>
                <a:cs typeface="+mn-cs"/>
              </a:rPr>
              <a:t>Entophysalis</a:t>
            </a:r>
            <a:r>
              <a:rPr lang="en-US" sz="1200" kern="1200" dirty="0">
                <a:solidFill>
                  <a:schemeClr val="tx1"/>
                </a:solidFill>
                <a:effectLst/>
                <a:latin typeface="+mn-lt"/>
                <a:ea typeface="+mn-ea"/>
                <a:cs typeface="+mn-cs"/>
              </a:rPr>
              <a:t> Photo credit: John </a:t>
            </a:r>
            <a:r>
              <a:rPr lang="en-US" sz="1200" kern="1200" dirty="0" err="1">
                <a:solidFill>
                  <a:schemeClr val="tx1"/>
                </a:solidFill>
                <a:effectLst/>
                <a:latin typeface="+mn-lt"/>
                <a:ea typeface="+mn-ea"/>
                <a:cs typeface="+mn-cs"/>
              </a:rPr>
              <a:t>Bauld</a:t>
            </a:r>
            <a:r>
              <a:rPr lang="en-US" sz="1200"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Upper right (</a:t>
            </a:r>
            <a:r>
              <a:rPr lang="en-US" sz="1200" kern="1200" dirty="0">
                <a:solidFill>
                  <a:schemeClr val="tx1"/>
                </a:solidFill>
                <a:effectLst/>
                <a:latin typeface="+mn-lt"/>
                <a:ea typeface="+mn-ea"/>
                <a:cs typeface="+mn-cs"/>
              </a:rPr>
              <a:t>IMG190) is Hans' </a:t>
            </a:r>
            <a:r>
              <a:rPr lang="en-US" sz="1200" kern="1200" dirty="0" err="1">
                <a:solidFill>
                  <a:schemeClr val="tx1"/>
                </a:solidFill>
                <a:effectLst/>
                <a:latin typeface="+mn-lt"/>
                <a:ea typeface="+mn-ea"/>
                <a:cs typeface="+mn-cs"/>
              </a:rPr>
              <a:t>Hoffmans's</a:t>
            </a:r>
            <a:r>
              <a:rPr lang="en-US" sz="1200" kern="1200" dirty="0">
                <a:solidFill>
                  <a:schemeClr val="tx1"/>
                </a:solidFill>
                <a:effectLst/>
                <a:latin typeface="+mn-lt"/>
                <a:ea typeface="+mn-ea"/>
                <a:cs typeface="+mn-cs"/>
              </a:rPr>
              <a:t> photo of </a:t>
            </a:r>
            <a:r>
              <a:rPr lang="en-US" sz="1200" i="1" kern="1200" dirty="0" err="1">
                <a:solidFill>
                  <a:schemeClr val="tx1"/>
                </a:solidFill>
                <a:effectLst/>
                <a:latin typeface="+mn-lt"/>
                <a:ea typeface="+mn-ea"/>
                <a:cs typeface="+mn-cs"/>
              </a:rPr>
              <a:t>Eoentophysalis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2.0 billion-year old </a:t>
            </a:r>
            <a:r>
              <a:rPr lang="en-US" sz="1200" kern="1200" dirty="0" err="1">
                <a:solidFill>
                  <a:schemeClr val="tx1"/>
                </a:solidFill>
                <a:effectLst/>
                <a:latin typeface="+mn-lt"/>
                <a:ea typeface="+mn-ea"/>
                <a:cs typeface="+mn-cs"/>
              </a:rPr>
              <a:t>cherts</a:t>
            </a:r>
            <a:r>
              <a:rPr lang="en-US" sz="1200" kern="1200" dirty="0">
                <a:solidFill>
                  <a:schemeClr val="tx1"/>
                </a:solidFill>
                <a:effectLst/>
                <a:latin typeface="+mn-lt"/>
                <a:ea typeface="+mn-ea"/>
                <a:cs typeface="+mn-cs"/>
              </a:rPr>
              <a:t> from Belcher Islands.</a:t>
            </a:r>
          </a:p>
          <a:p>
            <a:r>
              <a:rPr lang="en-US" sz="1200" b="1" kern="1200" dirty="0">
                <a:solidFill>
                  <a:schemeClr val="tx1"/>
                </a:solidFill>
                <a:effectLst/>
                <a:latin typeface="+mn-lt"/>
                <a:ea typeface="+mn-ea"/>
                <a:cs typeface="+mn-cs"/>
              </a:rPr>
              <a:t>Lower left </a:t>
            </a:r>
            <a:r>
              <a:rPr lang="en-US" sz="1200" kern="1200" dirty="0">
                <a:solidFill>
                  <a:schemeClr val="tx1"/>
                </a:solidFill>
                <a:effectLst/>
                <a:latin typeface="+mn-lt"/>
                <a:ea typeface="+mn-ea"/>
                <a:cs typeface="+mn-cs"/>
              </a:rPr>
              <a:t>(IMG249) Spirogyra-like </a:t>
            </a:r>
            <a:r>
              <a:rPr lang="en-US" sz="1200" kern="1200" dirty="0" err="1">
                <a:solidFill>
                  <a:schemeClr val="tx1"/>
                </a:solidFill>
                <a:effectLst/>
                <a:latin typeface="+mn-lt"/>
                <a:ea typeface="+mn-ea"/>
                <a:cs typeface="+mn-cs"/>
              </a:rPr>
              <a:t>cyanobacterium</a:t>
            </a:r>
            <a:r>
              <a:rPr lang="en-US" sz="1200" kern="1200" dirty="0">
                <a:solidFill>
                  <a:schemeClr val="tx1"/>
                </a:solidFill>
                <a:effectLst/>
                <a:latin typeface="+mn-lt"/>
                <a:ea typeface="+mn-ea"/>
                <a:cs typeface="+mn-cs"/>
              </a:rPr>
              <a:t> from the </a:t>
            </a:r>
            <a:r>
              <a:rPr lang="en-US" sz="1200" kern="1200" dirty="0" err="1">
                <a:solidFill>
                  <a:schemeClr val="tx1"/>
                </a:solidFill>
                <a:effectLst/>
                <a:latin typeface="+mn-lt"/>
                <a:ea typeface="+mn-ea"/>
                <a:cs typeface="+mn-cs"/>
              </a:rPr>
              <a:t>Ediacaran</a:t>
            </a:r>
            <a:r>
              <a:rPr lang="en-US" sz="1200" kern="1200" dirty="0">
                <a:solidFill>
                  <a:schemeClr val="tx1"/>
                </a:solidFill>
                <a:effectLst/>
                <a:latin typeface="+mn-lt"/>
                <a:ea typeface="+mn-ea"/>
                <a:cs typeface="+mn-cs"/>
              </a:rPr>
              <a:t> of Siberia.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Lower right (</a:t>
            </a:r>
            <a:r>
              <a:rPr lang="en-US" sz="1200" kern="1200" dirty="0">
                <a:solidFill>
                  <a:schemeClr val="tx1"/>
                </a:solidFill>
                <a:effectLst/>
                <a:latin typeface="+mn-lt"/>
                <a:ea typeface="+mn-ea"/>
                <a:cs typeface="+mn-cs"/>
              </a:rPr>
              <a:t>IMG0052) is a 1400-1500 Ma </a:t>
            </a:r>
            <a:r>
              <a:rPr lang="en-US" sz="1200" kern="1200" dirty="0" err="1">
                <a:solidFill>
                  <a:schemeClr val="tx1"/>
                </a:solidFill>
                <a:effectLst/>
                <a:latin typeface="+mn-lt"/>
                <a:ea typeface="+mn-ea"/>
                <a:cs typeface="+mn-cs"/>
              </a:rPr>
              <a:t>entophysild</a:t>
            </a:r>
            <a:r>
              <a:rPr lang="en-US" sz="1200" kern="1200" dirty="0">
                <a:solidFill>
                  <a:schemeClr val="tx1"/>
                </a:solidFill>
                <a:effectLst/>
                <a:latin typeface="+mn-lt"/>
                <a:ea typeface="+mn-ea"/>
                <a:cs typeface="+mn-cs"/>
              </a:rPr>
              <a:t> from the </a:t>
            </a:r>
            <a:r>
              <a:rPr lang="en-US" sz="1200" kern="1200" dirty="0" err="1">
                <a:solidFill>
                  <a:schemeClr val="tx1"/>
                </a:solidFill>
                <a:effectLst/>
                <a:latin typeface="+mn-lt"/>
                <a:ea typeface="+mn-ea"/>
                <a:cs typeface="+mn-cs"/>
              </a:rPr>
              <a:t>Kotuikan</a:t>
            </a:r>
            <a:r>
              <a:rPr lang="en-US" sz="1200" kern="1200" dirty="0">
                <a:solidFill>
                  <a:schemeClr val="tx1"/>
                </a:solidFill>
                <a:effectLst/>
                <a:latin typeface="+mn-lt"/>
                <a:ea typeface="+mn-ea"/>
                <a:cs typeface="+mn-cs"/>
              </a:rPr>
              <a:t> Fm. Siberia</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77A867-91FA-6143-B944-53410C12FD4F}" type="slidenum">
              <a:rPr lang="en-US" smtClean="0"/>
              <a:t>12</a:t>
            </a:fld>
            <a:endParaRPr lang="en-US"/>
          </a:p>
        </p:txBody>
      </p:sp>
    </p:spTree>
    <p:extLst>
      <p:ext uri="{BB962C8B-B14F-4D97-AF65-F5344CB8AC3E}">
        <p14:creationId xmlns:p14="http://schemas.microsoft.com/office/powerpoint/2010/main" val="3353615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Grypania</a:t>
            </a:r>
            <a:r>
              <a:rPr lang="en-US" baseline="0" dirty="0"/>
              <a:t> </a:t>
            </a:r>
            <a:r>
              <a:rPr lang="en-US" baseline="0" dirty="0" err="1"/>
              <a:t>fotos</a:t>
            </a:r>
            <a:r>
              <a:rPr lang="en-US" baseline="0" dirty="0"/>
              <a:t> </a:t>
            </a:r>
            <a:r>
              <a:rPr lang="en-US" baseline="0" dirty="0" err="1"/>
              <a:t>fra</a:t>
            </a:r>
            <a:r>
              <a:rPr lang="en-US" baseline="0" dirty="0"/>
              <a:t> Google </a:t>
            </a:r>
            <a:r>
              <a:rPr lang="en-US" baseline="0" dirty="0" err="1"/>
              <a:t>fotos</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13</a:t>
            </a:fld>
            <a:endParaRPr lang="en-US"/>
          </a:p>
        </p:txBody>
      </p:sp>
    </p:spTree>
    <p:extLst>
      <p:ext uri="{BB962C8B-B14F-4D97-AF65-F5344CB8AC3E}">
        <p14:creationId xmlns:p14="http://schemas.microsoft.com/office/powerpoint/2010/main" val="336343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Foto</a:t>
            </a:r>
            <a:r>
              <a:rPr lang="en-US" dirty="0"/>
              <a:t>: Google </a:t>
            </a:r>
            <a:r>
              <a:rPr lang="en-US" dirty="0" err="1"/>
              <a:t>billeder</a:t>
            </a:r>
            <a:r>
              <a:rPr lang="en-US" dirty="0"/>
              <a:t>– snowball Earth</a:t>
            </a:r>
          </a:p>
        </p:txBody>
      </p:sp>
      <p:sp>
        <p:nvSpPr>
          <p:cNvPr id="4" name="Slide Number Placeholder 3"/>
          <p:cNvSpPr>
            <a:spLocks noGrp="1"/>
          </p:cNvSpPr>
          <p:nvPr>
            <p:ph type="sldNum" sz="quarter" idx="10"/>
          </p:nvPr>
        </p:nvSpPr>
        <p:spPr/>
        <p:txBody>
          <a:bodyPr/>
          <a:lstStyle/>
          <a:p>
            <a:fld id="{5677A867-91FA-6143-B944-53410C12FD4F}" type="slidenum">
              <a:rPr lang="en-US" smtClean="0"/>
              <a:t>14</a:t>
            </a:fld>
            <a:endParaRPr lang="en-US"/>
          </a:p>
        </p:txBody>
      </p:sp>
    </p:spTree>
    <p:extLst>
      <p:ext uri="{BB962C8B-B14F-4D97-AF65-F5344CB8AC3E}">
        <p14:creationId xmlns:p14="http://schemas.microsoft.com/office/powerpoint/2010/main" val="524672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Foto</a:t>
            </a:r>
            <a:r>
              <a:rPr lang="en-US" dirty="0"/>
              <a:t>: Google </a:t>
            </a:r>
            <a:r>
              <a:rPr lang="en-US" dirty="0" err="1"/>
              <a:t>billeder</a:t>
            </a:r>
            <a:r>
              <a:rPr lang="en-US" dirty="0"/>
              <a:t>– </a:t>
            </a:r>
            <a:r>
              <a:rPr lang="en-US" dirty="0" err="1"/>
              <a:t>Ediacaran</a:t>
            </a:r>
            <a:r>
              <a:rPr lang="en-US" dirty="0"/>
              <a:t> Earth</a:t>
            </a: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15</a:t>
            </a:fld>
            <a:endParaRPr lang="en-US"/>
          </a:p>
        </p:txBody>
      </p:sp>
    </p:spTree>
    <p:extLst>
      <p:ext uri="{BB962C8B-B14F-4D97-AF65-F5344CB8AC3E}">
        <p14:creationId xmlns:p14="http://schemas.microsoft.com/office/powerpoint/2010/main" val="2926420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Dyrenes</a:t>
            </a:r>
            <a:r>
              <a:rPr lang="en-US" dirty="0"/>
              <a:t> </a:t>
            </a:r>
            <a:r>
              <a:rPr lang="en-US" dirty="0" err="1"/>
              <a:t>opståen</a:t>
            </a:r>
            <a:r>
              <a:rPr lang="en-US" dirty="0"/>
              <a:t> </a:t>
            </a:r>
            <a:r>
              <a:rPr lang="en-US" dirty="0" err="1"/>
              <a:t>efterfulgte</a:t>
            </a:r>
            <a:r>
              <a:rPr lang="en-US" dirty="0"/>
              <a:t> de to </a:t>
            </a:r>
            <a:r>
              <a:rPr lang="en-US" dirty="0" err="1"/>
              <a:t>gigantiske</a:t>
            </a:r>
            <a:r>
              <a:rPr lang="en-US" dirty="0"/>
              <a:t> </a:t>
            </a:r>
            <a:r>
              <a:rPr lang="en-US" dirty="0" err="1"/>
              <a:t>nedfrysninger</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Foto</a:t>
            </a:r>
            <a:r>
              <a:rPr lang="en-US" dirty="0"/>
              <a:t>: </a:t>
            </a:r>
            <a:r>
              <a:rPr lang="en-US" dirty="0" err="1"/>
              <a:t>Skeletbærende</a:t>
            </a:r>
            <a:r>
              <a:rPr lang="en-US" baseline="0" dirty="0"/>
              <a:t> </a:t>
            </a:r>
            <a:r>
              <a:rPr lang="en-US" baseline="0" dirty="0" err="1"/>
              <a:t>dyr</a:t>
            </a:r>
            <a:r>
              <a:rPr lang="en-US" baseline="0" dirty="0"/>
              <a:t> </a:t>
            </a:r>
            <a:r>
              <a:rPr lang="en-US" baseline="0" dirty="0" err="1"/>
              <a:t>fra</a:t>
            </a:r>
            <a:r>
              <a:rPr lang="en-US" baseline="0" dirty="0"/>
              <a:t> </a:t>
            </a:r>
            <a:r>
              <a:rPr lang="en-US" baseline="0" dirty="0" err="1"/>
              <a:t>tidlig</a:t>
            </a:r>
            <a:r>
              <a:rPr lang="en-US" baseline="0" dirty="0"/>
              <a:t> </a:t>
            </a:r>
            <a:r>
              <a:rPr lang="en-US" baseline="0" dirty="0" err="1"/>
              <a:t>Kambrian</a:t>
            </a:r>
            <a:r>
              <a:rPr lang="en-US" baseline="0" dirty="0"/>
              <a:t> (ca. 515 Ma) </a:t>
            </a:r>
            <a:r>
              <a:rPr lang="en-US" baseline="0" dirty="0" err="1"/>
              <a:t>ved</a:t>
            </a:r>
            <a:r>
              <a:rPr lang="en-US" baseline="0" dirty="0"/>
              <a:t> </a:t>
            </a:r>
            <a:r>
              <a:rPr lang="en-US" baseline="0" dirty="0" err="1"/>
              <a:t>Kap</a:t>
            </a:r>
            <a:r>
              <a:rPr lang="en-US" baseline="0" dirty="0"/>
              <a:t> Weber, NØ </a:t>
            </a:r>
            <a:r>
              <a:rPr lang="en-US" baseline="0" dirty="0" err="1"/>
              <a:t>Grønland</a:t>
            </a:r>
            <a:r>
              <a:rPr lang="en-US"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Af</a:t>
            </a:r>
            <a:r>
              <a:rPr lang="en-US" dirty="0"/>
              <a:t> Tais W. Dahl</a:t>
            </a:r>
          </a:p>
          <a:p>
            <a:endParaRPr lang="en-US" dirty="0"/>
          </a:p>
        </p:txBody>
      </p:sp>
      <p:sp>
        <p:nvSpPr>
          <p:cNvPr id="4" name="Slide Number Placeholder 3"/>
          <p:cNvSpPr>
            <a:spLocks noGrp="1"/>
          </p:cNvSpPr>
          <p:nvPr>
            <p:ph type="sldNum" sz="quarter" idx="10"/>
          </p:nvPr>
        </p:nvSpPr>
        <p:spPr/>
        <p:txBody>
          <a:bodyPr/>
          <a:lstStyle/>
          <a:p>
            <a:fld id="{6D2A95F5-3F44-854F-9396-6FB86AE08697}"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err="1">
                <a:solidFill>
                  <a:schemeClr val="tx1"/>
                </a:solidFill>
                <a:effectLst/>
                <a:latin typeface="+mn-lt"/>
                <a:ea typeface="+mn-ea"/>
                <a:cs typeface="+mn-cs"/>
              </a:rPr>
              <a:t>Jordens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historie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a:t>
            </a:r>
            <a:r>
              <a:rPr lang="en-US" sz="1200" kern="1200" dirty="0">
                <a:solidFill>
                  <a:schemeClr val="tx1"/>
                </a:solidFill>
                <a:effectLst/>
                <a:latin typeface="+mn-lt"/>
                <a:ea typeface="+mn-ea"/>
                <a:cs typeface="+mn-cs"/>
              </a:rPr>
              <a:t> 4.5 </a:t>
            </a:r>
            <a:r>
              <a:rPr lang="en-US" sz="1200" kern="1200" dirty="0" err="1">
                <a:solidFill>
                  <a:schemeClr val="tx1"/>
                </a:solidFill>
                <a:effectLst/>
                <a:latin typeface="+mn-lt"/>
                <a:ea typeface="+mn-ea"/>
                <a:cs typeface="+mn-cs"/>
              </a:rPr>
              <a:t>mia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år</a:t>
            </a:r>
            <a:r>
              <a:rPr lang="en-US" sz="1200" kern="1200" dirty="0">
                <a:solidFill>
                  <a:schemeClr val="tx1"/>
                </a:solidFill>
                <a:effectLst/>
                <a:latin typeface="+mn-lt"/>
                <a:ea typeface="+mn-ea"/>
                <a:cs typeface="+mn-cs"/>
              </a:rPr>
              <a:t> lang.</a:t>
            </a:r>
            <a:endParaRPr lang="en-US" sz="1200" kern="1200" baseline="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Vi </a:t>
            </a:r>
            <a:r>
              <a:rPr lang="en-US" sz="1200" kern="1200" dirty="0" err="1">
                <a:solidFill>
                  <a:schemeClr val="tx1"/>
                </a:solidFill>
                <a:effectLst/>
                <a:latin typeface="+mn-lt"/>
                <a:ea typeface="+mn-ea"/>
                <a:cs typeface="+mn-cs"/>
              </a:rPr>
              <a:t>ved</a:t>
            </a:r>
            <a:r>
              <a:rPr lang="en-US" sz="1200" kern="1200" dirty="0">
                <a:solidFill>
                  <a:schemeClr val="tx1"/>
                </a:solidFill>
                <a:effectLst/>
                <a:latin typeface="+mn-lt"/>
                <a:ea typeface="+mn-ea"/>
                <a:cs typeface="+mn-cs"/>
              </a:rPr>
              <a:t> at der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været</a:t>
            </a:r>
            <a:r>
              <a:rPr lang="en-US" sz="1200" kern="1200" dirty="0">
                <a:solidFill>
                  <a:schemeClr val="tx1"/>
                </a:solidFill>
                <a:effectLst/>
                <a:latin typeface="+mn-lt"/>
                <a:ea typeface="+mn-ea"/>
                <a:cs typeface="+mn-cs"/>
              </a:rPr>
              <a:t> liv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Jorden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mere end 3.8 </a:t>
            </a:r>
            <a:r>
              <a:rPr lang="en-US" sz="1200" kern="1200" dirty="0" err="1">
                <a:solidFill>
                  <a:schemeClr val="tx1"/>
                </a:solidFill>
                <a:effectLst/>
                <a:latin typeface="+mn-lt"/>
                <a:ea typeface="+mn-ea"/>
                <a:cs typeface="+mn-cs"/>
              </a:rPr>
              <a:t>mia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år</a:t>
            </a:r>
            <a:endParaRPr lang="en-US" sz="1200" kern="120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err="1">
                <a:solidFill>
                  <a:schemeClr val="tx1"/>
                </a:solidFill>
                <a:effectLst/>
                <a:latin typeface="+mn-lt"/>
                <a:ea typeface="+mn-ea"/>
                <a:cs typeface="+mn-cs"/>
              </a:rPr>
              <a:t>og</a:t>
            </a:r>
            <a:r>
              <a:rPr lang="en-US" sz="1200" kern="1200" dirty="0">
                <a:solidFill>
                  <a:schemeClr val="tx1"/>
                </a:solidFill>
                <a:effectLst/>
                <a:latin typeface="+mn-lt"/>
                <a:ea typeface="+mn-ea"/>
                <a:cs typeface="+mn-cs"/>
              </a:rPr>
              <a:t> at </a:t>
            </a:r>
            <a:r>
              <a:rPr lang="en-US" sz="1200" kern="1200" dirty="0" err="1">
                <a:solidFill>
                  <a:schemeClr val="tx1"/>
                </a:solidFill>
                <a:effectLst/>
                <a:latin typeface="+mn-lt"/>
                <a:ea typeface="+mn-ea"/>
                <a:cs typeface="+mn-cs"/>
              </a:rPr>
              <a:t>livet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Jorden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været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styrende</a:t>
            </a:r>
            <a:r>
              <a:rPr lang="en-US" sz="1200" kern="1200" baseline="0" dirty="0">
                <a:solidFill>
                  <a:schemeClr val="tx1"/>
                </a:solidFill>
                <a:effectLst/>
                <a:latin typeface="+mn-lt"/>
                <a:ea typeface="+mn-ea"/>
                <a:cs typeface="+mn-cs"/>
              </a:rPr>
              <a:t> for </a:t>
            </a:r>
            <a:r>
              <a:rPr lang="en-US" sz="1200" kern="1200" baseline="0" dirty="0" err="1">
                <a:solidFill>
                  <a:schemeClr val="tx1"/>
                </a:solidFill>
                <a:effectLst/>
                <a:latin typeface="+mn-lt"/>
                <a:ea typeface="+mn-ea"/>
                <a:cs typeface="+mn-cs"/>
              </a:rPr>
              <a:t>miljøets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udvikling</a:t>
            </a:r>
            <a:r>
              <a:rPr lang="en-US" sz="1200" kern="1200" baseline="0" dirty="0">
                <a:solidFill>
                  <a:schemeClr val="tx1"/>
                </a:solidFill>
                <a:effectLst/>
                <a:latin typeface="+mn-lt"/>
                <a:ea typeface="+mn-ea"/>
                <a:cs typeface="+mn-cs"/>
              </a:rPr>
              <a: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De </a:t>
            </a:r>
            <a:r>
              <a:rPr lang="en-US" sz="1200" kern="1200" dirty="0" err="1">
                <a:solidFill>
                  <a:schemeClr val="tx1"/>
                </a:solidFill>
                <a:effectLst/>
                <a:latin typeface="+mn-lt"/>
                <a:ea typeface="+mn-ea"/>
                <a:cs typeface="+mn-cs"/>
              </a:rPr>
              <a:t>første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organismer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Jorden </a:t>
            </a:r>
            <a:r>
              <a:rPr lang="en-US" sz="1200" kern="1200" dirty="0" err="1">
                <a:solidFill>
                  <a:schemeClr val="tx1"/>
                </a:solidFill>
                <a:effectLst/>
                <a:latin typeface="+mn-lt"/>
                <a:ea typeface="+mn-ea"/>
                <a:cs typeface="+mn-cs"/>
              </a:rPr>
              <a:t>levede</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første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år</a:t>
            </a:r>
            <a:r>
              <a:rPr lang="en-US" sz="1200" kern="1200" dirty="0">
                <a:solidFill>
                  <a:schemeClr val="tx1"/>
                </a:solidFill>
                <a:effectLst/>
                <a:latin typeface="+mn-lt"/>
                <a:ea typeface="+mn-ea"/>
                <a:cs typeface="+mn-cs"/>
              </a:rPr>
              <a: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indtil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ilt-producerende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fotosyntese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opstod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Jorden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og</a:t>
            </a:r>
            <a:r>
              <a:rPr lang="en-US" sz="1200" kern="1200" baseline="0" dirty="0">
                <a:solidFill>
                  <a:schemeClr val="tx1"/>
                </a:solidFill>
                <a:effectLst/>
                <a:latin typeface="+mn-lt"/>
                <a:ea typeface="+mn-ea"/>
                <a:cs typeface="+mn-cs"/>
              </a:rPr>
              <a:t> for </a:t>
            </a:r>
            <a:r>
              <a:rPr lang="en-US" sz="1200" kern="1200" baseline="0" dirty="0" err="1">
                <a:solidFill>
                  <a:schemeClr val="tx1"/>
                </a:solidFill>
                <a:effectLst/>
                <a:latin typeface="+mn-lt"/>
                <a:ea typeface="+mn-ea"/>
                <a:cs typeface="+mn-cs"/>
              </a:rPr>
              <a:t>altid</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forandrede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livsbetingelserne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på</a:t>
            </a:r>
            <a:r>
              <a:rPr lang="en-US" sz="1200" kern="1200" baseline="0" dirty="0">
                <a:solidFill>
                  <a:schemeClr val="tx1"/>
                </a:solidFill>
                <a:effectLst/>
                <a:latin typeface="+mn-lt"/>
                <a:ea typeface="+mn-ea"/>
                <a:cs typeface="+mn-cs"/>
              </a:rPr>
              <a:t> Jorden.</a:t>
            </a:r>
            <a:endParaRPr lang="en-US" sz="1200" kern="120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Alligevel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dyrene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senere</a:t>
            </a:r>
            <a:r>
              <a:rPr lang="en-US" sz="1200" kern="1200" dirty="0">
                <a:solidFill>
                  <a:schemeClr val="tx1"/>
                </a:solidFill>
                <a:effectLst/>
                <a:latin typeface="+mn-lt"/>
                <a:ea typeface="+mn-ea"/>
                <a:cs typeface="+mn-cs"/>
              </a:rPr>
              <a:t> store </a:t>
            </a:r>
            <a:r>
              <a:rPr lang="en-US" sz="1200" kern="1200" dirty="0" err="1">
                <a:solidFill>
                  <a:schemeClr val="tx1"/>
                </a:solidFill>
                <a:effectLst/>
                <a:latin typeface="+mn-lt"/>
                <a:ea typeface="+mn-ea"/>
                <a:cs typeface="+mn-cs"/>
              </a:rPr>
              <a:t>dyr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først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opstået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langt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senere</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nemlig</a:t>
            </a:r>
            <a:r>
              <a:rPr lang="en-US" sz="1200" kern="1200" dirty="0">
                <a:solidFill>
                  <a:schemeClr val="tx1"/>
                </a:solidFill>
                <a:effectLst/>
                <a:latin typeface="+mn-lt"/>
                <a:ea typeface="+mn-ea"/>
                <a:cs typeface="+mn-cs"/>
              </a:rPr>
              <a:t> for ca. 630-525 </a:t>
            </a:r>
            <a:r>
              <a:rPr lang="en-US" sz="1200" kern="1200" dirty="0" err="1">
                <a:solidFill>
                  <a:schemeClr val="tx1"/>
                </a:solidFill>
                <a:effectLst/>
                <a:latin typeface="+mn-lt"/>
                <a:ea typeface="+mn-ea"/>
                <a:cs typeface="+mn-cs"/>
              </a:rPr>
              <a:t>mio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år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siden</a:t>
            </a:r>
            <a:r>
              <a:rPr lang="en-US" sz="1200" kern="1200" dirty="0">
                <a:solidFill>
                  <a:schemeClr val="tx1"/>
                </a:solidFill>
                <a:effectLst/>
                <a:latin typeface="+mn-lt"/>
                <a:ea typeface="+mn-ea"/>
                <a:cs typeface="+mn-cs"/>
              </a:rPr>
              <a: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err="1">
                <a:solidFill>
                  <a:schemeClr val="tx1"/>
                </a:solidFill>
                <a:effectLst/>
                <a:latin typeface="+mn-lt"/>
                <a:ea typeface="+mn-ea"/>
                <a:cs typeface="+mn-cs"/>
              </a:rPr>
              <a:t>En</a:t>
            </a:r>
            <a:r>
              <a:rPr lang="en-US" sz="1200"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forventet</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atmosfærisk</a:t>
            </a:r>
            <a:r>
              <a:rPr lang="en-US" sz="1200" b="1" kern="1200" baseline="0" dirty="0">
                <a:solidFill>
                  <a:schemeClr val="tx1"/>
                </a:solidFill>
                <a:effectLst/>
                <a:latin typeface="+mn-lt"/>
                <a:ea typeface="+mn-ea"/>
                <a:cs typeface="+mn-cs"/>
              </a:rPr>
              <a:t> O2 </a:t>
            </a:r>
            <a:r>
              <a:rPr lang="en-US" sz="1200" b="1" kern="1200" baseline="0" dirty="0" err="1">
                <a:solidFill>
                  <a:schemeClr val="tx1"/>
                </a:solidFill>
                <a:effectLst/>
                <a:latin typeface="+mn-lt"/>
                <a:ea typeface="+mn-ea"/>
                <a:cs typeface="+mn-cs"/>
              </a:rPr>
              <a:t>kurve</a:t>
            </a:r>
            <a:r>
              <a:rPr lang="en-US" sz="1200" b="1"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er</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vist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Det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er</a:t>
            </a:r>
            <a:r>
              <a:rPr lang="en-US" sz="1200" kern="1200" baseline="0" dirty="0">
                <a:solidFill>
                  <a:schemeClr val="tx1"/>
                </a:solidFill>
                <a:effectLst/>
                <a:latin typeface="+mn-lt"/>
                <a:ea typeface="+mn-ea"/>
                <a:cs typeface="+mn-cs"/>
              </a:rPr>
              <a:t> dog </a:t>
            </a:r>
            <a:r>
              <a:rPr lang="en-US" sz="1200" kern="1200" baseline="0" dirty="0" err="1">
                <a:solidFill>
                  <a:schemeClr val="tx1"/>
                </a:solidFill>
                <a:effectLst/>
                <a:latin typeface="+mn-lt"/>
                <a:ea typeface="+mn-ea"/>
                <a:cs typeface="+mn-cs"/>
              </a:rPr>
              <a:t>kun</a:t>
            </a:r>
            <a:r>
              <a:rPr lang="en-US" sz="1200" kern="1200" baseline="0" dirty="0">
                <a:solidFill>
                  <a:schemeClr val="tx1"/>
                </a:solidFill>
                <a:effectLst/>
                <a:latin typeface="+mn-lt"/>
                <a:ea typeface="+mn-ea"/>
                <a:cs typeface="+mn-cs"/>
              </a:rPr>
              <a:t> et </a:t>
            </a:r>
            <a:r>
              <a:rPr lang="en-US" sz="1200" kern="1200" baseline="0" dirty="0" err="1">
                <a:solidFill>
                  <a:schemeClr val="tx1"/>
                </a:solidFill>
                <a:effectLst/>
                <a:latin typeface="+mn-lt"/>
                <a:ea typeface="+mn-ea"/>
                <a:cs typeface="+mn-cs"/>
              </a:rPr>
              <a:t>bedste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gæt</a:t>
            </a:r>
            <a:r>
              <a:rPr lang="en-US" sz="1200" kern="1200" baseline="0" dirty="0">
                <a:solidFill>
                  <a:schemeClr val="tx1"/>
                </a:solidFill>
                <a:effectLst/>
                <a:latin typeface="+mn-lt"/>
                <a:ea typeface="+mn-ea"/>
                <a:cs typeface="+mn-cs"/>
              </a:rPr>
              <a:t> (der </a:t>
            </a:r>
            <a:r>
              <a:rPr lang="en-US" sz="1200" kern="1200" baseline="0" dirty="0" err="1">
                <a:solidFill>
                  <a:schemeClr val="tx1"/>
                </a:solidFill>
                <a:effectLst/>
                <a:latin typeface="+mn-lt"/>
                <a:ea typeface="+mn-ea"/>
                <a:cs typeface="+mn-cs"/>
              </a:rPr>
              <a:t>bla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baseres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på</a:t>
            </a:r>
            <a:r>
              <a:rPr lang="en-US" sz="1200" kern="1200" baseline="0" dirty="0">
                <a:solidFill>
                  <a:schemeClr val="tx1"/>
                </a:solidFill>
                <a:effectLst/>
                <a:latin typeface="+mn-lt"/>
                <a:ea typeface="+mn-ea"/>
                <a:cs typeface="+mn-cs"/>
              </a:rPr>
              <a:t> at </a:t>
            </a:r>
            <a:r>
              <a:rPr lang="en-US" sz="1200" kern="1200" baseline="0" dirty="0" err="1">
                <a:solidFill>
                  <a:schemeClr val="tx1"/>
                </a:solidFill>
                <a:effectLst/>
                <a:latin typeface="+mn-lt"/>
                <a:ea typeface="+mn-ea"/>
                <a:cs typeface="+mn-cs"/>
              </a:rPr>
              <a:t>dyrene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opstod</a:t>
            </a:r>
            <a:r>
              <a:rPr lang="en-US" sz="1200" kern="1200" baseline="0" dirty="0">
                <a:solidFill>
                  <a:schemeClr val="tx1"/>
                </a:solidFill>
                <a:effectLst/>
                <a:latin typeface="+mn-lt"/>
                <a:ea typeface="+mn-ea"/>
                <a:cs typeface="+mn-cs"/>
              </a:rPr>
              <a:t> sent).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a:solidFill>
                  <a:schemeClr val="tx1"/>
                </a:solidFill>
                <a:effectLst/>
                <a:latin typeface="+mn-lt"/>
                <a:ea typeface="+mn-ea"/>
                <a:cs typeface="+mn-cs"/>
              </a:rPr>
              <a:t>Med under 10% </a:t>
            </a:r>
            <a:r>
              <a:rPr lang="en-US" sz="1200" kern="1200" baseline="0" dirty="0" err="1">
                <a:solidFill>
                  <a:schemeClr val="tx1"/>
                </a:solidFill>
                <a:effectLst/>
                <a:latin typeface="+mn-lt"/>
                <a:ea typeface="+mn-ea"/>
                <a:cs typeface="+mn-cs"/>
              </a:rPr>
              <a:t>af</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nuværende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iltniveau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atmosfæren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betyder</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det</a:t>
            </a:r>
            <a:r>
              <a:rPr lang="en-US" sz="1200" kern="1200" baseline="0" dirty="0">
                <a:solidFill>
                  <a:schemeClr val="tx1"/>
                </a:solidFill>
                <a:effectLst/>
                <a:latin typeface="+mn-lt"/>
                <a:ea typeface="+mn-ea"/>
                <a:cs typeface="+mn-cs"/>
              </a:rPr>
              <a:t> at </a:t>
            </a:r>
            <a:r>
              <a:rPr lang="en-US" sz="1200" kern="1200" baseline="0" dirty="0" err="1">
                <a:solidFill>
                  <a:schemeClr val="tx1"/>
                </a:solidFill>
                <a:effectLst/>
                <a:latin typeface="+mn-lt"/>
                <a:ea typeface="+mn-ea"/>
                <a:cs typeface="+mn-cs"/>
              </a:rPr>
              <a:t>havet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praktisk</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talt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var</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anoksisk</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og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kun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overfladevandet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iltet</a:t>
            </a:r>
            <a:r>
              <a:rPr lang="en-US" sz="1200" kern="1200" baseline="0" dirty="0">
                <a:solidFill>
                  <a:schemeClr val="tx1"/>
                </a:solidFill>
                <a:effectLst/>
                <a:latin typeface="+mn-lt"/>
                <a:ea typeface="+mn-ea"/>
                <a:cs typeface="+mn-cs"/>
              </a:rPr>
              <a:t>. Nu </a:t>
            </a:r>
            <a:r>
              <a:rPr lang="en-US" sz="1200" kern="1200" baseline="0" dirty="0" err="1">
                <a:solidFill>
                  <a:schemeClr val="tx1"/>
                </a:solidFill>
                <a:effectLst/>
                <a:latin typeface="+mn-lt"/>
                <a:ea typeface="+mn-ea"/>
                <a:cs typeface="+mn-cs"/>
              </a:rPr>
              <a:t>har</a:t>
            </a:r>
            <a:r>
              <a:rPr lang="en-US" sz="1200" kern="1200" baseline="0" dirty="0">
                <a:solidFill>
                  <a:schemeClr val="tx1"/>
                </a:solidFill>
                <a:effectLst/>
                <a:latin typeface="+mn-lt"/>
                <a:ea typeface="+mn-ea"/>
                <a:cs typeface="+mn-cs"/>
              </a:rPr>
              <a:t> vi </a:t>
            </a:r>
            <a:r>
              <a:rPr lang="en-US" sz="1200" kern="1200" baseline="0" dirty="0" err="1">
                <a:solidFill>
                  <a:schemeClr val="tx1"/>
                </a:solidFill>
                <a:effectLst/>
                <a:latin typeface="+mn-lt"/>
                <a:ea typeface="+mn-ea"/>
                <a:cs typeface="+mn-cs"/>
              </a:rPr>
              <a:t>imidlertid</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udviklet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geokemiske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metoder</a:t>
            </a:r>
            <a:r>
              <a:rPr lang="en-US" sz="1200" kern="1200" baseline="0" dirty="0">
                <a:solidFill>
                  <a:schemeClr val="tx1"/>
                </a:solidFill>
                <a:effectLst/>
                <a:latin typeface="+mn-lt"/>
                <a:ea typeface="+mn-ea"/>
                <a:cs typeface="+mn-cs"/>
              </a:rPr>
              <a:t>, der </a:t>
            </a:r>
            <a:r>
              <a:rPr lang="en-US" sz="1200" kern="1200" baseline="0" dirty="0" err="1">
                <a:solidFill>
                  <a:schemeClr val="tx1"/>
                </a:solidFill>
                <a:effectLst/>
                <a:latin typeface="+mn-lt"/>
                <a:ea typeface="+mn-ea"/>
                <a:cs typeface="+mn-cs"/>
              </a:rPr>
              <a:t>kan</a:t>
            </a:r>
            <a:r>
              <a:rPr lang="en-US" sz="1200" kern="1200" baseline="0" dirty="0">
                <a:solidFill>
                  <a:schemeClr val="tx1"/>
                </a:solidFill>
                <a:effectLst/>
                <a:latin typeface="+mn-lt"/>
                <a:ea typeface="+mn-ea"/>
                <a:cs typeface="+mn-cs"/>
              </a:rPr>
              <a:t> teste </a:t>
            </a:r>
            <a:r>
              <a:rPr lang="en-US" sz="1200" kern="1200" baseline="0" dirty="0" err="1">
                <a:solidFill>
                  <a:schemeClr val="tx1"/>
                </a:solidFill>
                <a:effectLst/>
                <a:latin typeface="+mn-lt"/>
                <a:ea typeface="+mn-ea"/>
                <a:cs typeface="+mn-cs"/>
              </a:rPr>
              <a:t>hvornår</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verdenshavet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blev</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iltet</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a:solidFill>
                  <a:schemeClr val="tx1"/>
                </a:solidFill>
                <a:effectLst/>
                <a:latin typeface="+mn-lt"/>
                <a:ea typeface="+mn-ea"/>
                <a:cs typeface="+mn-cs"/>
              </a:rPr>
              <a:t>Vi </a:t>
            </a:r>
            <a:r>
              <a:rPr lang="en-US" sz="1200" kern="1200" baseline="0" dirty="0" err="1">
                <a:solidFill>
                  <a:schemeClr val="tx1"/>
                </a:solidFill>
                <a:effectLst/>
                <a:latin typeface="+mn-lt"/>
                <a:ea typeface="+mn-ea"/>
                <a:cs typeface="+mn-cs"/>
              </a:rPr>
              <a:t>ved</a:t>
            </a:r>
            <a:r>
              <a:rPr lang="en-US" sz="1200" kern="1200" baseline="0" dirty="0">
                <a:solidFill>
                  <a:schemeClr val="tx1"/>
                </a:solidFill>
                <a:effectLst/>
                <a:latin typeface="+mn-lt"/>
                <a:ea typeface="+mn-ea"/>
                <a:cs typeface="+mn-cs"/>
              </a:rPr>
              <a:t> at </a:t>
            </a:r>
            <a:r>
              <a:rPr lang="en-US" sz="1200" kern="1200" baseline="0" dirty="0" err="1">
                <a:solidFill>
                  <a:schemeClr val="tx1"/>
                </a:solidFill>
                <a:effectLst/>
                <a:latin typeface="+mn-lt"/>
                <a:ea typeface="+mn-ea"/>
                <a:cs typeface="+mn-cs"/>
              </a:rPr>
              <a:t>dyrene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efterfølgende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blev</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udsat</a:t>
            </a:r>
            <a:r>
              <a:rPr lang="en-US" sz="1200" kern="1200" baseline="0" dirty="0">
                <a:solidFill>
                  <a:schemeClr val="tx1"/>
                </a:solidFill>
                <a:effectLst/>
                <a:latin typeface="+mn-lt"/>
                <a:ea typeface="+mn-ea"/>
                <a:cs typeface="+mn-cs"/>
              </a:rPr>
              <a:t> for </a:t>
            </a:r>
            <a:r>
              <a:rPr lang="en-US" sz="1200" kern="1200" baseline="0" dirty="0" err="1">
                <a:solidFill>
                  <a:schemeClr val="tx1"/>
                </a:solidFill>
                <a:effectLst/>
                <a:latin typeface="+mn-lt"/>
                <a:ea typeface="+mn-ea"/>
                <a:cs typeface="+mn-cs"/>
              </a:rPr>
              <a:t>masseuddøen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tider</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hvor</a:t>
            </a:r>
            <a:r>
              <a:rPr lang="en-US" sz="1200" kern="1200" baseline="0" dirty="0">
                <a:solidFill>
                  <a:schemeClr val="tx1"/>
                </a:solidFill>
                <a:effectLst/>
                <a:latin typeface="+mn-lt"/>
                <a:ea typeface="+mn-ea"/>
                <a:cs typeface="+mn-cs"/>
              </a:rPr>
              <a:t> de </a:t>
            </a:r>
            <a:r>
              <a:rPr lang="en-US" sz="1200" kern="1200" baseline="0" dirty="0" err="1">
                <a:solidFill>
                  <a:schemeClr val="tx1"/>
                </a:solidFill>
                <a:effectLst/>
                <a:latin typeface="+mn-lt"/>
                <a:ea typeface="+mn-ea"/>
                <a:cs typeface="+mn-cs"/>
              </a:rPr>
              <a:t>anoxiske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zoner</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havet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spredte</a:t>
            </a:r>
            <a:r>
              <a:rPr lang="en-US" sz="1200" kern="1200" baseline="0" dirty="0">
                <a:solidFill>
                  <a:schemeClr val="tx1"/>
                </a:solidFill>
                <a:effectLst/>
                <a:latin typeface="+mn-lt"/>
                <a:ea typeface="+mn-ea"/>
                <a:cs typeface="+mn-cs"/>
              </a:rPr>
              <a:t> sig. </a:t>
            </a:r>
            <a:r>
              <a:rPr lang="en-US" sz="1200" kern="1200" baseline="0" dirty="0" err="1">
                <a:solidFill>
                  <a:schemeClr val="tx1"/>
                </a:solidFill>
                <a:effectLst/>
                <a:latin typeface="+mn-lt"/>
                <a:ea typeface="+mn-ea"/>
                <a:cs typeface="+mn-cs"/>
              </a:rPr>
              <a:t>Altså</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peger</a:t>
            </a:r>
            <a:r>
              <a:rPr lang="en-US" sz="1200" kern="1200" baseline="0" dirty="0">
                <a:solidFill>
                  <a:schemeClr val="tx1"/>
                </a:solidFill>
                <a:effectLst/>
                <a:latin typeface="+mn-lt"/>
                <a:ea typeface="+mn-ea"/>
                <a:cs typeface="+mn-cs"/>
              </a:rPr>
              <a:t> alt </a:t>
            </a:r>
            <a:r>
              <a:rPr lang="en-US" sz="1200" kern="1200" baseline="0" dirty="0" err="1">
                <a:solidFill>
                  <a:schemeClr val="tx1"/>
                </a:solidFill>
                <a:effectLst/>
                <a:latin typeface="+mn-lt"/>
                <a:ea typeface="+mn-ea"/>
                <a:cs typeface="+mn-cs"/>
              </a:rPr>
              <a:t>på</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tæt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tilknytning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mellem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ilt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og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udslettelse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af</a:t>
            </a:r>
            <a:r>
              <a:rPr lang="en-US" sz="1200" kern="1200" baseline="0" dirty="0">
                <a:solidFill>
                  <a:schemeClr val="tx1"/>
                </a:solidFill>
                <a:effectLst/>
                <a:latin typeface="+mn-lt"/>
                <a:ea typeface="+mn-ea"/>
                <a:cs typeface="+mn-cs"/>
              </a:rPr>
              <a:t> marine </a:t>
            </a:r>
            <a:r>
              <a:rPr lang="en-US" sz="1200" kern="1200" baseline="0" dirty="0" err="1">
                <a:solidFill>
                  <a:schemeClr val="tx1"/>
                </a:solidFill>
                <a:effectLst/>
                <a:latin typeface="+mn-lt"/>
                <a:ea typeface="+mn-ea"/>
                <a:cs typeface="+mn-cs"/>
              </a:rPr>
              <a:t>dyr</a:t>
            </a:r>
            <a:r>
              <a:rPr lang="en-US" sz="1200" kern="1200" baseline="0" dirty="0">
                <a:solidFill>
                  <a:schemeClr val="tx1"/>
                </a:solidFill>
                <a:effectLst/>
                <a:latin typeface="+mn-lt"/>
                <a:ea typeface="+mn-ea"/>
                <a:cs typeface="+mn-cs"/>
              </a:rPr>
              <a: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a:solidFill>
                  <a:schemeClr val="tx1"/>
                </a:solidFill>
                <a:effectLst/>
                <a:latin typeface="+mn-lt"/>
                <a:ea typeface="+mn-ea"/>
                <a:cs typeface="+mn-cs"/>
              </a:rPr>
              <a:t>I </a:t>
            </a:r>
            <a:r>
              <a:rPr lang="en-US" sz="1200" kern="1200" baseline="0" dirty="0" err="1">
                <a:solidFill>
                  <a:schemeClr val="tx1"/>
                </a:solidFill>
                <a:effectLst/>
                <a:latin typeface="+mn-lt"/>
                <a:ea typeface="+mn-ea"/>
                <a:cs typeface="+mn-cs"/>
              </a:rPr>
              <a:t>mit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projekt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vil</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jeg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kortlægge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iltning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tiden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hvor</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dyrene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opstod</a:t>
            </a:r>
            <a:r>
              <a:rPr lang="en-US" sz="1200" kern="1200" baseline="0" dirty="0">
                <a:solidFill>
                  <a:schemeClr val="tx1"/>
                </a:solidFill>
                <a:effectLst/>
                <a:latin typeface="+mn-lt"/>
                <a:ea typeface="+mn-ea"/>
                <a:cs typeface="+mn-cs"/>
              </a:rPr>
              <a:t> (PEGE).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kern="1200" baseline="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a:solidFill>
                  <a:schemeClr val="tx1"/>
                </a:solidFill>
                <a:effectLst/>
                <a:latin typeface="+mn-lt"/>
                <a:ea typeface="+mn-ea"/>
                <a:cs typeface="+mn-cs"/>
              </a:rPr>
              <a:t>Illustration </a:t>
            </a:r>
            <a:r>
              <a:rPr lang="en-US" sz="1200" kern="1200" baseline="0" dirty="0" err="1">
                <a:solidFill>
                  <a:schemeClr val="tx1"/>
                </a:solidFill>
                <a:effectLst/>
                <a:latin typeface="+mn-lt"/>
                <a:ea typeface="+mn-ea"/>
                <a:cs typeface="+mn-cs"/>
              </a:rPr>
              <a:t>af</a:t>
            </a:r>
            <a:r>
              <a:rPr lang="en-US" sz="1200" kern="1200" baseline="0" dirty="0">
                <a:solidFill>
                  <a:schemeClr val="tx1"/>
                </a:solidFill>
                <a:effectLst/>
                <a:latin typeface="+mn-lt"/>
                <a:ea typeface="+mn-ea"/>
                <a:cs typeface="+mn-cs"/>
              </a:rPr>
              <a:t> Tais W. Dahl</a:t>
            </a:r>
          </a:p>
          <a:p>
            <a:endParaRPr lang="da-DK" dirty="0"/>
          </a:p>
        </p:txBody>
      </p:sp>
      <p:sp>
        <p:nvSpPr>
          <p:cNvPr id="4" name="Pladsholder til slidenummer 3"/>
          <p:cNvSpPr>
            <a:spLocks noGrp="1"/>
          </p:cNvSpPr>
          <p:nvPr>
            <p:ph type="sldNum" sz="quarter" idx="5"/>
          </p:nvPr>
        </p:nvSpPr>
        <p:spPr/>
        <p:txBody>
          <a:bodyPr/>
          <a:lstStyle/>
          <a:p>
            <a:fld id="{5677A867-91FA-6143-B944-53410C12FD4F}" type="slidenum">
              <a:rPr lang="en-US" smtClean="0"/>
              <a:t>18</a:t>
            </a:fld>
            <a:endParaRPr lang="en-US"/>
          </a:p>
        </p:txBody>
      </p:sp>
    </p:spTree>
    <p:extLst>
      <p:ext uri="{BB962C8B-B14F-4D97-AF65-F5344CB8AC3E}">
        <p14:creationId xmlns:p14="http://schemas.microsoft.com/office/powerpoint/2010/main" val="1447827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Foto</a:t>
            </a:r>
            <a:r>
              <a:rPr lang="en-US" dirty="0"/>
              <a:t>: Google </a:t>
            </a:r>
            <a:r>
              <a:rPr lang="en-US" dirty="0" err="1"/>
              <a:t>billeder</a:t>
            </a:r>
            <a:r>
              <a:rPr lang="en-US" dirty="0"/>
              <a:t> – Hamersley</a:t>
            </a:r>
            <a:r>
              <a:rPr lang="en-US" baseline="0" dirty="0"/>
              <a:t> Banded Iron Formation</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29</a:t>
            </a:fld>
            <a:endParaRPr lang="en-US"/>
          </a:p>
        </p:txBody>
      </p:sp>
    </p:spTree>
    <p:extLst>
      <p:ext uri="{BB962C8B-B14F-4D97-AF65-F5344CB8AC3E}">
        <p14:creationId xmlns:p14="http://schemas.microsoft.com/office/powerpoint/2010/main" val="1668986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a:solidFill>
                  <a:schemeClr val="tx1"/>
                </a:solidFill>
                <a:effectLst/>
                <a:latin typeface="+mn-lt"/>
                <a:ea typeface="+mn-ea"/>
                <a:cs typeface="+mn-cs"/>
              </a:rPr>
              <a:t>Alt </a:t>
            </a:r>
            <a:r>
              <a:rPr lang="da-DK" sz="1200" kern="1200" dirty="0">
                <a:solidFill>
                  <a:schemeClr val="tx1"/>
                </a:solidFill>
                <a:effectLst/>
                <a:latin typeface="+mn-lt"/>
                <a:ea typeface="+mn-ea"/>
                <a:cs typeface="+mn-cs"/>
              </a:rPr>
              <a:t>liv her på Jorden er bygget op af celler, der </a:t>
            </a:r>
          </a:p>
          <a:p>
            <a:r>
              <a:rPr lang="da-DK" sz="1200" kern="1200" dirty="0">
                <a:solidFill>
                  <a:schemeClr val="tx1"/>
                </a:solidFill>
                <a:effectLst/>
                <a:latin typeface="+mn-lt"/>
                <a:ea typeface="+mn-ea"/>
                <a:cs typeface="+mn-cs"/>
              </a:rPr>
              <a:t>både har </a:t>
            </a:r>
          </a:p>
          <a:p>
            <a:r>
              <a:rPr lang="da-DK" sz="1200" b="1" kern="1200" dirty="0">
                <a:solidFill>
                  <a:schemeClr val="tx1"/>
                </a:solidFill>
                <a:effectLst/>
                <a:latin typeface="+mn-lt"/>
                <a:ea typeface="+mn-ea"/>
                <a:cs typeface="+mn-cs"/>
              </a:rPr>
              <a:t>evnen til at omsætte energi (et stofskifte) </a:t>
            </a:r>
          </a:p>
          <a:p>
            <a:r>
              <a:rPr lang="da-DK" sz="1200" b="1" kern="1200" dirty="0">
                <a:solidFill>
                  <a:schemeClr val="tx1"/>
                </a:solidFill>
                <a:effectLst/>
                <a:latin typeface="+mn-lt"/>
                <a:ea typeface="+mn-ea"/>
                <a:cs typeface="+mn-cs"/>
              </a:rPr>
              <a:t>+ hukommelse, som de kan bringe videre til næste generation. </a:t>
            </a:r>
            <a:endParaRPr lang="en-US"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596EED4-BCF9-EC45-BBB6-1D20A2089D71}" type="slidenum">
              <a:rPr lang="en-US" smtClean="0"/>
              <a:t>31</a:t>
            </a:fld>
            <a:endParaRPr lang="en-US"/>
          </a:p>
        </p:txBody>
      </p:sp>
    </p:spTree>
    <p:extLst>
      <p:ext uri="{BB962C8B-B14F-4D97-AF65-F5344CB8AC3E}">
        <p14:creationId xmlns:p14="http://schemas.microsoft.com/office/powerpoint/2010/main" val="4201866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Alt liv er bygget på op med samme byggeklodser og arbejder med samme operativsystem.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Det er et klart tegn på at nuværende liv </a:t>
            </a:r>
            <a:r>
              <a:rPr lang="da-DK" sz="1200" b="1" kern="1200" dirty="0">
                <a:solidFill>
                  <a:schemeClr val="tx1"/>
                </a:solidFill>
                <a:effectLst/>
                <a:latin typeface="+mn-lt"/>
                <a:ea typeface="+mn-ea"/>
                <a:cs typeface="+mn-cs"/>
              </a:rPr>
              <a:t>har fælles stamfader.</a:t>
            </a:r>
            <a:r>
              <a:rPr lang="da-DK" sz="1200" kern="1200" dirty="0">
                <a:solidFill>
                  <a:schemeClr val="tx1"/>
                </a:solidFill>
                <a:effectLst/>
                <a:latin typeface="+mn-lt"/>
                <a:ea typeface="+mn-ea"/>
                <a:cs typeface="+mn-cs"/>
              </a:rPr>
              <a:t> Livet er opstået mindst en gang og alt tyder på at det foregik her på Jorden. Hvis der engang var flere slags operativsystemer, så ser det ud som om de andre er blevet slået ud nu.</a:t>
            </a:r>
            <a:endParaRPr lang="en-US"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Vi ved ikke hvordan livet opstod. Det er ikke lykkedes nogen at genskabe liv ud fra ikke-liv. Alligevel virker det sandsynligt at den første biokemi foregik i en såkaldt RNA verden. RNA er en form nukleinsyre, som netop bærer både hukommelse og kan omsætte energi.</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Illustration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fra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supplerende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materiale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i</a:t>
            </a:r>
            <a:r>
              <a:rPr lang="en-US" sz="1200" kern="1200" baseline="0" dirty="0">
                <a:solidFill>
                  <a:schemeClr val="tx1"/>
                </a:solidFill>
                <a:effectLst/>
                <a:latin typeface="+mn-lt"/>
                <a:ea typeface="+mn-ea"/>
                <a:cs typeface="+mn-cs"/>
              </a:rPr>
              <a:t> </a:t>
            </a:r>
            <a:r>
              <a:rPr lang="en-US" sz="1200" kern="1200" dirty="0">
                <a:solidFill>
                  <a:schemeClr val="tx1"/>
                </a:solidFill>
                <a:latin typeface="+mn-lt"/>
                <a:ea typeface="+mn-ea"/>
                <a:cs typeface="+mn-cs"/>
              </a:rPr>
              <a:t>David, L.A. and </a:t>
            </a:r>
            <a:r>
              <a:rPr lang="en-US" sz="1200" kern="1200" dirty="0" err="1">
                <a:solidFill>
                  <a:schemeClr val="tx1"/>
                </a:solidFill>
                <a:latin typeface="+mn-lt"/>
                <a:ea typeface="+mn-ea"/>
                <a:cs typeface="+mn-cs"/>
              </a:rPr>
              <a:t>Alm</a:t>
            </a:r>
            <a:r>
              <a:rPr lang="en-US" sz="1200" kern="1200" dirty="0">
                <a:solidFill>
                  <a:schemeClr val="tx1"/>
                </a:solidFill>
                <a:latin typeface="+mn-lt"/>
                <a:ea typeface="+mn-ea"/>
                <a:cs typeface="+mn-cs"/>
              </a:rPr>
              <a:t>, E.J. (2011) Rapid evolutionary innovation during an </a:t>
            </a:r>
            <a:r>
              <a:rPr lang="en-US" sz="1200" kern="1200" dirty="0" err="1">
                <a:solidFill>
                  <a:schemeClr val="tx1"/>
                </a:solidFill>
                <a:latin typeface="+mn-lt"/>
                <a:ea typeface="+mn-ea"/>
                <a:cs typeface="+mn-cs"/>
              </a:rPr>
              <a:t>Archaean</a:t>
            </a:r>
            <a:r>
              <a:rPr lang="en-US" sz="1200" kern="1200" dirty="0">
                <a:solidFill>
                  <a:schemeClr val="tx1"/>
                </a:solidFill>
                <a:latin typeface="+mn-lt"/>
                <a:ea typeface="+mn-ea"/>
                <a:cs typeface="+mn-cs"/>
              </a:rPr>
              <a:t> genetic expansion. Nature 469, 93-96.</a:t>
            </a:r>
          </a:p>
          <a:p>
            <a:endParaRPr lang="en-US" dirty="0"/>
          </a:p>
          <a:p>
            <a:r>
              <a:rPr lang="en-US" dirty="0" err="1"/>
              <a:t>Fotos</a:t>
            </a:r>
            <a:r>
              <a:rPr lang="en-US" dirty="0"/>
              <a:t> </a:t>
            </a:r>
            <a:r>
              <a:rPr lang="en-US" dirty="0" err="1"/>
              <a:t>fra</a:t>
            </a:r>
            <a:r>
              <a:rPr lang="en-US" dirty="0"/>
              <a:t> </a:t>
            </a:r>
            <a:r>
              <a:rPr lang="en-US" dirty="0" err="1"/>
              <a:t>totallylookslike.com</a:t>
            </a:r>
            <a:endParaRPr lang="en-US" dirty="0"/>
          </a:p>
        </p:txBody>
      </p:sp>
      <p:sp>
        <p:nvSpPr>
          <p:cNvPr id="4" name="Slide Number Placeholder 3"/>
          <p:cNvSpPr>
            <a:spLocks noGrp="1"/>
          </p:cNvSpPr>
          <p:nvPr>
            <p:ph type="sldNum" sz="quarter" idx="10"/>
          </p:nvPr>
        </p:nvSpPr>
        <p:spPr/>
        <p:txBody>
          <a:bodyPr/>
          <a:lstStyle/>
          <a:p>
            <a:fld id="{1596EED4-BCF9-EC45-BBB6-1D20A2089D71}" type="slidenum">
              <a:rPr lang="en-US" smtClean="0"/>
              <a:t>32</a:t>
            </a:fld>
            <a:endParaRPr lang="en-US"/>
          </a:p>
        </p:txBody>
      </p:sp>
    </p:spTree>
    <p:extLst>
      <p:ext uri="{BB962C8B-B14F-4D97-AF65-F5344CB8AC3E}">
        <p14:creationId xmlns:p14="http://schemas.microsoft.com/office/powerpoint/2010/main" val="2738560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a:t>
            </a:r>
            <a:r>
              <a:rPr lang="en-US" dirty="0" err="1"/>
              <a:t>millioner</a:t>
            </a:r>
            <a:r>
              <a:rPr lang="en-US" dirty="0"/>
              <a:t> </a:t>
            </a:r>
            <a:r>
              <a:rPr lang="en-US" dirty="0" err="1"/>
              <a:t>arter</a:t>
            </a:r>
            <a:r>
              <a:rPr lang="en-US" dirty="0"/>
              <a:t> </a:t>
            </a:r>
            <a:r>
              <a:rPr lang="en-US" dirty="0" err="1"/>
              <a:t>af</a:t>
            </a:r>
            <a:r>
              <a:rPr lang="en-US" dirty="0"/>
              <a:t> </a:t>
            </a:r>
            <a:r>
              <a:rPr lang="en-US" dirty="0" err="1"/>
              <a:t>dyr</a:t>
            </a:r>
            <a:endParaRPr lang="en-US" dirty="0"/>
          </a:p>
          <a:p>
            <a:r>
              <a:rPr lang="en-US" dirty="0" err="1"/>
              <a:t>Foto</a:t>
            </a:r>
            <a:r>
              <a:rPr lang="en-US" dirty="0"/>
              <a:t>: Google </a:t>
            </a:r>
            <a:r>
              <a:rPr lang="en-US" dirty="0" err="1"/>
              <a:t>Billeder</a:t>
            </a:r>
            <a:r>
              <a:rPr lang="en-US" dirty="0"/>
              <a:t> – </a:t>
            </a:r>
            <a:r>
              <a:rPr lang="en-US" dirty="0" err="1"/>
              <a:t>søg</a:t>
            </a:r>
            <a:r>
              <a:rPr lang="en-US" dirty="0"/>
              <a:t> </a:t>
            </a:r>
            <a:r>
              <a:rPr lang="en-US" dirty="0" err="1"/>
              <a:t>på</a:t>
            </a:r>
            <a:r>
              <a:rPr lang="en-US" dirty="0"/>
              <a:t> FN’s </a:t>
            </a:r>
            <a:r>
              <a:rPr lang="en-US" dirty="0" err="1"/>
              <a:t>biodiversitetsdag</a:t>
            </a:r>
            <a:r>
              <a:rPr lang="en-US" dirty="0"/>
              <a:t> </a:t>
            </a:r>
            <a:r>
              <a:rPr lang="en-US" dirty="0" err="1"/>
              <a:t>plakat</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2</a:t>
            </a:fld>
            <a:endParaRPr lang="en-US"/>
          </a:p>
        </p:txBody>
      </p:sp>
    </p:spTree>
    <p:extLst>
      <p:ext uri="{BB962C8B-B14F-4D97-AF65-F5344CB8AC3E}">
        <p14:creationId xmlns:p14="http://schemas.microsoft.com/office/powerpoint/2010/main" val="3042475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Fotos</a:t>
            </a:r>
            <a:r>
              <a:rPr lang="en-US" dirty="0"/>
              <a:t>: Google </a:t>
            </a:r>
            <a:r>
              <a:rPr lang="en-US" dirty="0" err="1"/>
              <a:t>billeder</a:t>
            </a:r>
            <a:r>
              <a:rPr lang="en-US" dirty="0"/>
              <a:t>: DNA</a:t>
            </a:r>
          </a:p>
        </p:txBody>
      </p:sp>
      <p:sp>
        <p:nvSpPr>
          <p:cNvPr id="4" name="Slide Number Placeholder 3"/>
          <p:cNvSpPr>
            <a:spLocks noGrp="1"/>
          </p:cNvSpPr>
          <p:nvPr>
            <p:ph type="sldNum" sz="quarter" idx="10"/>
          </p:nvPr>
        </p:nvSpPr>
        <p:spPr/>
        <p:txBody>
          <a:bodyPr/>
          <a:lstStyle/>
          <a:p>
            <a:fld id="{5677A867-91FA-6143-B944-53410C12FD4F}" type="slidenum">
              <a:rPr lang="en-US" smtClean="0"/>
              <a:t>33</a:t>
            </a:fld>
            <a:endParaRPr lang="en-US"/>
          </a:p>
        </p:txBody>
      </p:sp>
    </p:spTree>
    <p:extLst>
      <p:ext uri="{BB962C8B-B14F-4D97-AF65-F5344CB8AC3E}">
        <p14:creationId xmlns:p14="http://schemas.microsoft.com/office/powerpoint/2010/main" val="12817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dirty="0"/>
              <a:t>Tertiary structure of </a:t>
            </a:r>
            <a:r>
              <a:rPr lang="en-US" dirty="0" err="1"/>
              <a:t>tRNA</a:t>
            </a:r>
            <a:r>
              <a:rPr lang="en-US" dirty="0"/>
              <a:t>. </a:t>
            </a:r>
            <a:r>
              <a:rPr lang="en-US" i="1" dirty="0"/>
              <a:t>CCA tail</a:t>
            </a:r>
            <a:r>
              <a:rPr lang="en-US" dirty="0"/>
              <a:t> in yellow, </a:t>
            </a:r>
            <a:r>
              <a:rPr lang="en-US" i="1" dirty="0"/>
              <a:t>Acceptor stem</a:t>
            </a:r>
            <a:r>
              <a:rPr lang="en-US" dirty="0"/>
              <a:t> in purple, </a:t>
            </a:r>
            <a:r>
              <a:rPr lang="en-US" i="1" dirty="0"/>
              <a:t>Variable loop</a:t>
            </a:r>
            <a:r>
              <a:rPr lang="en-US" dirty="0"/>
              <a:t> in orange, </a:t>
            </a:r>
            <a:r>
              <a:rPr lang="en-US" i="1" dirty="0"/>
              <a:t>D arm</a:t>
            </a:r>
            <a:r>
              <a:rPr lang="en-US" dirty="0"/>
              <a:t> in red, </a:t>
            </a:r>
            <a:r>
              <a:rPr lang="en-US" i="1" dirty="0"/>
              <a:t>Anticodon arm</a:t>
            </a:r>
            <a:r>
              <a:rPr lang="en-US" dirty="0"/>
              <a:t> in blue with </a:t>
            </a:r>
            <a:r>
              <a:rPr lang="en-US" i="1" dirty="0"/>
              <a:t>Anticodon</a:t>
            </a:r>
            <a:r>
              <a:rPr lang="en-US" dirty="0"/>
              <a:t> in black, </a:t>
            </a:r>
            <a:r>
              <a:rPr lang="en-US" i="1" dirty="0"/>
              <a:t>T arm</a:t>
            </a:r>
            <a:r>
              <a:rPr lang="en-US" dirty="0"/>
              <a:t> in green.</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US" dirty="0"/>
              <a:t>Secondary </a:t>
            </a:r>
            <a:r>
              <a:rPr lang="en-US" i="1" dirty="0"/>
              <a:t>cloverleaf structure</a:t>
            </a:r>
            <a:r>
              <a:rPr lang="en-US" dirty="0"/>
              <a:t> of </a:t>
            </a:r>
            <a:r>
              <a:rPr lang="en-US" dirty="0" err="1"/>
              <a:t>tRNA</a:t>
            </a:r>
            <a:r>
              <a:rPr lang="en-US" baseline="30000" dirty="0" err="1"/>
              <a:t>Phe</a:t>
            </a:r>
            <a:r>
              <a:rPr lang="en-US" dirty="0"/>
              <a:t> from yeast.</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Fotos</a:t>
            </a:r>
            <a:r>
              <a:rPr lang="en-US" baseline="0" dirty="0"/>
              <a:t>: </a:t>
            </a:r>
            <a:r>
              <a:rPr lang="en-US" baseline="0" dirty="0" err="1"/>
              <a:t>wikipedia</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34</a:t>
            </a:fld>
            <a:endParaRPr lang="en-US"/>
          </a:p>
        </p:txBody>
      </p:sp>
    </p:spTree>
    <p:extLst>
      <p:ext uri="{BB962C8B-B14F-4D97-AF65-F5344CB8AC3E}">
        <p14:creationId xmlns:p14="http://schemas.microsoft.com/office/powerpoint/2010/main" val="2169746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 </a:t>
            </a:r>
            <a:r>
              <a:rPr lang="en-US" dirty="0" err="1"/>
              <a:t>findes</a:t>
            </a:r>
            <a:r>
              <a:rPr lang="en-US" dirty="0"/>
              <a:t> et </a:t>
            </a:r>
            <a:r>
              <a:rPr lang="en-US" dirty="0" err="1"/>
              <a:t>hav</a:t>
            </a:r>
            <a:r>
              <a:rPr lang="en-US" dirty="0"/>
              <a:t> </a:t>
            </a:r>
            <a:r>
              <a:rPr lang="en-US" dirty="0" err="1"/>
              <a:t>af</a:t>
            </a:r>
            <a:r>
              <a:rPr lang="en-US" dirty="0"/>
              <a:t> </a:t>
            </a:r>
            <a:r>
              <a:rPr lang="en-US" dirty="0" err="1"/>
              <a:t>kemiske</a:t>
            </a:r>
            <a:r>
              <a:rPr lang="en-US" dirty="0"/>
              <a:t> </a:t>
            </a:r>
            <a:r>
              <a:rPr lang="en-US" dirty="0" err="1"/>
              <a:t>reaktioner</a:t>
            </a:r>
            <a:r>
              <a:rPr lang="en-US" dirty="0"/>
              <a:t>,</a:t>
            </a:r>
            <a:r>
              <a:rPr lang="en-US" baseline="0" dirty="0"/>
              <a:t> </a:t>
            </a:r>
            <a:r>
              <a:rPr lang="en-US" baseline="0" dirty="0" err="1"/>
              <a:t>som</a:t>
            </a:r>
            <a:r>
              <a:rPr lang="en-US" baseline="0" dirty="0"/>
              <a:t> </a:t>
            </a:r>
            <a:r>
              <a:rPr lang="en-US" baseline="0" dirty="0" err="1"/>
              <a:t>bakterier</a:t>
            </a:r>
            <a:r>
              <a:rPr lang="en-US" baseline="0" dirty="0"/>
              <a:t> </a:t>
            </a:r>
            <a:r>
              <a:rPr lang="en-US" baseline="0" dirty="0" err="1"/>
              <a:t>kan</a:t>
            </a:r>
            <a:r>
              <a:rPr lang="en-US" baseline="0" dirty="0"/>
              <a:t> </a:t>
            </a:r>
            <a:r>
              <a:rPr lang="en-US" baseline="0" dirty="0" err="1"/>
              <a:t>udnytte</a:t>
            </a:r>
            <a:r>
              <a:rPr lang="en-US" baseline="0" dirty="0"/>
              <a:t> </a:t>
            </a:r>
            <a:r>
              <a:rPr lang="en-US" baseline="0" dirty="0" err="1"/>
              <a:t>i</a:t>
            </a:r>
            <a:r>
              <a:rPr lang="en-US" baseline="0" dirty="0"/>
              <a:t> </a:t>
            </a:r>
            <a:r>
              <a:rPr lang="en-US" baseline="0" dirty="0" err="1"/>
              <a:t>deres</a:t>
            </a:r>
            <a:r>
              <a:rPr lang="en-US" baseline="0" dirty="0"/>
              <a:t> </a:t>
            </a:r>
            <a:r>
              <a:rPr lang="en-US" baseline="0" dirty="0" err="1"/>
              <a:t>energistofskifte</a:t>
            </a:r>
            <a:r>
              <a:rPr lang="en-US" baseline="0" dirty="0"/>
              <a:t>.</a:t>
            </a:r>
          </a:p>
          <a:p>
            <a:r>
              <a:rPr lang="en-US" baseline="0" dirty="0"/>
              <a:t>De </a:t>
            </a:r>
            <a:r>
              <a:rPr lang="en-US" baseline="0" dirty="0" err="1"/>
              <a:t>vigtigste</a:t>
            </a:r>
            <a:r>
              <a:rPr lang="en-US" baseline="0" dirty="0"/>
              <a:t> </a:t>
            </a:r>
            <a:r>
              <a:rPr lang="en-US" baseline="0" dirty="0" err="1"/>
              <a:t>er</a:t>
            </a:r>
            <a:r>
              <a:rPr lang="en-US" baseline="0" dirty="0"/>
              <a:t> </a:t>
            </a:r>
            <a:r>
              <a:rPr lang="en-US" baseline="0" dirty="0" err="1"/>
              <a:t>fotosyntese</a:t>
            </a:r>
            <a:r>
              <a:rPr lang="en-US" baseline="0" dirty="0"/>
              <a:t> </a:t>
            </a:r>
            <a:r>
              <a:rPr lang="en-US" baseline="0" dirty="0" err="1"/>
              <a:t>og</a:t>
            </a:r>
            <a:r>
              <a:rPr lang="en-US" baseline="0" dirty="0"/>
              <a:t> </a:t>
            </a:r>
            <a:r>
              <a:rPr lang="en-US" baseline="0" dirty="0" err="1"/>
              <a:t>aerob</a:t>
            </a:r>
            <a:r>
              <a:rPr lang="en-US" baseline="0" dirty="0"/>
              <a:t> </a:t>
            </a:r>
            <a:r>
              <a:rPr lang="en-US" baseline="0" dirty="0" err="1"/>
              <a:t>forbrædning</a:t>
            </a:r>
            <a:r>
              <a:rPr lang="en-US" baseline="0" dirty="0"/>
              <a:t>.</a:t>
            </a:r>
          </a:p>
          <a:p>
            <a:endParaRPr lang="en-US" baseline="0" dirty="0"/>
          </a:p>
          <a:p>
            <a:r>
              <a:rPr lang="en-US" baseline="0" dirty="0"/>
              <a:t>Illustration </a:t>
            </a:r>
            <a:r>
              <a:rPr lang="en-US" baseline="0" dirty="0" err="1"/>
              <a:t>af</a:t>
            </a:r>
            <a:r>
              <a:rPr lang="en-US" baseline="0" dirty="0"/>
              <a:t> </a:t>
            </a:r>
            <a:r>
              <a:rPr lang="en-US" baseline="0" dirty="0" err="1"/>
              <a:t>spændingsrækken</a:t>
            </a:r>
            <a:r>
              <a:rPr lang="en-US" baseline="0" dirty="0"/>
              <a:t> / redox potentials. </a:t>
            </a:r>
            <a:r>
              <a:rPr lang="en-US" baseline="0" dirty="0" err="1"/>
              <a:t>Søg</a:t>
            </a:r>
            <a:r>
              <a:rPr lang="en-US" baseline="0" dirty="0"/>
              <a:t> </a:t>
            </a:r>
            <a:r>
              <a:rPr lang="en-US" baseline="0" dirty="0" err="1"/>
              <a:t>google</a:t>
            </a:r>
            <a:r>
              <a:rPr lang="en-US" baseline="0" dirty="0"/>
              <a:t> </a:t>
            </a:r>
            <a:r>
              <a:rPr lang="en-US" baseline="0" dirty="0" err="1"/>
              <a:t>billeder</a:t>
            </a:r>
            <a:endParaRPr lang="en-US" dirty="0"/>
          </a:p>
        </p:txBody>
      </p:sp>
      <p:sp>
        <p:nvSpPr>
          <p:cNvPr id="4" name="Slide Number Placeholder 3"/>
          <p:cNvSpPr>
            <a:spLocks noGrp="1"/>
          </p:cNvSpPr>
          <p:nvPr>
            <p:ph type="sldNum" sz="quarter" idx="10"/>
          </p:nvPr>
        </p:nvSpPr>
        <p:spPr/>
        <p:txBody>
          <a:bodyPr/>
          <a:lstStyle/>
          <a:p>
            <a:fld id="{1596EED4-BCF9-EC45-BBB6-1D20A2089D71}" type="slidenum">
              <a:rPr lang="en-US" smtClean="0"/>
              <a:t>35</a:t>
            </a:fld>
            <a:endParaRPr lang="en-US"/>
          </a:p>
        </p:txBody>
      </p:sp>
    </p:spTree>
    <p:extLst>
      <p:ext uri="{BB962C8B-B14F-4D97-AF65-F5344CB8AC3E}">
        <p14:creationId xmlns:p14="http://schemas.microsoft.com/office/powerpoint/2010/main" val="2801521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 </a:t>
            </a:r>
            <a:r>
              <a:rPr lang="en-US" sz="1200" b="1" kern="1200" dirty="0" err="1">
                <a:solidFill>
                  <a:schemeClr val="tx1"/>
                </a:solidFill>
                <a:effectLst/>
                <a:latin typeface="+mn-lt"/>
                <a:ea typeface="+mn-ea"/>
                <a:cs typeface="+mn-cs"/>
              </a:rPr>
              <a:t>af</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disse</a:t>
            </a:r>
            <a:r>
              <a:rPr lang="en-US" sz="1200" b="1" kern="1200" dirty="0">
                <a:solidFill>
                  <a:schemeClr val="tx1"/>
                </a:solidFill>
                <a:effectLst/>
                <a:latin typeface="+mn-lt"/>
                <a:ea typeface="+mn-ea"/>
                <a:cs typeface="+mn-cs"/>
              </a:rPr>
              <a:t> aerobe </a:t>
            </a:r>
            <a:r>
              <a:rPr lang="en-US" sz="1200" b="1" kern="1200" dirty="0" err="1">
                <a:solidFill>
                  <a:schemeClr val="tx1"/>
                </a:solidFill>
                <a:effectLst/>
                <a:latin typeface="+mn-lt"/>
                <a:ea typeface="+mn-ea"/>
                <a:cs typeface="+mn-cs"/>
              </a:rPr>
              <a:t>celler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var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forgængeren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til</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nutidige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mitokondrier</a:t>
            </a:r>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Mitokondriet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sammen</a:t>
            </a:r>
            <a:r>
              <a:rPr lang="en-US" sz="1200" kern="1200" dirty="0">
                <a:solidFill>
                  <a:schemeClr val="tx1"/>
                </a:solidFill>
                <a:effectLst/>
                <a:latin typeface="+mn-lt"/>
                <a:ea typeface="+mn-ea"/>
                <a:cs typeface="+mn-cs"/>
              </a:rPr>
              <a:t> med en </a:t>
            </a:r>
            <a:r>
              <a:rPr lang="en-US" sz="1200" kern="1200" dirty="0" err="1">
                <a:solidFill>
                  <a:schemeClr val="tx1"/>
                </a:solidFill>
                <a:effectLst/>
                <a:latin typeface="+mn-lt"/>
                <a:ea typeface="+mn-ea"/>
                <a:cs typeface="+mn-cs"/>
              </a:rPr>
              <a:t>bakteriecelle</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faktisk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kravlede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cellen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skabte</a:t>
            </a:r>
            <a:r>
              <a:rPr lang="en-US" sz="1200" kern="1200" dirty="0">
                <a:solidFill>
                  <a:schemeClr val="tx1"/>
                </a:solidFill>
                <a:effectLst/>
                <a:latin typeface="+mn-lt"/>
                <a:ea typeface="+mn-ea"/>
                <a:cs typeface="+mn-cs"/>
              </a:rPr>
              <a:t> den eukaryote </a:t>
            </a:r>
            <a:r>
              <a:rPr lang="en-US" sz="1200" kern="1200" dirty="0" err="1">
                <a:solidFill>
                  <a:schemeClr val="tx1"/>
                </a:solidFill>
                <a:effectLst/>
                <a:latin typeface="+mn-lt"/>
                <a:ea typeface="+mn-ea"/>
                <a:cs typeface="+mn-cs"/>
              </a:rPr>
              <a:t>celle</a:t>
            </a:r>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Hermed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blev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spillereglerne</a:t>
            </a:r>
            <a:r>
              <a:rPr lang="en-US" sz="1200" kern="1200" dirty="0">
                <a:solidFill>
                  <a:schemeClr val="tx1"/>
                </a:solidFill>
                <a:effectLst/>
                <a:latin typeface="+mn-lt"/>
                <a:ea typeface="+mn-ea"/>
                <a:cs typeface="+mn-cs"/>
              </a:rPr>
              <a:t> for liv for </a:t>
            </a:r>
            <a:r>
              <a:rPr lang="en-US" sz="1200" kern="1200" dirty="0" err="1">
                <a:solidFill>
                  <a:schemeClr val="tx1"/>
                </a:solidFill>
                <a:effectLst/>
                <a:latin typeface="+mn-lt"/>
                <a:ea typeface="+mn-ea"/>
                <a:cs typeface="+mn-cs"/>
              </a:rPr>
              <a:t>alvor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ændret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Eukaryoterne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får</a:t>
            </a:r>
            <a:r>
              <a:rPr lang="en-US" sz="1200" kern="1200" dirty="0">
                <a:solidFill>
                  <a:schemeClr val="tx1"/>
                </a:solidFill>
                <a:effectLst/>
                <a:latin typeface="+mn-lt"/>
                <a:ea typeface="+mn-ea"/>
                <a:cs typeface="+mn-cs"/>
              </a:rPr>
              <a:t> et </a:t>
            </a:r>
            <a:r>
              <a:rPr lang="en-US" sz="1200" kern="1200" dirty="0" err="1">
                <a:solidFill>
                  <a:schemeClr val="tx1"/>
                </a:solidFill>
                <a:effectLst/>
                <a:latin typeface="+mn-lt"/>
                <a:ea typeface="+mn-ea"/>
                <a:cs typeface="+mn-cs"/>
              </a:rPr>
              <a:t>kemisk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energi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overskud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gør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konkurrencedygtige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i</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kampen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om</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overlevelse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fordi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forbrænding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sukkerstoffer</a:t>
            </a:r>
            <a:r>
              <a:rPr lang="en-US" sz="1200" kern="1200" dirty="0">
                <a:solidFill>
                  <a:schemeClr val="tx1"/>
                </a:solidFill>
                <a:effectLst/>
                <a:latin typeface="+mn-lt"/>
                <a:ea typeface="+mn-ea"/>
                <a:cs typeface="+mn-cs"/>
              </a:rPr>
              <a:t> med </a:t>
            </a:r>
            <a:r>
              <a:rPr lang="en-US" sz="1200" kern="1200" dirty="0" err="1">
                <a:solidFill>
                  <a:schemeClr val="tx1"/>
                </a:solidFill>
                <a:effectLst/>
                <a:latin typeface="+mn-lt"/>
                <a:ea typeface="+mn-ea"/>
                <a:cs typeface="+mn-cs"/>
              </a:rPr>
              <a:t>ilt</a:t>
            </a:r>
            <a:r>
              <a:rPr lang="en-US" sz="1200" kern="1200" dirty="0">
                <a:solidFill>
                  <a:schemeClr val="tx1"/>
                </a:solidFill>
                <a:effectLst/>
                <a:latin typeface="+mn-lt"/>
                <a:ea typeface="+mn-ea"/>
                <a:cs typeface="+mn-cs"/>
              </a:rPr>
              <a:t> giver mere </a:t>
            </a:r>
            <a:r>
              <a:rPr lang="en-US" sz="1200" kern="1200" dirty="0" err="1">
                <a:solidFill>
                  <a:schemeClr val="tx1"/>
                </a:solidFill>
                <a:effectLst/>
                <a:latin typeface="+mn-lt"/>
                <a:ea typeface="+mn-ea"/>
                <a:cs typeface="+mn-cs"/>
              </a:rPr>
              <a:t>energi</a:t>
            </a:r>
            <a:r>
              <a:rPr lang="en-US" sz="1200" kern="1200" dirty="0">
                <a:solidFill>
                  <a:schemeClr val="tx1"/>
                </a:solidFill>
                <a:effectLst/>
                <a:latin typeface="+mn-lt"/>
                <a:ea typeface="+mn-ea"/>
                <a:cs typeface="+mn-cs"/>
              </a:rPr>
              <a:t> per </a:t>
            </a:r>
            <a:r>
              <a:rPr lang="en-US" sz="1200" kern="1200" dirty="0" err="1">
                <a:solidFill>
                  <a:schemeClr val="tx1"/>
                </a:solidFill>
                <a:effectLst/>
                <a:latin typeface="+mn-lt"/>
                <a:ea typeface="+mn-ea"/>
                <a:cs typeface="+mn-cs"/>
              </a:rPr>
              <a:t>reaktion</a:t>
            </a:r>
            <a:r>
              <a:rPr lang="en-US" sz="1200" kern="1200" dirty="0">
                <a:solidFill>
                  <a:schemeClr val="tx1"/>
                </a:solidFill>
                <a:effectLst/>
                <a:latin typeface="+mn-lt"/>
                <a:ea typeface="+mn-ea"/>
                <a:cs typeface="+mn-cs"/>
              </a:rPr>
              <a:t> end </a:t>
            </a:r>
            <a:r>
              <a:rPr lang="en-US" sz="1200" kern="1200" dirty="0" err="1">
                <a:solidFill>
                  <a:schemeClr val="tx1"/>
                </a:solidFill>
                <a:effectLst/>
                <a:latin typeface="+mn-lt"/>
                <a:ea typeface="+mn-ea"/>
                <a:cs typeface="+mn-cs"/>
              </a:rPr>
              <a:t>noget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stofskifte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Cyanobakterierne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altså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gode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betingelser</a:t>
            </a:r>
            <a:r>
              <a:rPr lang="en-US" sz="1200" kern="1200" dirty="0">
                <a:solidFill>
                  <a:schemeClr val="tx1"/>
                </a:solidFill>
                <a:effectLst/>
                <a:latin typeface="+mn-lt"/>
                <a:ea typeface="+mn-ea"/>
                <a:cs typeface="+mn-cs"/>
              </a:rPr>
              <a:t> for </a:t>
            </a:r>
            <a:r>
              <a:rPr lang="en-US" sz="1200" kern="1200" dirty="0" err="1">
                <a:solidFill>
                  <a:schemeClr val="tx1"/>
                </a:solidFill>
                <a:effectLst/>
                <a:latin typeface="+mn-lt"/>
                <a:ea typeface="+mn-ea"/>
                <a:cs typeface="+mn-cs"/>
              </a:rPr>
              <a:t>eukaryoterne</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og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sammen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kom</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til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styre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kulstofkredsløbene</a:t>
            </a:r>
            <a:r>
              <a:rPr lang="en-US" sz="1200" kern="1200" dirty="0">
                <a:solidFill>
                  <a:schemeClr val="tx1"/>
                </a:solidFill>
                <a:effectLst/>
                <a:latin typeface="+mn-lt"/>
                <a:ea typeface="+mn-ea"/>
                <a:cs typeface="+mn-cs"/>
              </a:rPr>
              <a:t> over </a:t>
            </a:r>
            <a:r>
              <a:rPr lang="en-US" sz="1200" kern="1200" dirty="0" err="1">
                <a:solidFill>
                  <a:schemeClr val="tx1"/>
                </a:solidFill>
                <a:effectLst/>
                <a:latin typeface="+mn-lt"/>
                <a:ea typeface="+mn-ea"/>
                <a:cs typeface="+mn-cs"/>
              </a:rPr>
              <a:t>lange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tidskala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Jorden</a:t>
            </a:r>
            <a:r>
              <a:rPr lang="en-US" sz="1200" kern="1200" dirty="0">
                <a:solidFill>
                  <a:schemeClr val="tx1"/>
                </a:solidFill>
                <a:effectLst/>
                <a:latin typeface="+mn-lt"/>
                <a:ea typeface="+mn-ea"/>
                <a:cs typeface="+mn-cs"/>
              </a:rPr>
              <a:t>.</a:t>
            </a:r>
          </a:p>
          <a:p>
            <a:endParaRPr lang="en-US" dirty="0"/>
          </a:p>
          <a:p>
            <a:r>
              <a:rPr lang="en-US" dirty="0" err="1"/>
              <a:t>Fotos</a:t>
            </a:r>
            <a:r>
              <a:rPr lang="en-US" dirty="0"/>
              <a:t> </a:t>
            </a:r>
            <a:r>
              <a:rPr lang="en-US" dirty="0" err="1"/>
              <a:t>fra</a:t>
            </a:r>
            <a:r>
              <a:rPr lang="en-US" dirty="0"/>
              <a:t> Google</a:t>
            </a:r>
            <a:r>
              <a:rPr lang="en-US" baseline="0" dirty="0"/>
              <a:t> </a:t>
            </a:r>
            <a:r>
              <a:rPr lang="en-US" baseline="0" dirty="0" err="1"/>
              <a:t>Billeder</a:t>
            </a:r>
            <a:endParaRPr lang="en-US" dirty="0"/>
          </a:p>
        </p:txBody>
      </p:sp>
      <p:sp>
        <p:nvSpPr>
          <p:cNvPr id="4" name="Slide Number Placeholder 3"/>
          <p:cNvSpPr>
            <a:spLocks noGrp="1"/>
          </p:cNvSpPr>
          <p:nvPr>
            <p:ph type="sldNum" sz="quarter" idx="10"/>
          </p:nvPr>
        </p:nvSpPr>
        <p:spPr/>
        <p:txBody>
          <a:bodyPr/>
          <a:lstStyle/>
          <a:p>
            <a:fld id="{1596EED4-BCF9-EC45-BBB6-1D20A2089D71}" type="slidenum">
              <a:rPr lang="en-US" smtClean="0"/>
              <a:t>36</a:t>
            </a:fld>
            <a:endParaRPr lang="en-US"/>
          </a:p>
        </p:txBody>
      </p:sp>
    </p:spTree>
    <p:extLst>
      <p:ext uri="{BB962C8B-B14F-4D97-AF65-F5344CB8AC3E}">
        <p14:creationId xmlns:p14="http://schemas.microsoft.com/office/powerpoint/2010/main" val="1539462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Scheme of light reactions in oxygenic photosynthesis. Photosystem II oxidizes a water molecule, harvesting the electron that will be used to synthesize NADPH, and producing an electrochemical gradient through the release of protons (H </a:t>
            </a:r>
            <a:r>
              <a:rPr lang="en-US" dirty="0" err="1"/>
              <a:t>þ</a:t>
            </a:r>
            <a:r>
              <a:rPr lang="en-US" dirty="0"/>
              <a:t> ) that will be used by ATP synthase to drive phosphorylation of ADP. The ATP and NADPH that are produced are used by the Calvin cycle for CO 2 fixation (dark reactions).</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Foto</a:t>
            </a:r>
            <a:r>
              <a:rPr lang="en-US" baseline="0" dirty="0"/>
              <a:t> </a:t>
            </a:r>
            <a:r>
              <a:rPr lang="en-US" baseline="0" dirty="0" err="1"/>
              <a:t>af</a:t>
            </a:r>
            <a:r>
              <a:rPr lang="en-US" baseline="0" dirty="0"/>
              <a:t> </a:t>
            </a:r>
            <a:r>
              <a:rPr lang="en-US" baseline="0" dirty="0" err="1"/>
              <a:t>blad</a:t>
            </a:r>
            <a:r>
              <a:rPr lang="en-US" baseline="0" dirty="0"/>
              <a:t> </a:t>
            </a:r>
            <a:r>
              <a:rPr lang="en-US" dirty="0" err="1"/>
              <a:t>fra</a:t>
            </a:r>
            <a:r>
              <a:rPr lang="en-US" dirty="0"/>
              <a:t> Google</a:t>
            </a:r>
            <a:r>
              <a:rPr lang="en-US" baseline="0" dirty="0"/>
              <a:t> </a:t>
            </a:r>
            <a:r>
              <a:rPr lang="en-US" baseline="0" dirty="0" err="1"/>
              <a:t>Billeder</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Foto</a:t>
            </a:r>
            <a:r>
              <a:rPr lang="en-US" dirty="0"/>
              <a:t> </a:t>
            </a:r>
            <a:r>
              <a:rPr lang="en-US" dirty="0" err="1"/>
              <a:t>af</a:t>
            </a:r>
            <a:r>
              <a:rPr lang="en-US" dirty="0"/>
              <a:t> de </a:t>
            </a:r>
            <a:r>
              <a:rPr lang="en-US" dirty="0" err="1"/>
              <a:t>koblede</a:t>
            </a:r>
            <a:r>
              <a:rPr lang="en-US" dirty="0"/>
              <a:t> </a:t>
            </a:r>
            <a:r>
              <a:rPr lang="en-US" dirty="0" err="1"/>
              <a:t>fotosystemer</a:t>
            </a:r>
            <a:r>
              <a:rPr lang="en-US" dirty="0"/>
              <a:t> </a:t>
            </a:r>
            <a:r>
              <a:rPr lang="en-US" dirty="0" err="1"/>
              <a:t>involveret</a:t>
            </a:r>
            <a:r>
              <a:rPr lang="en-US" baseline="0" dirty="0"/>
              <a:t> </a:t>
            </a:r>
            <a:r>
              <a:rPr lang="en-US" baseline="0" dirty="0" err="1"/>
              <a:t>i</a:t>
            </a:r>
            <a:r>
              <a:rPr lang="en-US" baseline="0" dirty="0"/>
              <a:t> den aerobe </a:t>
            </a:r>
            <a:r>
              <a:rPr lang="en-US" baseline="0" dirty="0" err="1"/>
              <a:t>fotosyntese</a:t>
            </a:r>
            <a:r>
              <a:rPr lang="en-US" baseline="0" dirty="0"/>
              <a:t> </a:t>
            </a:r>
            <a:r>
              <a:rPr lang="en-US" baseline="0" dirty="0" err="1"/>
              <a:t>fra</a:t>
            </a:r>
            <a:r>
              <a:rPr lang="en-US" baseline="0" dirty="0"/>
              <a:t> </a:t>
            </a:r>
            <a:r>
              <a:rPr lang="en-US" dirty="0"/>
              <a:t>Chapter 22 – Engineered Cyanobacteria: Research and Application in Bioenergy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37</a:t>
            </a:fld>
            <a:endParaRPr lang="en-US"/>
          </a:p>
        </p:txBody>
      </p:sp>
    </p:spTree>
    <p:extLst>
      <p:ext uri="{BB962C8B-B14F-4D97-AF65-F5344CB8AC3E}">
        <p14:creationId xmlns:p14="http://schemas.microsoft.com/office/powerpoint/2010/main" val="2213543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Alt liv er bygget på op med samme byggeklodser og arbejder med samme operativsystem.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Det er et klart tegn på at nuværende liv </a:t>
            </a:r>
            <a:r>
              <a:rPr lang="da-DK" sz="1200" b="1" kern="1200" dirty="0">
                <a:solidFill>
                  <a:schemeClr val="tx1"/>
                </a:solidFill>
                <a:effectLst/>
                <a:latin typeface="+mn-lt"/>
                <a:ea typeface="+mn-ea"/>
                <a:cs typeface="+mn-cs"/>
              </a:rPr>
              <a:t>har fælles stamfader.</a:t>
            </a:r>
            <a:r>
              <a:rPr lang="da-DK" sz="1200" kern="1200" dirty="0">
                <a:solidFill>
                  <a:schemeClr val="tx1"/>
                </a:solidFill>
                <a:effectLst/>
                <a:latin typeface="+mn-lt"/>
                <a:ea typeface="+mn-ea"/>
                <a:cs typeface="+mn-cs"/>
              </a:rPr>
              <a:t> Livet er opstået mindst en gang og alt tyder på at det foregik her på Jorden. Hvis der engang var flere slags operativsystemer, så ser det ud som om de andre er blevet slået ud nu.</a:t>
            </a:r>
            <a:endParaRPr lang="en-US"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Vi ved ikke hvordan livet opstod. Det er ikke lykkedes nogen at genskabe liv ud fra ikke-liv. Alligevel virker det sandsynligt at den første biokemi foregik i en såkaldt RNA verden. RNA er en form nukleinsyre, som netop bærer både hukommelse og kan omsætte energi.</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Illustration efter: </a:t>
            </a:r>
            <a:r>
              <a:rPr lang="en-US" sz="1200" kern="1200" dirty="0">
                <a:solidFill>
                  <a:schemeClr val="tx1"/>
                </a:solidFill>
                <a:latin typeface="+mn-lt"/>
                <a:ea typeface="+mn-ea"/>
                <a:cs typeface="+mn-cs"/>
              </a:rPr>
              <a:t>David, L.A. and </a:t>
            </a:r>
            <a:r>
              <a:rPr lang="en-US" sz="1200" kern="1200" dirty="0" err="1">
                <a:solidFill>
                  <a:schemeClr val="tx1"/>
                </a:solidFill>
                <a:latin typeface="+mn-lt"/>
                <a:ea typeface="+mn-ea"/>
                <a:cs typeface="+mn-cs"/>
              </a:rPr>
              <a:t>Alm</a:t>
            </a:r>
            <a:r>
              <a:rPr lang="en-US" sz="1200" kern="1200" dirty="0">
                <a:solidFill>
                  <a:schemeClr val="tx1"/>
                </a:solidFill>
                <a:latin typeface="+mn-lt"/>
                <a:ea typeface="+mn-ea"/>
                <a:cs typeface="+mn-cs"/>
              </a:rPr>
              <a:t>, E.J. (2011) Rapid evolutionary innovation during an </a:t>
            </a:r>
            <a:r>
              <a:rPr lang="en-US" sz="1200" kern="1200" dirty="0" err="1">
                <a:solidFill>
                  <a:schemeClr val="tx1"/>
                </a:solidFill>
                <a:latin typeface="+mn-lt"/>
                <a:ea typeface="+mn-ea"/>
                <a:cs typeface="+mn-cs"/>
              </a:rPr>
              <a:t>Archaean</a:t>
            </a:r>
            <a:r>
              <a:rPr lang="en-US" sz="1200" kern="1200" dirty="0">
                <a:solidFill>
                  <a:schemeClr val="tx1"/>
                </a:solidFill>
                <a:latin typeface="+mn-lt"/>
                <a:ea typeface="+mn-ea"/>
                <a:cs typeface="+mn-cs"/>
              </a:rPr>
              <a:t> genetic expansion. Nature 469, 93-96.</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596EED4-BCF9-EC45-BBB6-1D20A2089D71}" type="slidenum">
              <a:rPr lang="en-US" smtClean="0"/>
              <a:t>39</a:t>
            </a:fld>
            <a:endParaRPr lang="en-US"/>
          </a:p>
        </p:txBody>
      </p:sp>
    </p:spTree>
    <p:extLst>
      <p:ext uri="{BB962C8B-B14F-4D97-AF65-F5344CB8AC3E}">
        <p14:creationId xmlns:p14="http://schemas.microsoft.com/office/powerpoint/2010/main" val="2738560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 </a:t>
            </a:r>
            <a:r>
              <a:rPr lang="en-US" dirty="0" err="1"/>
              <a:t>er</a:t>
            </a:r>
            <a:r>
              <a:rPr lang="en-US" dirty="0"/>
              <a:t> </a:t>
            </a:r>
            <a:r>
              <a:rPr lang="en-US" dirty="0" err="1"/>
              <a:t>træet</a:t>
            </a:r>
            <a:r>
              <a:rPr lang="en-US" dirty="0"/>
              <a:t> </a:t>
            </a:r>
            <a:r>
              <a:rPr lang="en-US" dirty="0" err="1"/>
              <a:t>omorganiseret</a:t>
            </a:r>
            <a:r>
              <a:rPr lang="en-US" dirty="0"/>
              <a:t>. </a:t>
            </a:r>
            <a:r>
              <a:rPr lang="en-US" dirty="0" err="1"/>
              <a:t>Afstande</a:t>
            </a:r>
            <a:r>
              <a:rPr lang="en-US" dirty="0"/>
              <a:t> </a:t>
            </a:r>
            <a:r>
              <a:rPr lang="en-US" dirty="0" err="1"/>
              <a:t>langs</a:t>
            </a:r>
            <a:r>
              <a:rPr lang="en-US" dirty="0"/>
              <a:t> </a:t>
            </a:r>
            <a:r>
              <a:rPr lang="en-US" dirty="0" err="1"/>
              <a:t>grenene</a:t>
            </a:r>
            <a:r>
              <a:rPr lang="en-US" dirty="0"/>
              <a:t> </a:t>
            </a:r>
            <a:r>
              <a:rPr lang="en-US" dirty="0" err="1"/>
              <a:t>på</a:t>
            </a:r>
            <a:r>
              <a:rPr lang="en-US" dirty="0"/>
              <a:t> </a:t>
            </a:r>
            <a:r>
              <a:rPr lang="en-US" dirty="0" err="1"/>
              <a:t>træet</a:t>
            </a:r>
            <a:r>
              <a:rPr lang="en-US" dirty="0"/>
              <a:t> </a:t>
            </a:r>
            <a:r>
              <a:rPr lang="en-US" dirty="0" err="1"/>
              <a:t>afspejler</a:t>
            </a:r>
            <a:r>
              <a:rPr lang="en-US" dirty="0"/>
              <a:t> </a:t>
            </a:r>
            <a:r>
              <a:rPr lang="en-US" dirty="0" err="1"/>
              <a:t>stadig</a:t>
            </a:r>
            <a:r>
              <a:rPr lang="en-US" dirty="0"/>
              <a:t> </a:t>
            </a:r>
            <a:r>
              <a:rPr lang="en-US" dirty="0" err="1"/>
              <a:t>genetisk</a:t>
            </a:r>
            <a:r>
              <a:rPr lang="en-US" dirty="0"/>
              <a:t> </a:t>
            </a:r>
            <a:r>
              <a:rPr lang="en-US" dirty="0" err="1"/>
              <a:t>afstand</a:t>
            </a:r>
            <a:r>
              <a:rPr lang="en-US" dirty="0"/>
              <a:t> (</a:t>
            </a:r>
            <a:r>
              <a:rPr lang="en-US" dirty="0" err="1"/>
              <a:t>hvilket</a:t>
            </a:r>
            <a:r>
              <a:rPr lang="en-US" dirty="0"/>
              <a:t> </a:t>
            </a:r>
            <a:r>
              <a:rPr lang="en-US" dirty="0" err="1"/>
              <a:t>i</a:t>
            </a:r>
            <a:r>
              <a:rPr lang="en-US" dirty="0"/>
              <a:t> en </a:t>
            </a:r>
            <a:r>
              <a:rPr lang="en-US" dirty="0" err="1"/>
              <a:t>vis</a:t>
            </a:r>
            <a:r>
              <a:rPr lang="en-US" dirty="0"/>
              <a:t> </a:t>
            </a:r>
            <a:r>
              <a:rPr lang="en-US" dirty="0" err="1"/>
              <a:t>forstand</a:t>
            </a:r>
            <a:r>
              <a:rPr lang="en-US" dirty="0"/>
              <a:t> </a:t>
            </a:r>
            <a:r>
              <a:rPr lang="en-US" dirty="0" err="1"/>
              <a:t>svarer</a:t>
            </a:r>
            <a:r>
              <a:rPr lang="en-US" dirty="0"/>
              <a:t> </a:t>
            </a:r>
            <a:r>
              <a:rPr lang="en-US" dirty="0" err="1"/>
              <a:t>til</a:t>
            </a:r>
            <a:r>
              <a:rPr lang="en-US" dirty="0"/>
              <a:t> </a:t>
            </a:r>
            <a:r>
              <a:rPr lang="en-US" dirty="0" err="1"/>
              <a:t>tid</a:t>
            </a:r>
            <a:r>
              <a:rPr lang="en-US" dirty="0"/>
              <a:t> </a:t>
            </a:r>
            <a:r>
              <a:rPr lang="en-US" dirty="0" err="1"/>
              <a:t>siden</a:t>
            </a:r>
            <a:r>
              <a:rPr lang="en-US" dirty="0"/>
              <a:t> to </a:t>
            </a:r>
            <a:r>
              <a:rPr lang="en-US" dirty="0" err="1"/>
              <a:t>arter</a:t>
            </a:r>
            <a:r>
              <a:rPr lang="en-US" dirty="0"/>
              <a:t> </a:t>
            </a:r>
            <a:r>
              <a:rPr lang="en-US" dirty="0" err="1"/>
              <a:t>havde</a:t>
            </a:r>
            <a:r>
              <a:rPr lang="en-US" dirty="0"/>
              <a:t> </a:t>
            </a:r>
            <a:r>
              <a:rPr lang="en-US" dirty="0" err="1"/>
              <a:t>fælles</a:t>
            </a:r>
            <a:r>
              <a:rPr lang="en-US" dirty="0"/>
              <a:t> </a:t>
            </a:r>
            <a:r>
              <a:rPr lang="en-US" dirty="0" err="1"/>
              <a:t>stamfader</a:t>
            </a:r>
            <a:r>
              <a:rPr lang="en-US" dirty="0"/>
              <a:t>)</a:t>
            </a:r>
          </a:p>
          <a:p>
            <a:r>
              <a:rPr lang="en-US" dirty="0" err="1"/>
              <a:t>Foto</a:t>
            </a:r>
            <a:r>
              <a:rPr lang="en-US" dirty="0"/>
              <a:t>: Google </a:t>
            </a:r>
            <a:r>
              <a:rPr lang="en-US" dirty="0" err="1"/>
              <a:t>billeder</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40</a:t>
            </a:fld>
            <a:endParaRPr lang="en-US"/>
          </a:p>
        </p:txBody>
      </p:sp>
    </p:spTree>
    <p:extLst>
      <p:ext uri="{BB962C8B-B14F-4D97-AF65-F5344CB8AC3E}">
        <p14:creationId xmlns:p14="http://schemas.microsoft.com/office/powerpoint/2010/main" val="962530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LUCA </a:t>
            </a:r>
            <a:r>
              <a:rPr lang="en-US" dirty="0" err="1"/>
              <a:t>er</a:t>
            </a:r>
            <a:r>
              <a:rPr lang="en-US" dirty="0"/>
              <a:t> </a:t>
            </a:r>
            <a:r>
              <a:rPr lang="en-US" dirty="0" err="1"/>
              <a:t>ikke</a:t>
            </a:r>
            <a:r>
              <a:rPr lang="en-US" dirty="0"/>
              <a:t> </a:t>
            </a:r>
            <a:r>
              <a:rPr lang="en-US" dirty="0" err="1"/>
              <a:t>det</a:t>
            </a:r>
            <a:r>
              <a:rPr lang="en-US" dirty="0"/>
              <a:t> </a:t>
            </a:r>
            <a:r>
              <a:rPr lang="en-US" dirty="0" err="1"/>
              <a:t>første</a:t>
            </a:r>
            <a:r>
              <a:rPr lang="en-US" dirty="0"/>
              <a:t> liv, men blot den </a:t>
            </a:r>
            <a:r>
              <a:rPr lang="en-US" dirty="0" err="1"/>
              <a:t>seneste</a:t>
            </a:r>
            <a:r>
              <a:rPr lang="en-US" dirty="0"/>
              <a:t> </a:t>
            </a:r>
            <a:r>
              <a:rPr lang="en-US" dirty="0" err="1"/>
              <a:t>fælles</a:t>
            </a:r>
            <a:r>
              <a:rPr lang="en-US" dirty="0"/>
              <a:t> </a:t>
            </a:r>
            <a:r>
              <a:rPr lang="en-US" dirty="0" err="1"/>
              <a:t>stamfader</a:t>
            </a:r>
            <a:r>
              <a:rPr lang="en-US" dirty="0"/>
              <a:t>. Der </a:t>
            </a:r>
            <a:r>
              <a:rPr lang="en-US" dirty="0" err="1"/>
              <a:t>har</a:t>
            </a:r>
            <a:r>
              <a:rPr lang="en-US" dirty="0"/>
              <a:t> </a:t>
            </a:r>
            <a:r>
              <a:rPr lang="en-US" dirty="0" err="1"/>
              <a:t>eksisteret</a:t>
            </a:r>
            <a:r>
              <a:rPr lang="en-US" dirty="0"/>
              <a:t> mange former for liv, </a:t>
            </a:r>
            <a:r>
              <a:rPr lang="en-US" dirty="0" err="1"/>
              <a:t>som</a:t>
            </a:r>
            <a:r>
              <a:rPr lang="en-US" dirty="0"/>
              <a:t> </a:t>
            </a:r>
            <a:r>
              <a:rPr lang="en-US" dirty="0" err="1"/>
              <a:t>ikke</a:t>
            </a:r>
            <a:r>
              <a:rPr lang="en-US" dirty="0"/>
              <a:t> </a:t>
            </a:r>
            <a:r>
              <a:rPr lang="en-US" dirty="0" err="1"/>
              <a:t>er</a:t>
            </a:r>
            <a:r>
              <a:rPr lang="en-US" dirty="0"/>
              <a:t> her mere. Livet </a:t>
            </a:r>
            <a:r>
              <a:rPr lang="en-US" dirty="0" err="1"/>
              <a:t>opstod</a:t>
            </a:r>
            <a:r>
              <a:rPr lang="en-US" dirty="0"/>
              <a:t> </a:t>
            </a:r>
            <a:r>
              <a:rPr lang="en-US" dirty="0" err="1"/>
              <a:t>også</a:t>
            </a:r>
            <a:r>
              <a:rPr lang="en-US" dirty="0"/>
              <a:t> </a:t>
            </a:r>
            <a:r>
              <a:rPr lang="en-US" dirty="0" err="1"/>
              <a:t>inden</a:t>
            </a:r>
            <a:r>
              <a:rPr lang="en-US" dirty="0"/>
              <a:t> LUCA. </a:t>
            </a:r>
            <a:r>
              <a:rPr lang="en-US" dirty="0" err="1"/>
              <a:t>Sandsynligvis</a:t>
            </a:r>
            <a:r>
              <a:rPr lang="en-US" baseline="0" dirty="0"/>
              <a:t> </a:t>
            </a:r>
            <a:r>
              <a:rPr lang="en-US" baseline="0" dirty="0" err="1"/>
              <a:t>var</a:t>
            </a:r>
            <a:r>
              <a:rPr lang="en-US" baseline="0" dirty="0"/>
              <a:t> der </a:t>
            </a:r>
            <a:r>
              <a:rPr lang="en-US" baseline="0" dirty="0" err="1"/>
              <a:t>forgængere</a:t>
            </a:r>
            <a:r>
              <a:rPr lang="en-US" baseline="0" dirty="0"/>
              <a:t>, </a:t>
            </a:r>
            <a:r>
              <a:rPr lang="en-US" baseline="0" dirty="0" err="1"/>
              <a:t>som</a:t>
            </a:r>
            <a:r>
              <a:rPr lang="en-US" baseline="0" dirty="0"/>
              <a:t> </a:t>
            </a:r>
            <a:r>
              <a:rPr lang="en-US" baseline="0" dirty="0" err="1"/>
              <a:t>endnu</a:t>
            </a:r>
            <a:r>
              <a:rPr lang="en-US" baseline="0" dirty="0"/>
              <a:t> </a:t>
            </a:r>
            <a:r>
              <a:rPr lang="en-US" baseline="0" dirty="0" err="1"/>
              <a:t>ikke</a:t>
            </a:r>
            <a:r>
              <a:rPr lang="en-US" baseline="0" dirty="0"/>
              <a:t> </a:t>
            </a:r>
            <a:r>
              <a:rPr lang="en-US" baseline="0" dirty="0" err="1"/>
              <a:t>havde</a:t>
            </a:r>
            <a:r>
              <a:rPr lang="en-US" baseline="0" dirty="0"/>
              <a:t> DNA, men blot RNA  </a:t>
            </a:r>
            <a:r>
              <a:rPr lang="en-US" baseline="0" dirty="0" err="1"/>
              <a:t>til</a:t>
            </a:r>
            <a:r>
              <a:rPr lang="en-US" baseline="0" dirty="0"/>
              <a:t> at </a:t>
            </a:r>
            <a:r>
              <a:rPr lang="en-US" baseline="0" dirty="0" err="1"/>
              <a:t>bære</a:t>
            </a:r>
            <a:r>
              <a:rPr lang="en-US" baseline="0" dirty="0"/>
              <a:t> </a:t>
            </a:r>
            <a:r>
              <a:rPr lang="en-US" baseline="0" dirty="0" err="1"/>
              <a:t>arvematerialet</a:t>
            </a:r>
            <a:r>
              <a:rPr lang="en-US" baseline="0" dirty="0"/>
              <a:t>. </a:t>
            </a:r>
            <a:r>
              <a:rPr lang="en-US" baseline="0" dirty="0" err="1"/>
              <a:t>Idag</a:t>
            </a:r>
            <a:r>
              <a:rPr lang="en-US" baseline="0" dirty="0"/>
              <a:t> </a:t>
            </a:r>
            <a:r>
              <a:rPr lang="en-US" baseline="0" dirty="0" err="1"/>
              <a:t>kender</a:t>
            </a:r>
            <a:r>
              <a:rPr lang="en-US" baseline="0" dirty="0"/>
              <a:t> vi virus, der </a:t>
            </a:r>
            <a:r>
              <a:rPr lang="en-US" baseline="0" dirty="0" err="1"/>
              <a:t>gør</a:t>
            </a:r>
            <a:r>
              <a:rPr lang="en-US" baseline="0" dirty="0"/>
              <a:t> </a:t>
            </a:r>
            <a:r>
              <a:rPr lang="en-US" baseline="0" dirty="0" err="1"/>
              <a:t>sådan</a:t>
            </a:r>
            <a:r>
              <a:rPr lang="en-US" baseline="0" dirty="0"/>
              <a:t>, men </a:t>
            </a:r>
            <a:r>
              <a:rPr lang="en-US" baseline="0" dirty="0" err="1"/>
              <a:t>vira</a:t>
            </a:r>
            <a:r>
              <a:rPr lang="en-US" baseline="0" dirty="0"/>
              <a:t> </a:t>
            </a:r>
            <a:r>
              <a:rPr lang="en-US" baseline="0" dirty="0" err="1"/>
              <a:t>er</a:t>
            </a:r>
            <a:r>
              <a:rPr lang="en-US" baseline="0" dirty="0"/>
              <a:t> </a:t>
            </a:r>
            <a:r>
              <a:rPr lang="en-US" baseline="0" dirty="0" err="1"/>
              <a:t>ikke</a:t>
            </a:r>
            <a:r>
              <a:rPr lang="en-US" baseline="0" dirty="0"/>
              <a:t> </a:t>
            </a:r>
            <a:r>
              <a:rPr lang="en-US" baseline="0" dirty="0" err="1"/>
              <a:t>celler</a:t>
            </a:r>
            <a:r>
              <a:rPr lang="en-US" baseline="0" dirty="0"/>
              <a: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Foto</a:t>
            </a:r>
            <a:r>
              <a:rPr lang="en-US" dirty="0"/>
              <a:t>: Google </a:t>
            </a:r>
            <a:r>
              <a:rPr lang="en-US" dirty="0" err="1"/>
              <a:t>billeder</a:t>
            </a:r>
            <a:endParaRPr lang="en-US" dirty="0"/>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41</a:t>
            </a:fld>
            <a:endParaRPr lang="en-US"/>
          </a:p>
        </p:txBody>
      </p:sp>
    </p:spTree>
    <p:extLst>
      <p:ext uri="{BB962C8B-B14F-4D97-AF65-F5344CB8AC3E}">
        <p14:creationId xmlns:p14="http://schemas.microsoft.com/office/powerpoint/2010/main" val="3332156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Denne</a:t>
            </a:r>
            <a:r>
              <a:rPr lang="en-US" dirty="0"/>
              <a:t> </a:t>
            </a:r>
            <a:r>
              <a:rPr lang="en-US" dirty="0" err="1"/>
              <a:t>figur</a:t>
            </a:r>
            <a:r>
              <a:rPr lang="en-US" dirty="0"/>
              <a:t> </a:t>
            </a:r>
            <a:r>
              <a:rPr lang="en-US" dirty="0" err="1"/>
              <a:t>er</a:t>
            </a:r>
            <a:r>
              <a:rPr lang="en-US" baseline="0" dirty="0"/>
              <a:t> </a:t>
            </a:r>
            <a:r>
              <a:rPr lang="en-US" baseline="0" dirty="0" err="1"/>
              <a:t>taget</a:t>
            </a:r>
            <a:r>
              <a:rPr lang="en-US" baseline="0" dirty="0"/>
              <a:t> </a:t>
            </a:r>
            <a:r>
              <a:rPr lang="en-US" baseline="0" dirty="0" err="1"/>
              <a:t>fra</a:t>
            </a:r>
            <a:r>
              <a:rPr lang="en-US" baseline="0" dirty="0"/>
              <a:t> Elements Magazine: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The Transition from Geochemistry to Biogeochemistry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Nita </a:t>
            </a:r>
            <a:r>
              <a:rPr lang="en-US" sz="1200" b="0" i="0" u="none" strike="noStrike" kern="1200" baseline="0" dirty="0" err="1">
                <a:solidFill>
                  <a:schemeClr val="tx1"/>
                </a:solidFill>
                <a:latin typeface="+mn-lt"/>
                <a:ea typeface="+mn-ea"/>
                <a:cs typeface="+mn-cs"/>
              </a:rPr>
              <a:t>Sahai</a:t>
            </a:r>
            <a:r>
              <a:rPr lang="en-US" sz="1200" b="0" i="0" u="none" strike="noStrike" kern="1200" baseline="0" dirty="0">
                <a:solidFill>
                  <a:schemeClr val="tx1"/>
                </a:solidFill>
                <a:latin typeface="+mn-lt"/>
                <a:ea typeface="+mn-ea"/>
                <a:cs typeface="+mn-cs"/>
              </a:rPr>
              <a:t>, Hussein </a:t>
            </a:r>
            <a:r>
              <a:rPr lang="en-US" sz="1200" b="0" i="0" u="none" strike="noStrike" kern="1200" baseline="0" dirty="0" err="1">
                <a:solidFill>
                  <a:schemeClr val="tx1"/>
                </a:solidFill>
                <a:latin typeface="+mn-lt"/>
                <a:ea typeface="+mn-ea"/>
                <a:cs typeface="+mn-cs"/>
              </a:rPr>
              <a:t>Kaddour</a:t>
            </a:r>
            <a:r>
              <a:rPr lang="en-US" sz="1200" b="0" i="0" u="none" strike="noStrike" kern="1200" baseline="0" dirty="0">
                <a:solidFill>
                  <a:schemeClr val="tx1"/>
                </a:solidFill>
                <a:latin typeface="+mn-lt"/>
                <a:ea typeface="+mn-ea"/>
                <a:cs typeface="+mn-cs"/>
              </a:rPr>
              <a:t>, and </a:t>
            </a:r>
            <a:r>
              <a:rPr lang="en-US" sz="1200" b="0" i="0" u="none" strike="noStrike" kern="1200" baseline="0" dirty="0" err="1">
                <a:solidFill>
                  <a:schemeClr val="tx1"/>
                </a:solidFill>
                <a:latin typeface="+mn-lt"/>
                <a:ea typeface="+mn-ea"/>
                <a:cs typeface="+mn-cs"/>
              </a:rPr>
              <a:t>Punam</a:t>
            </a:r>
            <a:r>
              <a:rPr lang="en-US" sz="1200" b="0" i="0" u="none" strike="noStrike" kern="1200" baseline="0" dirty="0">
                <a:solidFill>
                  <a:schemeClr val="tx1"/>
                </a:solidFill>
                <a:latin typeface="+mn-lt"/>
                <a:ea typeface="+mn-ea"/>
                <a:cs typeface="+mn-cs"/>
              </a:rPr>
              <a:t> Dalai </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42</a:t>
            </a:fld>
            <a:endParaRPr lang="en-US"/>
          </a:p>
        </p:txBody>
      </p:sp>
    </p:spTree>
    <p:extLst>
      <p:ext uri="{BB962C8B-B14F-4D97-AF65-F5344CB8AC3E}">
        <p14:creationId xmlns:p14="http://schemas.microsoft.com/office/powerpoint/2010/main" val="3616693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Foto</a:t>
            </a:r>
            <a:r>
              <a:rPr lang="en-US" dirty="0"/>
              <a:t>: </a:t>
            </a:r>
            <a:r>
              <a:rPr lang="en-US" dirty="0" err="1"/>
              <a:t>fundet</a:t>
            </a:r>
            <a:r>
              <a:rPr lang="en-US" dirty="0"/>
              <a:t> </a:t>
            </a:r>
            <a:r>
              <a:rPr lang="en-US" dirty="0" err="1"/>
              <a:t>af</a:t>
            </a:r>
            <a:r>
              <a:rPr lang="en-US" dirty="0"/>
              <a:t> </a:t>
            </a:r>
            <a:r>
              <a:rPr lang="en-US" dirty="0" err="1"/>
              <a:t>Troels</a:t>
            </a:r>
            <a:r>
              <a:rPr lang="en-US" dirty="0"/>
              <a:t> Petersen (Google?)</a:t>
            </a:r>
          </a:p>
        </p:txBody>
      </p:sp>
      <p:sp>
        <p:nvSpPr>
          <p:cNvPr id="4" name="Slide Number Placeholder 3"/>
          <p:cNvSpPr>
            <a:spLocks noGrp="1"/>
          </p:cNvSpPr>
          <p:nvPr>
            <p:ph type="sldNum" sz="quarter" idx="10"/>
          </p:nvPr>
        </p:nvSpPr>
        <p:spPr/>
        <p:txBody>
          <a:bodyPr/>
          <a:lstStyle/>
          <a:p>
            <a:fld id="{5677A867-91FA-6143-B944-53410C12FD4F}" type="slidenum">
              <a:rPr lang="en-US" smtClean="0"/>
              <a:t>43</a:t>
            </a:fld>
            <a:endParaRPr lang="en-US"/>
          </a:p>
        </p:txBody>
      </p:sp>
    </p:spTree>
    <p:extLst>
      <p:ext uri="{BB962C8B-B14F-4D97-AF65-F5344CB8AC3E}">
        <p14:creationId xmlns:p14="http://schemas.microsoft.com/office/powerpoint/2010/main" val="714643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Fotos</a:t>
            </a:r>
            <a:r>
              <a:rPr lang="en-US" dirty="0"/>
              <a:t>:</a:t>
            </a:r>
          </a:p>
          <a:p>
            <a:r>
              <a:rPr lang="en-US" dirty="0"/>
              <a:t>Gif</a:t>
            </a:r>
            <a:r>
              <a:rPr lang="en-US" baseline="0" dirty="0"/>
              <a:t> animation “bacterial growth” </a:t>
            </a:r>
            <a:r>
              <a:rPr lang="en-US" baseline="0" dirty="0" err="1"/>
              <a:t>søg</a:t>
            </a:r>
            <a:r>
              <a:rPr lang="en-US" baseline="0" dirty="0"/>
              <a:t> Google </a:t>
            </a:r>
            <a:r>
              <a:rPr lang="en-US" baseline="0" dirty="0" err="1"/>
              <a:t>billeder</a:t>
            </a:r>
            <a:endParaRPr lang="en-US" baseline="0" dirty="0"/>
          </a:p>
          <a:p>
            <a:r>
              <a:rPr lang="en-US" baseline="0" dirty="0" err="1"/>
              <a:t>Geobacter</a:t>
            </a:r>
            <a:r>
              <a:rPr lang="en-US" baseline="0" dirty="0"/>
              <a:t> </a:t>
            </a:r>
            <a:r>
              <a:rPr lang="en-US" baseline="0" dirty="0" err="1"/>
              <a:t>rettigheder</a:t>
            </a:r>
            <a:r>
              <a:rPr lang="en-US" baseline="0" dirty="0"/>
              <a:t> </a:t>
            </a:r>
            <a:r>
              <a:rPr lang="en-US" baseline="0" dirty="0" err="1"/>
              <a:t>frikøbt</a:t>
            </a:r>
            <a:r>
              <a:rPr lang="en-US" baseline="0" dirty="0"/>
              <a:t> </a:t>
            </a:r>
            <a:r>
              <a:rPr lang="en-US" baseline="0" dirty="0" err="1"/>
              <a:t>af</a:t>
            </a:r>
            <a:r>
              <a:rPr lang="en-US" baseline="0" dirty="0"/>
              <a:t> </a:t>
            </a:r>
            <a:r>
              <a:rPr lang="en-US" baseline="0" dirty="0" err="1"/>
              <a:t>Videnskabsklubben</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3</a:t>
            </a:fld>
            <a:endParaRPr lang="en-US"/>
          </a:p>
        </p:txBody>
      </p:sp>
    </p:spTree>
    <p:extLst>
      <p:ext uri="{BB962C8B-B14F-4D97-AF65-F5344CB8AC3E}">
        <p14:creationId xmlns:p14="http://schemas.microsoft.com/office/powerpoint/2010/main" val="388067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44</a:t>
            </a:fld>
            <a:endParaRPr lang="en-US"/>
          </a:p>
        </p:txBody>
      </p:sp>
    </p:spTree>
    <p:extLst>
      <p:ext uri="{BB962C8B-B14F-4D97-AF65-F5344CB8AC3E}">
        <p14:creationId xmlns:p14="http://schemas.microsoft.com/office/powerpoint/2010/main" val="25618864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Urey- Miller </a:t>
            </a:r>
            <a:r>
              <a:rPr lang="en-US" baseline="0" dirty="0" err="1"/>
              <a:t>experimentet</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Foto</a:t>
            </a:r>
            <a:r>
              <a:rPr lang="en-US" baseline="0" dirty="0"/>
              <a:t>: </a:t>
            </a:r>
            <a:r>
              <a:rPr lang="en-US" dirty="0"/>
              <a:t>Google</a:t>
            </a:r>
          </a:p>
        </p:txBody>
      </p:sp>
      <p:sp>
        <p:nvSpPr>
          <p:cNvPr id="4" name="Slide Number Placeholder 3"/>
          <p:cNvSpPr>
            <a:spLocks noGrp="1"/>
          </p:cNvSpPr>
          <p:nvPr>
            <p:ph type="sldNum" sz="quarter" idx="10"/>
          </p:nvPr>
        </p:nvSpPr>
        <p:spPr/>
        <p:txBody>
          <a:bodyPr/>
          <a:lstStyle/>
          <a:p>
            <a:fld id="{5677A867-91FA-6143-B944-53410C12FD4F}" type="slidenum">
              <a:rPr lang="en-US" smtClean="0"/>
              <a:t>45</a:t>
            </a:fld>
            <a:endParaRPr lang="en-US"/>
          </a:p>
        </p:txBody>
      </p:sp>
    </p:spTree>
    <p:extLst>
      <p:ext uri="{BB962C8B-B14F-4D97-AF65-F5344CB8AC3E}">
        <p14:creationId xmlns:p14="http://schemas.microsoft.com/office/powerpoint/2010/main" val="829933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Urey- Miller </a:t>
            </a:r>
            <a:r>
              <a:rPr lang="en-US" baseline="0" dirty="0" err="1"/>
              <a:t>experimentet</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Foto</a:t>
            </a:r>
            <a:r>
              <a:rPr lang="en-US" baseline="0" dirty="0"/>
              <a:t>: </a:t>
            </a:r>
            <a:r>
              <a:rPr lang="en-US" dirty="0"/>
              <a:t>Google</a:t>
            </a: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46</a:t>
            </a:fld>
            <a:endParaRPr lang="en-US"/>
          </a:p>
        </p:txBody>
      </p:sp>
    </p:spTree>
    <p:extLst>
      <p:ext uri="{BB962C8B-B14F-4D97-AF65-F5344CB8AC3E}">
        <p14:creationId xmlns:p14="http://schemas.microsoft.com/office/powerpoint/2010/main" val="1060277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Allende Murchison </a:t>
            </a:r>
            <a:r>
              <a:rPr lang="en-US" baseline="0" dirty="0" err="1"/>
              <a:t>meteroite</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Foto</a:t>
            </a:r>
            <a:r>
              <a:rPr lang="en-US" baseline="0" dirty="0"/>
              <a:t>: </a:t>
            </a:r>
            <a:r>
              <a:rPr lang="en-US" dirty="0"/>
              <a:t>Google</a:t>
            </a: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47</a:t>
            </a:fld>
            <a:endParaRPr lang="en-US"/>
          </a:p>
        </p:txBody>
      </p:sp>
    </p:spTree>
    <p:extLst>
      <p:ext uri="{BB962C8B-B14F-4D97-AF65-F5344CB8AC3E}">
        <p14:creationId xmlns:p14="http://schemas.microsoft.com/office/powerpoint/2010/main" val="731067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Fotos</a:t>
            </a:r>
            <a:r>
              <a:rPr lang="en-US" dirty="0"/>
              <a:t>: </a:t>
            </a:r>
            <a:r>
              <a:rPr lang="en-US" dirty="0" err="1"/>
              <a:t>Usain</a:t>
            </a:r>
            <a:r>
              <a:rPr lang="en-US" dirty="0"/>
              <a:t> Bolt </a:t>
            </a:r>
            <a:r>
              <a:rPr lang="en-US" dirty="0" err="1"/>
              <a:t>fra</a:t>
            </a:r>
            <a:r>
              <a:rPr lang="en-US" dirty="0"/>
              <a:t> Google</a:t>
            </a:r>
          </a:p>
          <a:p>
            <a:r>
              <a:rPr lang="en-US" dirty="0"/>
              <a:t>Illustration </a:t>
            </a:r>
            <a:r>
              <a:rPr lang="en-US" dirty="0" err="1"/>
              <a:t>af</a:t>
            </a:r>
            <a:r>
              <a:rPr lang="en-US" dirty="0"/>
              <a:t> Tais W. Dahl</a:t>
            </a:r>
          </a:p>
        </p:txBody>
      </p:sp>
      <p:sp>
        <p:nvSpPr>
          <p:cNvPr id="4" name="Slide Number Placeholder 3"/>
          <p:cNvSpPr>
            <a:spLocks noGrp="1"/>
          </p:cNvSpPr>
          <p:nvPr>
            <p:ph type="sldNum" sz="quarter" idx="10"/>
          </p:nvPr>
        </p:nvSpPr>
        <p:spPr/>
        <p:txBody>
          <a:bodyPr/>
          <a:lstStyle/>
          <a:p>
            <a:fld id="{5677A867-91FA-6143-B944-53410C12FD4F}" type="slidenum">
              <a:rPr lang="en-US" smtClean="0"/>
              <a:t>48</a:t>
            </a:fld>
            <a:endParaRPr lang="en-US"/>
          </a:p>
        </p:txBody>
      </p:sp>
    </p:spTree>
    <p:extLst>
      <p:ext uri="{BB962C8B-B14F-4D97-AF65-F5344CB8AC3E}">
        <p14:creationId xmlns:p14="http://schemas.microsoft.com/office/powerpoint/2010/main" val="10643170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Fotos</a:t>
            </a:r>
            <a:r>
              <a:rPr lang="en-US" dirty="0"/>
              <a:t> </a:t>
            </a:r>
            <a:r>
              <a:rPr lang="en-US" dirty="0" err="1"/>
              <a:t>af</a:t>
            </a:r>
            <a:r>
              <a:rPr lang="en-US" dirty="0"/>
              <a:t> </a:t>
            </a:r>
            <a:r>
              <a:rPr lang="en-US" dirty="0" err="1"/>
              <a:t>Danmark</a:t>
            </a:r>
            <a:r>
              <a:rPr lang="en-US" dirty="0"/>
              <a:t> </a:t>
            </a:r>
            <a:r>
              <a:rPr lang="en-US" dirty="0" err="1"/>
              <a:t>fra</a:t>
            </a:r>
            <a:r>
              <a:rPr lang="en-US" dirty="0"/>
              <a:t> </a:t>
            </a:r>
            <a:r>
              <a:rPr lang="en-US" dirty="0" err="1"/>
              <a:t>rummet</a:t>
            </a:r>
            <a:r>
              <a:rPr lang="en-US" dirty="0"/>
              <a:t>:</a:t>
            </a:r>
            <a:r>
              <a:rPr lang="en-US" baseline="0" dirty="0"/>
              <a:t> Google</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52</a:t>
            </a:fld>
            <a:endParaRPr lang="en-US"/>
          </a:p>
        </p:txBody>
      </p:sp>
    </p:spTree>
    <p:extLst>
      <p:ext uri="{BB962C8B-B14F-4D97-AF65-F5344CB8AC3E}">
        <p14:creationId xmlns:p14="http://schemas.microsoft.com/office/powerpoint/2010/main" val="1353992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 Tais W. Dahl </a:t>
            </a:r>
            <a:r>
              <a:rPr lang="en-US" dirty="0" err="1"/>
              <a:t>efter</a:t>
            </a:r>
            <a:r>
              <a:rPr lang="en-US" dirty="0"/>
              <a:t> </a:t>
            </a:r>
            <a:r>
              <a:rPr lang="en-US" sz="1200" kern="1200" dirty="0">
                <a:solidFill>
                  <a:schemeClr val="tx1"/>
                </a:solidFill>
                <a:latin typeface="+mn-lt"/>
                <a:ea typeface="+mn-ea"/>
                <a:cs typeface="+mn-cs"/>
              </a:rPr>
              <a:t>Payne, J.L., McClain, C.R., Boyer, A.G., Brown, J.H., Finnegan, S., </a:t>
            </a:r>
            <a:r>
              <a:rPr lang="en-US" sz="1200" kern="1200" dirty="0" err="1">
                <a:solidFill>
                  <a:schemeClr val="tx1"/>
                </a:solidFill>
                <a:latin typeface="+mn-lt"/>
                <a:ea typeface="+mn-ea"/>
                <a:cs typeface="+mn-cs"/>
              </a:rPr>
              <a:t>Kowalewski</a:t>
            </a:r>
            <a:r>
              <a:rPr lang="en-US" sz="1200" kern="1200" dirty="0">
                <a:solidFill>
                  <a:schemeClr val="tx1"/>
                </a:solidFill>
                <a:latin typeface="+mn-lt"/>
                <a:ea typeface="+mn-ea"/>
                <a:cs typeface="+mn-cs"/>
              </a:rPr>
              <a:t>, M., Krause, R.A., Jr., Lyons, S.K., </a:t>
            </a:r>
            <a:r>
              <a:rPr lang="en-US" sz="1200" kern="1200" dirty="0" err="1">
                <a:solidFill>
                  <a:schemeClr val="tx1"/>
                </a:solidFill>
                <a:latin typeface="+mn-lt"/>
                <a:ea typeface="+mn-ea"/>
                <a:cs typeface="+mn-cs"/>
              </a:rPr>
              <a:t>McShea</a:t>
            </a:r>
            <a:r>
              <a:rPr lang="en-US" sz="1200" kern="1200" dirty="0">
                <a:solidFill>
                  <a:schemeClr val="tx1"/>
                </a:solidFill>
                <a:latin typeface="+mn-lt"/>
                <a:ea typeface="+mn-ea"/>
                <a:cs typeface="+mn-cs"/>
              </a:rPr>
              <a:t>, D.W., </a:t>
            </a:r>
            <a:r>
              <a:rPr lang="en-US" sz="1200" kern="1200" dirty="0" err="1">
                <a:solidFill>
                  <a:schemeClr val="tx1"/>
                </a:solidFill>
                <a:latin typeface="+mn-lt"/>
                <a:ea typeface="+mn-ea"/>
                <a:cs typeface="+mn-cs"/>
              </a:rPr>
              <a:t>Novack-Gottshall</a:t>
            </a:r>
            <a:r>
              <a:rPr lang="en-US" sz="1200" kern="1200" dirty="0">
                <a:solidFill>
                  <a:schemeClr val="tx1"/>
                </a:solidFill>
                <a:latin typeface="+mn-lt"/>
                <a:ea typeface="+mn-ea"/>
                <a:cs typeface="+mn-cs"/>
              </a:rPr>
              <a:t>, P.M., Smith, F.A., </a:t>
            </a:r>
            <a:r>
              <a:rPr lang="en-US" sz="1200" kern="1200" dirty="0" err="1">
                <a:solidFill>
                  <a:schemeClr val="tx1"/>
                </a:solidFill>
                <a:latin typeface="+mn-lt"/>
                <a:ea typeface="+mn-ea"/>
                <a:cs typeface="+mn-cs"/>
              </a:rPr>
              <a:t>Spaeth</a:t>
            </a:r>
            <a:r>
              <a:rPr lang="en-US" sz="1200" kern="1200" dirty="0">
                <a:solidFill>
                  <a:schemeClr val="tx1"/>
                </a:solidFill>
                <a:latin typeface="+mn-lt"/>
                <a:ea typeface="+mn-ea"/>
                <a:cs typeface="+mn-cs"/>
              </a:rPr>
              <a:t>, P., </a:t>
            </a:r>
            <a:r>
              <a:rPr lang="en-US" sz="1200" kern="1200" dirty="0" err="1">
                <a:solidFill>
                  <a:schemeClr val="tx1"/>
                </a:solidFill>
                <a:latin typeface="+mn-lt"/>
                <a:ea typeface="+mn-ea"/>
                <a:cs typeface="+mn-cs"/>
              </a:rPr>
              <a:t>Stempien</a:t>
            </a:r>
            <a:r>
              <a:rPr lang="en-US" sz="1200" kern="1200" dirty="0">
                <a:solidFill>
                  <a:schemeClr val="tx1"/>
                </a:solidFill>
                <a:latin typeface="+mn-lt"/>
                <a:ea typeface="+mn-ea"/>
                <a:cs typeface="+mn-cs"/>
              </a:rPr>
              <a:t>, J.A. and Wang, S.C. (2011) The evolutionary consequences of oxygenic photosynthesis: a body size perspective. Photosynthesis research 107, 37-57.</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53</a:t>
            </a:fld>
            <a:endParaRPr lang="en-US"/>
          </a:p>
        </p:txBody>
      </p:sp>
    </p:spTree>
    <p:extLst>
      <p:ext uri="{BB962C8B-B14F-4D97-AF65-F5344CB8AC3E}">
        <p14:creationId xmlns:p14="http://schemas.microsoft.com/office/powerpoint/2010/main" val="40587786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Illustration</a:t>
            </a:r>
            <a:r>
              <a:rPr lang="en-US" baseline="0" dirty="0"/>
              <a:t>: Tais W. Dahl</a:t>
            </a:r>
            <a:endParaRPr lang="en-US" dirty="0"/>
          </a:p>
        </p:txBody>
      </p:sp>
      <p:sp>
        <p:nvSpPr>
          <p:cNvPr id="4" name="Slide Number Placeholder 3"/>
          <p:cNvSpPr>
            <a:spLocks noGrp="1"/>
          </p:cNvSpPr>
          <p:nvPr>
            <p:ph type="sldNum" sz="quarter" idx="10"/>
          </p:nvPr>
        </p:nvSpPr>
        <p:spPr/>
        <p:txBody>
          <a:bodyPr/>
          <a:lstStyle/>
          <a:p>
            <a:fld id="{6D2A95F5-3F44-854F-9396-6FB86AE08697}" type="slidenum">
              <a:rPr lang="en-US" smtClean="0"/>
              <a:pPr/>
              <a:t>54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Foto</a:t>
            </a:r>
            <a:r>
              <a:rPr lang="en-US" dirty="0"/>
              <a:t>: Tais W. Dahl</a:t>
            </a:r>
          </a:p>
          <a:p>
            <a:r>
              <a:rPr lang="en-US" dirty="0"/>
              <a:t>Ekspeditionen2011.dk</a:t>
            </a:r>
          </a:p>
        </p:txBody>
      </p:sp>
      <p:sp>
        <p:nvSpPr>
          <p:cNvPr id="4" name="Slide Number Placeholder 3"/>
          <p:cNvSpPr>
            <a:spLocks noGrp="1"/>
          </p:cNvSpPr>
          <p:nvPr>
            <p:ph type="sldNum" sz="quarter" idx="10"/>
          </p:nvPr>
        </p:nvSpPr>
        <p:spPr/>
        <p:txBody>
          <a:bodyPr/>
          <a:lstStyle/>
          <a:p>
            <a:fld id="{5677A867-91FA-6143-B944-53410C12FD4F}" type="slidenum">
              <a:rPr lang="en-US" smtClean="0"/>
              <a:t>55</a:t>
            </a:fld>
            <a:endParaRPr lang="en-US"/>
          </a:p>
        </p:txBody>
      </p:sp>
    </p:spTree>
    <p:extLst>
      <p:ext uri="{BB962C8B-B14F-4D97-AF65-F5344CB8AC3E}">
        <p14:creationId xmlns:p14="http://schemas.microsoft.com/office/powerpoint/2010/main" val="24432857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Foto</a:t>
            </a:r>
            <a:r>
              <a:rPr lang="en-US" dirty="0"/>
              <a:t>: Tais W. Dahl</a:t>
            </a:r>
          </a:p>
          <a:p>
            <a:r>
              <a:rPr lang="en-US" dirty="0"/>
              <a:t>Ekspeditionen2011.dk</a:t>
            </a: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57</a:t>
            </a:fld>
            <a:endParaRPr lang="en-US"/>
          </a:p>
        </p:txBody>
      </p:sp>
    </p:spTree>
    <p:extLst>
      <p:ext uri="{BB962C8B-B14F-4D97-AF65-F5344CB8AC3E}">
        <p14:creationId xmlns:p14="http://schemas.microsoft.com/office/powerpoint/2010/main" val="386308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a:t>Hvordan</a:t>
            </a:r>
            <a:r>
              <a:rPr lang="en-US" sz="1200" b="1" dirty="0"/>
              <a:t> </a:t>
            </a:r>
            <a:r>
              <a:rPr lang="en-US" sz="1200" b="1" dirty="0" err="1"/>
              <a:t>er</a:t>
            </a:r>
            <a:r>
              <a:rPr lang="en-US" sz="1200" b="1" dirty="0"/>
              <a:t> </a:t>
            </a:r>
            <a:r>
              <a:rPr lang="en-US" sz="1200" b="1" dirty="0" err="1"/>
              <a:t>alting</a:t>
            </a:r>
            <a:r>
              <a:rPr lang="en-US" sz="1200" b="1" dirty="0"/>
              <a:t> </a:t>
            </a:r>
            <a:r>
              <a:rPr lang="en-US" sz="1200" b="1" dirty="0" err="1"/>
              <a:t>opstået</a:t>
            </a:r>
            <a:r>
              <a:rPr lang="en-US" sz="1200" b="1" dirty="0"/>
              <a:t>?</a:t>
            </a:r>
          </a:p>
          <a:p>
            <a:r>
              <a:rPr lang="en-US" sz="1200" b="0" dirty="0" err="1">
                <a:solidFill>
                  <a:schemeClr val="bg1"/>
                </a:solidFill>
                <a:effectLst/>
              </a:rPr>
              <a:t>Metode</a:t>
            </a:r>
            <a:r>
              <a:rPr lang="en-US" sz="1200" b="0" dirty="0">
                <a:solidFill>
                  <a:schemeClr val="bg1"/>
                </a:solidFill>
                <a:effectLst/>
              </a:rPr>
              <a:t>: </a:t>
            </a:r>
            <a:r>
              <a:rPr lang="en-US" sz="1200" b="0" dirty="0" err="1">
                <a:solidFill>
                  <a:schemeClr val="bg1"/>
                </a:solidFill>
                <a:effectLst/>
              </a:rPr>
              <a:t>Historie</a:t>
            </a:r>
            <a:r>
              <a:rPr lang="en-US" sz="1200" b="0" dirty="0">
                <a:solidFill>
                  <a:schemeClr val="bg1"/>
                </a:solidFill>
                <a:effectLst/>
              </a:rPr>
              <a:t> </a:t>
            </a:r>
            <a:r>
              <a:rPr lang="en-US" sz="1200" b="0" dirty="0" err="1">
                <a:solidFill>
                  <a:schemeClr val="bg1"/>
                </a:solidFill>
                <a:effectLst/>
              </a:rPr>
              <a:t>kan</a:t>
            </a:r>
            <a:r>
              <a:rPr lang="en-US" sz="1200" b="0" dirty="0">
                <a:solidFill>
                  <a:schemeClr val="bg1"/>
                </a:solidFill>
                <a:effectLst/>
              </a:rPr>
              <a:t> </a:t>
            </a:r>
            <a:r>
              <a:rPr lang="en-US" sz="1200" b="0" dirty="0" err="1">
                <a:solidFill>
                  <a:schemeClr val="bg1"/>
                </a:solidFill>
                <a:effectLst/>
              </a:rPr>
              <a:t>ikke</a:t>
            </a:r>
            <a:r>
              <a:rPr lang="en-US" sz="1200" b="0" dirty="0">
                <a:solidFill>
                  <a:schemeClr val="bg1"/>
                </a:solidFill>
                <a:effectLst/>
              </a:rPr>
              <a:t> </a:t>
            </a:r>
            <a:r>
              <a:rPr lang="en-US" sz="1200" b="0" dirty="0" err="1">
                <a:solidFill>
                  <a:schemeClr val="bg1"/>
                </a:solidFill>
                <a:effectLst/>
              </a:rPr>
              <a:t>eftervises</a:t>
            </a:r>
            <a:r>
              <a:rPr lang="en-US" sz="1200" b="0" dirty="0">
                <a:solidFill>
                  <a:schemeClr val="bg1"/>
                </a:solidFill>
                <a:effectLst/>
              </a:rPr>
              <a:t>. </a:t>
            </a:r>
          </a:p>
          <a:p>
            <a:r>
              <a:rPr lang="en-US" sz="1200" b="0" dirty="0">
                <a:solidFill>
                  <a:schemeClr val="bg1"/>
                </a:solidFill>
                <a:effectLst/>
              </a:rPr>
              <a:t>I </a:t>
            </a:r>
            <a:r>
              <a:rPr lang="en-US" sz="1200" b="0" dirty="0" err="1">
                <a:solidFill>
                  <a:schemeClr val="bg1"/>
                </a:solidFill>
                <a:effectLst/>
              </a:rPr>
              <a:t>stedet</a:t>
            </a:r>
            <a:r>
              <a:rPr lang="en-US" sz="1200" b="0" dirty="0">
                <a:solidFill>
                  <a:schemeClr val="bg1"/>
                </a:solidFill>
                <a:effectLst/>
              </a:rPr>
              <a:t> for at “</a:t>
            </a:r>
            <a:r>
              <a:rPr lang="en-US" sz="1200" b="0" dirty="0" err="1">
                <a:solidFill>
                  <a:schemeClr val="bg1"/>
                </a:solidFill>
                <a:effectLst/>
              </a:rPr>
              <a:t>bevise</a:t>
            </a:r>
            <a:r>
              <a:rPr lang="en-US" sz="1200" b="0" dirty="0">
                <a:solidFill>
                  <a:schemeClr val="bg1"/>
                </a:solidFill>
                <a:effectLst/>
              </a:rPr>
              <a:t>” en </a:t>
            </a:r>
            <a:r>
              <a:rPr lang="en-US" sz="1200" b="0" dirty="0" err="1">
                <a:solidFill>
                  <a:schemeClr val="bg1"/>
                </a:solidFill>
                <a:effectLst/>
              </a:rPr>
              <a:t>teori</a:t>
            </a:r>
            <a:r>
              <a:rPr lang="en-US" sz="1200" b="0" dirty="0">
                <a:solidFill>
                  <a:schemeClr val="bg1"/>
                </a:solidFill>
                <a:effectLst/>
              </a:rPr>
              <a:t>, </a:t>
            </a:r>
            <a:r>
              <a:rPr lang="en-US" sz="1200" b="0" dirty="0" err="1">
                <a:solidFill>
                  <a:schemeClr val="bg1"/>
                </a:solidFill>
                <a:effectLst/>
              </a:rPr>
              <a:t>må</a:t>
            </a:r>
            <a:r>
              <a:rPr lang="en-US" sz="1200" b="0" dirty="0">
                <a:solidFill>
                  <a:schemeClr val="bg1"/>
                </a:solidFill>
                <a:effectLst/>
              </a:rPr>
              <a:t> man </a:t>
            </a:r>
            <a:r>
              <a:rPr lang="en-US" sz="1200" b="0" dirty="0" err="1">
                <a:solidFill>
                  <a:schemeClr val="bg1"/>
                </a:solidFill>
                <a:effectLst/>
              </a:rPr>
              <a:t>nøjes</a:t>
            </a:r>
            <a:r>
              <a:rPr lang="en-US" sz="1200" b="0" dirty="0">
                <a:solidFill>
                  <a:schemeClr val="bg1"/>
                </a:solidFill>
                <a:effectLst/>
              </a:rPr>
              <a:t> med at </a:t>
            </a:r>
            <a:r>
              <a:rPr lang="en-US" sz="1200" dirty="0" err="1">
                <a:solidFill>
                  <a:schemeClr val="bg1"/>
                </a:solidFill>
                <a:effectLst/>
              </a:rPr>
              <a:t>udelukke</a:t>
            </a:r>
            <a:r>
              <a:rPr lang="en-US" sz="1200" dirty="0">
                <a:solidFill>
                  <a:schemeClr val="bg1"/>
                </a:solidFill>
                <a:effectLst/>
              </a:rPr>
              <a:t> </a:t>
            </a:r>
            <a:r>
              <a:rPr lang="en-US" sz="1200" dirty="0" err="1">
                <a:solidFill>
                  <a:schemeClr val="bg1"/>
                </a:solidFill>
                <a:effectLst/>
              </a:rPr>
              <a:t>flertydighed</a:t>
            </a:r>
            <a:r>
              <a:rPr lang="en-US" sz="1200" b="0" dirty="0">
                <a:solidFill>
                  <a:schemeClr val="bg1"/>
                </a:solidFill>
                <a:effectLst/>
              </a:rPr>
              <a:t>.</a:t>
            </a:r>
            <a:endParaRPr lang="en-US" sz="1050" b="0" dirty="0">
              <a:effectLst/>
            </a:endParaRP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5</a:t>
            </a:fld>
            <a:endParaRPr lang="en-US"/>
          </a:p>
        </p:txBody>
      </p:sp>
    </p:spTree>
    <p:extLst>
      <p:ext uri="{BB962C8B-B14F-4D97-AF65-F5344CB8AC3E}">
        <p14:creationId xmlns:p14="http://schemas.microsoft.com/office/powerpoint/2010/main" val="17414870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 Tais W. Dahl</a:t>
            </a:r>
          </a:p>
        </p:txBody>
      </p:sp>
      <p:sp>
        <p:nvSpPr>
          <p:cNvPr id="4" name="Slide Number Placeholder 3"/>
          <p:cNvSpPr>
            <a:spLocks noGrp="1"/>
          </p:cNvSpPr>
          <p:nvPr>
            <p:ph type="sldNum" sz="quarter" idx="10"/>
          </p:nvPr>
        </p:nvSpPr>
        <p:spPr/>
        <p:txBody>
          <a:bodyPr/>
          <a:lstStyle/>
          <a:p>
            <a:fld id="{5677A867-91FA-6143-B944-53410C12FD4F}" type="slidenum">
              <a:rPr lang="en-US" smtClean="0"/>
              <a:t>58</a:t>
            </a:fld>
            <a:endParaRPr lang="en-US"/>
          </a:p>
        </p:txBody>
      </p:sp>
    </p:spTree>
    <p:extLst>
      <p:ext uri="{BB962C8B-B14F-4D97-AF65-F5344CB8AC3E}">
        <p14:creationId xmlns:p14="http://schemas.microsoft.com/office/powerpoint/2010/main" val="10482144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 </a:t>
            </a:r>
            <a:r>
              <a:rPr lang="en-US" dirty="0" err="1"/>
              <a:t>ser</a:t>
            </a:r>
            <a:r>
              <a:rPr lang="en-US" dirty="0"/>
              <a:t> at store dele </a:t>
            </a:r>
            <a:r>
              <a:rPr lang="en-US" dirty="0" err="1"/>
              <a:t>af</a:t>
            </a:r>
            <a:r>
              <a:rPr lang="en-US" dirty="0"/>
              <a:t> </a:t>
            </a:r>
            <a:r>
              <a:rPr lang="en-US" dirty="0" err="1"/>
              <a:t>verdenshavet</a:t>
            </a:r>
            <a:r>
              <a:rPr lang="en-US" dirty="0"/>
              <a:t> </a:t>
            </a:r>
            <a:r>
              <a:rPr lang="en-US" dirty="0" err="1"/>
              <a:t>stadig</a:t>
            </a:r>
            <a:r>
              <a:rPr lang="en-US" dirty="0"/>
              <a:t> </a:t>
            </a:r>
            <a:r>
              <a:rPr lang="en-US" dirty="0" err="1"/>
              <a:t>var</a:t>
            </a:r>
            <a:r>
              <a:rPr lang="en-US" dirty="0"/>
              <a:t> </a:t>
            </a:r>
            <a:r>
              <a:rPr lang="en-US" dirty="0" err="1"/>
              <a:t>anoxiske</a:t>
            </a:r>
            <a:r>
              <a:rPr lang="en-US" dirty="0"/>
              <a:t> – men for </a:t>
            </a:r>
            <a:r>
              <a:rPr lang="en-US" dirty="0" err="1"/>
              <a:t>nyligt</a:t>
            </a:r>
            <a:r>
              <a:rPr lang="en-US" dirty="0"/>
              <a:t> </a:t>
            </a:r>
            <a:r>
              <a:rPr lang="en-US" dirty="0" err="1"/>
              <a:t>opdagede</a:t>
            </a:r>
            <a:r>
              <a:rPr lang="en-US" dirty="0"/>
              <a:t> vi et </a:t>
            </a:r>
            <a:r>
              <a:rPr lang="en-US" dirty="0" err="1"/>
              <a:t>kortvarigt</a:t>
            </a:r>
            <a:r>
              <a:rPr lang="en-US" dirty="0"/>
              <a:t> </a:t>
            </a:r>
            <a:r>
              <a:rPr lang="en-US" dirty="0" err="1"/>
              <a:t>periode</a:t>
            </a:r>
            <a:r>
              <a:rPr lang="en-US" dirty="0"/>
              <a:t> med mere </a:t>
            </a:r>
            <a:r>
              <a:rPr lang="en-US" dirty="0" err="1"/>
              <a:t>ilt</a:t>
            </a:r>
            <a:r>
              <a:rPr lang="en-US" baseline="0" dirty="0"/>
              <a:t> </a:t>
            </a:r>
            <a:r>
              <a:rPr lang="en-US" baseline="0" dirty="0" err="1"/>
              <a:t>i</a:t>
            </a:r>
            <a:r>
              <a:rPr lang="en-US" baseline="0" dirty="0"/>
              <a:t> </a:t>
            </a:r>
            <a:r>
              <a:rPr lang="en-US" baseline="0" dirty="0" err="1"/>
              <a:t>havet</a:t>
            </a:r>
            <a:r>
              <a:rPr lang="en-US" baseline="0" dirty="0"/>
              <a:t>.</a:t>
            </a:r>
            <a:endParaRPr lang="en-US" dirty="0"/>
          </a:p>
        </p:txBody>
      </p:sp>
      <p:sp>
        <p:nvSpPr>
          <p:cNvPr id="4" name="Slide Number Placeholder 3"/>
          <p:cNvSpPr>
            <a:spLocks noGrp="1"/>
          </p:cNvSpPr>
          <p:nvPr>
            <p:ph type="sldNum" sz="quarter" idx="10"/>
          </p:nvPr>
        </p:nvSpPr>
        <p:spPr/>
        <p:txBody>
          <a:bodyPr/>
          <a:lstStyle/>
          <a:p>
            <a:fld id="{799EBE1D-EDEA-D948-BFEF-EBE46FAC7DEE}" type="slidenum">
              <a:rPr lang="en-US" smtClean="0"/>
              <a:t>59</a:t>
            </a:fld>
            <a:endParaRPr lang="en-US"/>
          </a:p>
        </p:txBody>
      </p:sp>
    </p:spTree>
    <p:extLst>
      <p:ext uri="{BB962C8B-B14F-4D97-AF65-F5344CB8AC3E}">
        <p14:creationId xmlns:p14="http://schemas.microsoft.com/office/powerpoint/2010/main" val="4425064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Foto</a:t>
            </a:r>
            <a:r>
              <a:rPr lang="en-US" dirty="0"/>
              <a:t>: Google</a:t>
            </a:r>
          </a:p>
        </p:txBody>
      </p:sp>
      <p:sp>
        <p:nvSpPr>
          <p:cNvPr id="4" name="Slide Number Placeholder 3"/>
          <p:cNvSpPr>
            <a:spLocks noGrp="1"/>
          </p:cNvSpPr>
          <p:nvPr>
            <p:ph type="sldNum" sz="quarter" idx="10"/>
          </p:nvPr>
        </p:nvSpPr>
        <p:spPr/>
        <p:txBody>
          <a:bodyPr/>
          <a:lstStyle/>
          <a:p>
            <a:fld id="{5677A867-91FA-6143-B944-53410C12FD4F}" type="slidenum">
              <a:rPr lang="en-US" smtClean="0"/>
              <a:t>62</a:t>
            </a:fld>
            <a:endParaRPr lang="en-US"/>
          </a:p>
        </p:txBody>
      </p:sp>
    </p:spTree>
    <p:extLst>
      <p:ext uri="{BB962C8B-B14F-4D97-AF65-F5344CB8AC3E}">
        <p14:creationId xmlns:p14="http://schemas.microsoft.com/office/powerpoint/2010/main" val="34159814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Boyle, R.A., Dahl, T.W., Dale, A.W., Shields-Zhou, G.A., Zhu, M., </a:t>
            </a:r>
            <a:r>
              <a:rPr lang="en-US" sz="1200" kern="1200" dirty="0" err="1">
                <a:solidFill>
                  <a:schemeClr val="tx1"/>
                </a:solidFill>
                <a:latin typeface="+mn-lt"/>
                <a:ea typeface="+mn-ea"/>
                <a:cs typeface="+mn-cs"/>
              </a:rPr>
              <a:t>Brasier</a:t>
            </a:r>
            <a:r>
              <a:rPr lang="en-US" sz="1200" kern="1200" dirty="0">
                <a:solidFill>
                  <a:schemeClr val="tx1"/>
                </a:solidFill>
                <a:latin typeface="+mn-lt"/>
                <a:ea typeface="+mn-ea"/>
                <a:cs typeface="+mn-cs"/>
              </a:rPr>
              <a:t>, M.D., Canfield, D.E. and </a:t>
            </a:r>
            <a:r>
              <a:rPr lang="en-US" sz="1200" kern="1200" dirty="0" err="1">
                <a:solidFill>
                  <a:schemeClr val="tx1"/>
                </a:solidFill>
                <a:latin typeface="+mn-lt"/>
                <a:ea typeface="+mn-ea"/>
                <a:cs typeface="+mn-cs"/>
              </a:rPr>
              <a:t>Lenton</a:t>
            </a:r>
            <a:r>
              <a:rPr lang="en-US" sz="1200" kern="1200" dirty="0">
                <a:solidFill>
                  <a:schemeClr val="tx1"/>
                </a:solidFill>
                <a:latin typeface="+mn-lt"/>
                <a:ea typeface="+mn-ea"/>
                <a:cs typeface="+mn-cs"/>
              </a:rPr>
              <a:t>, T.M. (2014) Stabilization of the coupled oxygen and phosphorus cycles by the evolution of </a:t>
            </a:r>
            <a:r>
              <a:rPr lang="en-US" sz="1200" kern="1200" dirty="0" err="1">
                <a:solidFill>
                  <a:schemeClr val="tx1"/>
                </a:solidFill>
                <a:latin typeface="+mn-lt"/>
                <a:ea typeface="+mn-ea"/>
                <a:cs typeface="+mn-cs"/>
              </a:rPr>
              <a:t>bioturbation</a:t>
            </a:r>
            <a:r>
              <a:rPr lang="en-US" sz="1200" kern="1200" dirty="0">
                <a:solidFill>
                  <a:schemeClr val="tx1"/>
                </a:solidFill>
                <a:latin typeface="+mn-lt"/>
                <a:ea typeface="+mn-ea"/>
                <a:cs typeface="+mn-cs"/>
              </a:rPr>
              <a:t>. Nature </a:t>
            </a:r>
            <a:r>
              <a:rPr lang="en-US" sz="1200" kern="1200" dirty="0" err="1">
                <a:solidFill>
                  <a:schemeClr val="tx1"/>
                </a:solidFill>
                <a:latin typeface="+mn-lt"/>
                <a:ea typeface="+mn-ea"/>
                <a:cs typeface="+mn-cs"/>
              </a:rPr>
              <a:t>Geosci</a:t>
            </a:r>
            <a:r>
              <a:rPr lang="en-US" sz="1200" kern="1200" dirty="0">
                <a:solidFill>
                  <a:schemeClr val="tx1"/>
                </a:solidFill>
                <a:latin typeface="+mn-lt"/>
                <a:ea typeface="+mn-ea"/>
                <a:cs typeface="+mn-cs"/>
              </a:rPr>
              <a:t> 7, 671-676.</a:t>
            </a:r>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63</a:t>
            </a:fld>
            <a:endParaRPr lang="en-US"/>
          </a:p>
        </p:txBody>
      </p:sp>
    </p:spTree>
    <p:extLst>
      <p:ext uri="{BB962C8B-B14F-4D97-AF65-F5344CB8AC3E}">
        <p14:creationId xmlns:p14="http://schemas.microsoft.com/office/powerpoint/2010/main" val="35243657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Isoxys</a:t>
            </a:r>
            <a:r>
              <a:rPr lang="en-US" dirty="0"/>
              <a:t> – </a:t>
            </a:r>
            <a:r>
              <a:rPr lang="en-US" dirty="0" err="1"/>
              <a:t>Kambrisk</a:t>
            </a:r>
            <a:r>
              <a:rPr lang="en-US" dirty="0"/>
              <a:t> </a:t>
            </a:r>
            <a:r>
              <a:rPr lang="en-US" dirty="0" err="1"/>
              <a:t>makrozooplankton</a:t>
            </a:r>
            <a:endParaRPr lang="en-US" dirty="0"/>
          </a:p>
          <a:p>
            <a:r>
              <a:rPr lang="en-US" dirty="0" err="1"/>
              <a:t>Foto</a:t>
            </a:r>
            <a:r>
              <a:rPr lang="en-US" dirty="0"/>
              <a:t>: Google</a:t>
            </a:r>
          </a:p>
        </p:txBody>
      </p:sp>
      <p:sp>
        <p:nvSpPr>
          <p:cNvPr id="4" name="Slide Number Placeholder 3"/>
          <p:cNvSpPr>
            <a:spLocks noGrp="1"/>
          </p:cNvSpPr>
          <p:nvPr>
            <p:ph type="sldNum" sz="quarter" idx="10"/>
          </p:nvPr>
        </p:nvSpPr>
        <p:spPr/>
        <p:txBody>
          <a:bodyPr/>
          <a:lstStyle/>
          <a:p>
            <a:fld id="{5677A867-91FA-6143-B944-53410C12FD4F}" type="slidenum">
              <a:rPr lang="en-US" smtClean="0"/>
              <a:t>64</a:t>
            </a:fld>
            <a:endParaRPr lang="en-US"/>
          </a:p>
        </p:txBody>
      </p:sp>
    </p:spTree>
    <p:extLst>
      <p:ext uri="{BB962C8B-B14F-4D97-AF65-F5344CB8AC3E}">
        <p14:creationId xmlns:p14="http://schemas.microsoft.com/office/powerpoint/2010/main" val="9183626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Foto</a:t>
            </a:r>
            <a:r>
              <a:rPr lang="en-US" dirty="0"/>
              <a:t>: Google</a:t>
            </a:r>
          </a:p>
        </p:txBody>
      </p:sp>
      <p:sp>
        <p:nvSpPr>
          <p:cNvPr id="4" name="Slide Number Placeholder 3"/>
          <p:cNvSpPr>
            <a:spLocks noGrp="1"/>
          </p:cNvSpPr>
          <p:nvPr>
            <p:ph type="sldNum" sz="quarter" idx="10"/>
          </p:nvPr>
        </p:nvSpPr>
        <p:spPr/>
        <p:txBody>
          <a:bodyPr/>
          <a:lstStyle/>
          <a:p>
            <a:fld id="{5677A867-91FA-6143-B944-53410C12FD4F}" type="slidenum">
              <a:rPr lang="en-US" smtClean="0"/>
              <a:t>67</a:t>
            </a:fld>
            <a:endParaRPr lang="en-US"/>
          </a:p>
        </p:txBody>
      </p:sp>
    </p:spTree>
    <p:extLst>
      <p:ext uri="{BB962C8B-B14F-4D97-AF65-F5344CB8AC3E}">
        <p14:creationId xmlns:p14="http://schemas.microsoft.com/office/powerpoint/2010/main" val="18325095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Foto</a:t>
            </a:r>
            <a:r>
              <a:rPr lang="en-US" dirty="0"/>
              <a:t>: </a:t>
            </a:r>
            <a:r>
              <a:rPr lang="en-US" dirty="0" err="1"/>
              <a:t>google</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68</a:t>
            </a:fld>
            <a:endParaRPr lang="en-US"/>
          </a:p>
        </p:txBody>
      </p:sp>
    </p:spTree>
    <p:extLst>
      <p:ext uri="{BB962C8B-B14F-4D97-AF65-F5344CB8AC3E}">
        <p14:creationId xmlns:p14="http://schemas.microsoft.com/office/powerpoint/2010/main" val="3780694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Foto</a:t>
            </a:r>
            <a:r>
              <a:rPr lang="en-US" dirty="0"/>
              <a:t>: </a:t>
            </a:r>
            <a:r>
              <a:rPr lang="en-US" dirty="0" err="1"/>
              <a:t>google</a:t>
            </a:r>
            <a:endParaRPr lang="en-US" dirty="0"/>
          </a:p>
          <a:p>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69</a:t>
            </a:fld>
            <a:endParaRPr lang="en-US"/>
          </a:p>
        </p:txBody>
      </p:sp>
    </p:spTree>
    <p:extLst>
      <p:ext uri="{BB962C8B-B14F-4D97-AF65-F5344CB8AC3E}">
        <p14:creationId xmlns:p14="http://schemas.microsoft.com/office/powerpoint/2010/main" val="2677051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Hammersley</a:t>
            </a:r>
            <a:r>
              <a:rPr lang="en-US" dirty="0"/>
              <a:t> </a:t>
            </a:r>
            <a:r>
              <a:rPr lang="en-US" dirty="0" err="1"/>
              <a:t>båndet</a:t>
            </a:r>
            <a:r>
              <a:rPr lang="en-US" dirty="0"/>
              <a:t> </a:t>
            </a:r>
            <a:r>
              <a:rPr lang="en-US" dirty="0" err="1"/>
              <a:t>jernmalm</a:t>
            </a:r>
            <a:r>
              <a:rPr lang="en-US" baseline="0" dirty="0"/>
              <a:t> – </a:t>
            </a:r>
            <a:r>
              <a:rPr lang="en-US" baseline="0" dirty="0" err="1"/>
              <a:t>foto</a:t>
            </a:r>
            <a:r>
              <a:rPr lang="en-US" baseline="0" dirty="0"/>
              <a:t>: </a:t>
            </a:r>
            <a:r>
              <a:rPr lang="en-US" baseline="0" dirty="0" err="1"/>
              <a:t>søg</a:t>
            </a:r>
            <a:r>
              <a:rPr lang="en-US" baseline="0" dirty="0"/>
              <a:t> Google Images</a:t>
            </a:r>
            <a:endParaRPr lang="en-US" dirty="0"/>
          </a:p>
        </p:txBody>
      </p:sp>
      <p:sp>
        <p:nvSpPr>
          <p:cNvPr id="4" name="Slide Number Placeholder 3"/>
          <p:cNvSpPr>
            <a:spLocks noGrp="1"/>
          </p:cNvSpPr>
          <p:nvPr>
            <p:ph type="sldNum" sz="quarter" idx="10"/>
          </p:nvPr>
        </p:nvSpPr>
        <p:spPr/>
        <p:txBody>
          <a:bodyPr/>
          <a:lstStyle/>
          <a:p>
            <a:fld id="{5677A867-91FA-6143-B944-53410C12FD4F}" type="slidenum">
              <a:rPr lang="en-US" smtClean="0"/>
              <a:t>6</a:t>
            </a:fld>
            <a:endParaRPr lang="en-US"/>
          </a:p>
        </p:txBody>
      </p:sp>
    </p:spTree>
    <p:extLst>
      <p:ext uri="{BB962C8B-B14F-4D97-AF65-F5344CB8AC3E}">
        <p14:creationId xmlns:p14="http://schemas.microsoft.com/office/powerpoint/2010/main" val="31471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2.7 Ga BIF in the </a:t>
            </a:r>
            <a:r>
              <a:rPr lang="da-DK" dirty="0" err="1"/>
              <a:t>Temagami</a:t>
            </a:r>
            <a:r>
              <a:rPr lang="da-DK" dirty="0"/>
              <a:t> </a:t>
            </a:r>
            <a:r>
              <a:rPr lang="da-DK" dirty="0" err="1"/>
              <a:t>Greenstone</a:t>
            </a:r>
            <a:r>
              <a:rPr lang="da-DK" dirty="0"/>
              <a:t> </a:t>
            </a:r>
            <a:r>
              <a:rPr lang="da-DK" dirty="0" err="1"/>
              <a:t>Belt</a:t>
            </a:r>
            <a:endParaRPr lang="da-DK" dirty="0"/>
          </a:p>
        </p:txBody>
      </p:sp>
      <p:sp>
        <p:nvSpPr>
          <p:cNvPr id="4" name="Pladsholder til slidenummer 3"/>
          <p:cNvSpPr>
            <a:spLocks noGrp="1"/>
          </p:cNvSpPr>
          <p:nvPr>
            <p:ph type="sldNum" sz="quarter" idx="5"/>
          </p:nvPr>
        </p:nvSpPr>
        <p:spPr/>
        <p:txBody>
          <a:bodyPr/>
          <a:lstStyle/>
          <a:p>
            <a:fld id="{5677A867-91FA-6143-B944-53410C12FD4F}" type="slidenum">
              <a:rPr lang="en-US" smtClean="0"/>
              <a:t>7</a:t>
            </a:fld>
            <a:endParaRPr lang="en-US"/>
          </a:p>
        </p:txBody>
      </p:sp>
    </p:spTree>
    <p:extLst>
      <p:ext uri="{BB962C8B-B14F-4D97-AF65-F5344CB8AC3E}">
        <p14:creationId xmlns:p14="http://schemas.microsoft.com/office/powerpoint/2010/main" val="2295363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Alexandra</a:t>
            </a:r>
            <a:r>
              <a:rPr lang="en-US" baseline="0" dirty="0"/>
              <a:t> </a:t>
            </a:r>
            <a:r>
              <a:rPr lang="en-US" baseline="0" dirty="0" err="1"/>
              <a:t>Rouillard</a:t>
            </a:r>
            <a:endParaRPr lang="en-US" dirty="0"/>
          </a:p>
          <a:p>
            <a:endParaRPr lang="en-US" dirty="0"/>
          </a:p>
        </p:txBody>
      </p:sp>
      <p:sp>
        <p:nvSpPr>
          <p:cNvPr id="4" name="Slide Number Placeholder 3"/>
          <p:cNvSpPr>
            <a:spLocks noGrp="1"/>
          </p:cNvSpPr>
          <p:nvPr>
            <p:ph type="sldNum" sz="quarter" idx="10"/>
          </p:nvPr>
        </p:nvSpPr>
        <p:spPr/>
        <p:txBody>
          <a:bodyPr/>
          <a:lstStyle/>
          <a:p>
            <a:fld id="{42CB711E-7CD6-FD43-B898-5632499DBF0C}" type="slidenum">
              <a:rPr lang="en-US" smtClean="0"/>
              <a:t>8</a:t>
            </a:fld>
            <a:endParaRPr lang="en-US"/>
          </a:p>
        </p:txBody>
      </p:sp>
    </p:spTree>
    <p:extLst>
      <p:ext uri="{BB962C8B-B14F-4D97-AF65-F5344CB8AC3E}">
        <p14:creationId xmlns:p14="http://schemas.microsoft.com/office/powerpoint/2010/main" val="2533809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dsholder til diasbillede 1"/>
          <p:cNvSpPr>
            <a:spLocks noGrp="1" noRot="1" noChangeAspect="1" noTextEdit="1"/>
          </p:cNvSpPr>
          <p:nvPr>
            <p:ph type="sldImg"/>
          </p:nvPr>
        </p:nvSpPr>
        <p:spPr>
          <a:ln/>
        </p:spPr>
      </p:sp>
      <p:sp>
        <p:nvSpPr>
          <p:cNvPr id="59395" name="Pladsholder til not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Verdana" charset="0"/>
              </a:rPr>
              <a:t>A history of Earth </a:t>
            </a:r>
            <a:r>
              <a:rPr lang="da-DK" dirty="0">
                <a:latin typeface="Verdana" charset="0"/>
              </a:rPr>
              <a:t>is </a:t>
            </a:r>
            <a:r>
              <a:rPr lang="en-US" dirty="0">
                <a:latin typeface="Verdana" charset="0"/>
              </a:rPr>
              <a:t>written in the sedimentary rock record. </a:t>
            </a:r>
          </a:p>
          <a:p>
            <a:r>
              <a:rPr lang="en-US" dirty="0">
                <a:latin typeface="Verdana" charset="0"/>
              </a:rPr>
              <a:t>(Click) Marine sediments form by accumulation of matter on the seafloor. </a:t>
            </a:r>
          </a:p>
          <a:p>
            <a:r>
              <a:rPr lang="en-US" dirty="0">
                <a:latin typeface="Verdana" charset="0"/>
              </a:rPr>
              <a:t>We would like to read off this record, what the chemical composition of the ocean … and infer the conditions for life.</a:t>
            </a:r>
          </a:p>
          <a:p>
            <a:endParaRPr lang="en-US" dirty="0">
              <a:latin typeface="Verdana" charset="0"/>
            </a:endParaRPr>
          </a:p>
          <a:p>
            <a:r>
              <a:rPr lang="en-US" dirty="0" err="1">
                <a:latin typeface="Verdana" charset="0"/>
              </a:rPr>
              <a:t>Fotos</a:t>
            </a:r>
            <a:r>
              <a:rPr lang="en-US" dirty="0">
                <a:latin typeface="Verdana" charset="0"/>
              </a:rPr>
              <a:t>: Tais W. Dahl</a:t>
            </a:r>
          </a:p>
          <a:p>
            <a:r>
              <a:rPr lang="en-US" dirty="0">
                <a:latin typeface="Verdana" charset="0"/>
              </a:rPr>
              <a:t>Animation</a:t>
            </a:r>
            <a:r>
              <a:rPr lang="en-US" baseline="0" dirty="0">
                <a:latin typeface="Verdana" charset="0"/>
              </a:rPr>
              <a:t> </a:t>
            </a:r>
            <a:r>
              <a:rPr lang="en-US" baseline="0" dirty="0" err="1">
                <a:latin typeface="Verdana" charset="0"/>
              </a:rPr>
              <a:t>oppe</a:t>
            </a:r>
            <a:r>
              <a:rPr lang="en-US" baseline="0" dirty="0">
                <a:latin typeface="Verdana" charset="0"/>
              </a:rPr>
              <a:t> </a:t>
            </a:r>
            <a:r>
              <a:rPr lang="en-US" baseline="0" dirty="0" err="1">
                <a:latin typeface="Verdana" charset="0"/>
              </a:rPr>
              <a:t>i</a:t>
            </a:r>
            <a:r>
              <a:rPr lang="en-US" baseline="0" dirty="0">
                <a:latin typeface="Verdana" charset="0"/>
              </a:rPr>
              <a:t> </a:t>
            </a:r>
            <a:r>
              <a:rPr lang="en-US" baseline="0" dirty="0" err="1">
                <a:latin typeface="Verdana" charset="0"/>
              </a:rPr>
              <a:t>hjørnet</a:t>
            </a:r>
            <a:r>
              <a:rPr lang="en-US" baseline="0" dirty="0">
                <a:latin typeface="Verdana" charset="0"/>
              </a:rPr>
              <a:t> </a:t>
            </a:r>
            <a:r>
              <a:rPr lang="en-US" baseline="0" dirty="0" err="1">
                <a:latin typeface="Verdana" charset="0"/>
              </a:rPr>
              <a:t>fra</a:t>
            </a:r>
            <a:r>
              <a:rPr lang="en-US" baseline="0" dirty="0">
                <a:latin typeface="Verdana" charset="0"/>
              </a:rPr>
              <a:t> </a:t>
            </a:r>
            <a:r>
              <a:rPr lang="en-US" baseline="0" dirty="0" err="1">
                <a:latin typeface="Verdana" charset="0"/>
              </a:rPr>
              <a:t>filmen</a:t>
            </a:r>
            <a:r>
              <a:rPr lang="en-US" baseline="0" dirty="0">
                <a:latin typeface="Verdana" charset="0"/>
              </a:rPr>
              <a:t>: “</a:t>
            </a:r>
            <a:r>
              <a:rPr lang="en-US" baseline="0" dirty="0" err="1">
                <a:latin typeface="Verdana" charset="0"/>
              </a:rPr>
              <a:t>Miniks</a:t>
            </a:r>
            <a:r>
              <a:rPr lang="en-US" baseline="0" dirty="0">
                <a:latin typeface="Verdana" charset="0"/>
              </a:rPr>
              <a:t> </a:t>
            </a:r>
            <a:r>
              <a:rPr lang="en-US" baseline="0" dirty="0" err="1">
                <a:latin typeface="Verdana" charset="0"/>
              </a:rPr>
              <a:t>fornemmelse</a:t>
            </a:r>
            <a:r>
              <a:rPr lang="en-US" baseline="0" dirty="0">
                <a:latin typeface="Verdana" charset="0"/>
              </a:rPr>
              <a:t> for </a:t>
            </a:r>
            <a:r>
              <a:rPr lang="en-US" baseline="0" dirty="0" err="1">
                <a:latin typeface="Verdana" charset="0"/>
              </a:rPr>
              <a:t>Sten</a:t>
            </a:r>
            <a:r>
              <a:rPr lang="en-US" baseline="0" dirty="0">
                <a:latin typeface="Verdana" charset="0"/>
              </a:rPr>
              <a:t>”</a:t>
            </a:r>
            <a:endParaRPr lang="da-DK" dirty="0">
              <a:latin typeface="Verdana" charset="0"/>
            </a:endParaRPr>
          </a:p>
        </p:txBody>
      </p:sp>
      <p:sp>
        <p:nvSpPr>
          <p:cNvPr id="59396" name="Pladsholder til diasnumm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defRPr>
            </a:lvl2pPr>
            <a:lvl3pPr eaLnBrk="0" hangingPunct="0">
              <a:defRPr sz="2400">
                <a:solidFill>
                  <a:schemeClr val="tx1"/>
                </a:solidFill>
                <a:latin typeface="Verdana" charset="0"/>
                <a:ea typeface="ＭＳ Ｐゴシック" charset="0"/>
              </a:defRPr>
            </a:lvl3pPr>
            <a:lvl4pPr eaLnBrk="0" hangingPunct="0">
              <a:defRPr sz="2400">
                <a:solidFill>
                  <a:schemeClr val="tx1"/>
                </a:solidFill>
                <a:latin typeface="Verdana" charset="0"/>
                <a:ea typeface="ＭＳ Ｐゴシック" charset="0"/>
              </a:defRPr>
            </a:lvl4pPr>
            <a:lvl5pPr eaLnBrk="0" hangingPunct="0">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FF32CF5F-358A-A445-BFCF-0963EC2A4277}" type="slidenum">
              <a:rPr lang="da-DK" sz="1200"/>
              <a:pPr eaLnBrk="1" hangingPunct="1"/>
              <a:t>9</a:t>
            </a:fld>
            <a:endParaRPr lang="da-DK"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solidFill>
                  <a:srgbClr val="FFFFFF"/>
                </a:solidFill>
              </a:rPr>
              <a:t>Vandring</a:t>
            </a:r>
            <a:r>
              <a:rPr lang="en-US" dirty="0">
                <a:solidFill>
                  <a:srgbClr val="FFFFFF"/>
                </a:solidFill>
              </a:rPr>
              <a:t> </a:t>
            </a:r>
            <a:r>
              <a:rPr lang="en-US" dirty="0" err="1">
                <a:solidFill>
                  <a:srgbClr val="FFFFFF"/>
                </a:solidFill>
              </a:rPr>
              <a:t>gennem</a:t>
            </a:r>
            <a:r>
              <a:rPr lang="en-US" dirty="0">
                <a:solidFill>
                  <a:srgbClr val="FFFFFF"/>
                </a:solidFill>
              </a:rPr>
              <a:t> </a:t>
            </a:r>
            <a:r>
              <a:rPr lang="en-US" dirty="0" err="1">
                <a:solidFill>
                  <a:srgbClr val="FFFFFF"/>
                </a:solidFill>
              </a:rPr>
              <a:t>tiden</a:t>
            </a:r>
            <a:endParaRPr lang="en-US" dirty="0">
              <a:solidFill>
                <a:srgbClr val="FFFFFF"/>
              </a:solidFill>
            </a:endParaRPr>
          </a:p>
          <a:p>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Klipperne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på</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Grønland</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vel-eksponeret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og</a:t>
            </a:r>
            <a:r>
              <a:rPr lang="en-US" sz="1200" kern="1200" dirty="0">
                <a:solidFill>
                  <a:schemeClr val="tx1"/>
                </a:solidFill>
                <a:latin typeface="+mn-lt"/>
                <a:ea typeface="+mn-ea"/>
                <a:cs typeface="+mn-cs"/>
              </a:rPr>
              <a:t> man </a:t>
            </a:r>
            <a:r>
              <a:rPr lang="en-US" sz="1200" kern="1200" dirty="0" err="1">
                <a:solidFill>
                  <a:schemeClr val="tx1"/>
                </a:solidFill>
                <a:latin typeface="+mn-lt"/>
                <a:ea typeface="+mn-ea"/>
                <a:cs typeface="+mn-cs"/>
              </a:rPr>
              <a:t>kan</a:t>
            </a:r>
            <a:r>
              <a:rPr lang="en-US" sz="1200" kern="1200" dirty="0">
                <a:solidFill>
                  <a:schemeClr val="tx1"/>
                </a:solidFill>
                <a:latin typeface="+mn-lt"/>
                <a:ea typeface="+mn-ea"/>
                <a:cs typeface="+mn-cs"/>
              </a:rPr>
              <a:t> se </a:t>
            </a:r>
            <a:r>
              <a:rPr lang="en-US" sz="1200" kern="1200" dirty="0" err="1">
                <a:solidFill>
                  <a:schemeClr val="tx1"/>
                </a:solidFill>
                <a:latin typeface="+mn-lt"/>
                <a:ea typeface="+mn-ea"/>
                <a:cs typeface="+mn-cs"/>
              </a:rPr>
              <a:t>lagdelingen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fra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lang</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afstand</a:t>
            </a:r>
            <a:r>
              <a:rPr lang="en-US" sz="1200" kern="1200" dirty="0">
                <a:solidFill>
                  <a:schemeClr val="tx1"/>
                </a:solidFill>
                <a:latin typeface="+mn-lt"/>
                <a:ea typeface="+mn-ea"/>
                <a:cs typeface="+mn-cs"/>
              </a:rPr>
              <a:t>. Den </a:t>
            </a:r>
            <a:r>
              <a:rPr lang="en-US" sz="1200" kern="1200" dirty="0" err="1">
                <a:solidFill>
                  <a:schemeClr val="tx1"/>
                </a:solidFill>
                <a:latin typeface="+mn-lt"/>
                <a:ea typeface="+mn-ea"/>
                <a:cs typeface="+mn-cs"/>
              </a:rPr>
              <a:t>sparsomme</a:t>
            </a:r>
            <a:r>
              <a:rPr lang="en-US" sz="1200" kern="1200" dirty="0">
                <a:solidFill>
                  <a:schemeClr val="tx1"/>
                </a:solidFill>
                <a:latin typeface="+mn-lt"/>
                <a:ea typeface="+mn-ea"/>
                <a:cs typeface="+mn-cs"/>
              </a:rPr>
              <a:t> vegetation </a:t>
            </a:r>
            <a:r>
              <a:rPr lang="en-US" sz="1200" kern="1200" dirty="0" err="1">
                <a:solidFill>
                  <a:schemeClr val="tx1"/>
                </a:solidFill>
                <a:latin typeface="+mn-lt"/>
                <a:ea typeface="+mn-ea"/>
                <a:cs typeface="+mn-cs"/>
              </a:rPr>
              <a:t>gør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Grønland</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til</a:t>
            </a:r>
            <a:r>
              <a:rPr lang="en-US" sz="1200" kern="1200" dirty="0">
                <a:solidFill>
                  <a:schemeClr val="tx1"/>
                </a:solidFill>
                <a:latin typeface="+mn-lt"/>
                <a:ea typeface="+mn-ea"/>
                <a:cs typeface="+mn-cs"/>
              </a:rPr>
              <a:t> et </a:t>
            </a:r>
            <a:r>
              <a:rPr lang="en-US" sz="1200" kern="1200" dirty="0" err="1">
                <a:solidFill>
                  <a:schemeClr val="tx1"/>
                </a:solidFill>
                <a:latin typeface="+mn-lt"/>
                <a:ea typeface="+mn-ea"/>
                <a:cs typeface="+mn-cs"/>
              </a:rPr>
              <a:t>uhyre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interessant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sted</a:t>
            </a:r>
            <a:r>
              <a:rPr lang="en-US" sz="1200" kern="1200" dirty="0">
                <a:solidFill>
                  <a:schemeClr val="tx1"/>
                </a:solidFill>
                <a:latin typeface="+mn-lt"/>
                <a:ea typeface="+mn-ea"/>
                <a:cs typeface="+mn-cs"/>
              </a:rPr>
              <a:t> at </a:t>
            </a:r>
            <a:r>
              <a:rPr lang="en-US" sz="1200" kern="1200" dirty="0" err="1">
                <a:solidFill>
                  <a:schemeClr val="tx1"/>
                </a:solidFill>
                <a:latin typeface="+mn-lt"/>
                <a:ea typeface="+mn-ea"/>
                <a:cs typeface="+mn-cs"/>
              </a:rPr>
              <a:t>studere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geologi</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Klipperne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på</a:t>
            </a:r>
            <a:r>
              <a:rPr lang="en-US" sz="1200" kern="1200" dirty="0">
                <a:solidFill>
                  <a:schemeClr val="tx1"/>
                </a:solidFill>
                <a:latin typeface="+mn-lt"/>
                <a:ea typeface="+mn-ea"/>
                <a:cs typeface="+mn-cs"/>
              </a:rPr>
              <a:t> Ella Ø </a:t>
            </a:r>
            <a:r>
              <a:rPr lang="en-US" sz="1200" kern="1200" dirty="0" err="1">
                <a:solidFill>
                  <a:schemeClr val="tx1"/>
                </a:solidFill>
                <a:latin typeface="+mn-lt"/>
                <a:ea typeface="+mn-ea"/>
                <a:cs typeface="+mn-cs"/>
              </a:rPr>
              <a:t>blev</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dannet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i</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havet</a:t>
            </a:r>
            <a:r>
              <a:rPr lang="en-US" sz="1200" kern="1200" dirty="0">
                <a:solidFill>
                  <a:schemeClr val="tx1"/>
                </a:solidFill>
                <a:latin typeface="+mn-lt"/>
                <a:ea typeface="+mn-ea"/>
                <a:cs typeface="+mn-cs"/>
              </a:rPr>
              <a:t> for 800-500 </a:t>
            </a:r>
            <a:r>
              <a:rPr lang="en-US" sz="1200" kern="1200" dirty="0" err="1">
                <a:solidFill>
                  <a:schemeClr val="tx1"/>
                </a:solidFill>
                <a:latin typeface="+mn-lt"/>
                <a:ea typeface="+mn-ea"/>
                <a:cs typeface="+mn-cs"/>
              </a:rPr>
              <a:t>millioner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år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siden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og</a:t>
            </a:r>
            <a:r>
              <a:rPr lang="en-US" sz="1200" kern="1200" dirty="0">
                <a:solidFill>
                  <a:schemeClr val="tx1"/>
                </a:solidFill>
                <a:latin typeface="+mn-lt"/>
                <a:ea typeface="+mn-ea"/>
                <a:cs typeface="+mn-cs"/>
              </a:rPr>
              <a:t> den </a:t>
            </a:r>
            <a:r>
              <a:rPr lang="en-US" sz="1200" kern="1200" dirty="0" err="1">
                <a:solidFill>
                  <a:schemeClr val="tx1"/>
                </a:solidFill>
                <a:latin typeface="+mn-lt"/>
                <a:ea typeface="+mn-ea"/>
                <a:cs typeface="+mn-cs"/>
              </a:rPr>
              <a:t>gamle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havbund</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siden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blevet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skubbet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og</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på</a:t>
            </a:r>
            <a:r>
              <a:rPr lang="en-US" sz="1200" kern="1200" dirty="0">
                <a:solidFill>
                  <a:schemeClr val="tx1"/>
                </a:solidFill>
                <a:latin typeface="+mn-lt"/>
                <a:ea typeface="+mn-ea"/>
                <a:cs typeface="+mn-cs"/>
              </a:rPr>
              <a:t> land - her med en </a:t>
            </a:r>
            <a:r>
              <a:rPr lang="en-US" sz="1200" kern="1200" dirty="0" err="1">
                <a:solidFill>
                  <a:schemeClr val="tx1"/>
                </a:solidFill>
                <a:latin typeface="+mn-lt"/>
                <a:ea typeface="+mn-ea"/>
                <a:cs typeface="+mn-cs"/>
              </a:rPr>
              <a:t>lille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hældning</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så</a:t>
            </a:r>
            <a:r>
              <a:rPr lang="en-US" sz="1200" kern="1200" dirty="0">
                <a:solidFill>
                  <a:schemeClr val="tx1"/>
                </a:solidFill>
                <a:latin typeface="+mn-lt"/>
                <a:ea typeface="+mn-ea"/>
                <a:cs typeface="+mn-cs"/>
              </a:rPr>
              <a:t> man </a:t>
            </a:r>
            <a:r>
              <a:rPr lang="en-US" sz="1200" kern="1200" dirty="0" err="1">
                <a:solidFill>
                  <a:schemeClr val="tx1"/>
                </a:solidFill>
                <a:latin typeface="+mn-lt"/>
                <a:ea typeface="+mn-ea"/>
                <a:cs typeface="+mn-cs"/>
              </a:rPr>
              <a:t>roligt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kan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gå</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langs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stranden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og</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passere</a:t>
            </a:r>
            <a:r>
              <a:rPr lang="en-US" sz="1200" kern="1200" dirty="0">
                <a:solidFill>
                  <a:schemeClr val="tx1"/>
                </a:solidFill>
                <a:latin typeface="+mn-lt"/>
                <a:ea typeface="+mn-ea"/>
                <a:cs typeface="+mn-cs"/>
              </a:rPr>
              <a:t> lag </a:t>
            </a:r>
            <a:r>
              <a:rPr lang="en-US" sz="1200" kern="1200" dirty="0" err="1">
                <a:solidFill>
                  <a:schemeClr val="tx1"/>
                </a:solidFill>
                <a:latin typeface="+mn-lt"/>
                <a:ea typeface="+mn-ea"/>
                <a:cs typeface="+mn-cs"/>
              </a:rPr>
              <a:t>efter</a:t>
            </a:r>
            <a:r>
              <a:rPr lang="en-US" sz="1200" kern="1200" dirty="0">
                <a:solidFill>
                  <a:schemeClr val="tx1"/>
                </a:solidFill>
                <a:latin typeface="+mn-lt"/>
                <a:ea typeface="+mn-ea"/>
                <a:cs typeface="+mn-cs"/>
              </a:rPr>
              <a:t> lag - </a:t>
            </a:r>
            <a:r>
              <a:rPr lang="en-US" sz="1200" kern="1200" dirty="0" err="1">
                <a:solidFill>
                  <a:schemeClr val="tx1"/>
                </a:solidFill>
                <a:latin typeface="+mn-lt"/>
                <a:ea typeface="+mn-ea"/>
                <a:cs typeface="+mn-cs"/>
              </a:rPr>
              <a:t>bogstaveligt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talt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tids-skridt</a:t>
            </a:r>
            <a:r>
              <a:rPr lang="en-US" sz="1200" kern="1200" dirty="0">
                <a:solidFill>
                  <a:schemeClr val="tx1"/>
                </a:solidFill>
                <a:latin typeface="+mn-lt"/>
                <a:ea typeface="+mn-ea"/>
                <a:cs typeface="+mn-cs"/>
              </a:rPr>
              <a:t> for </a:t>
            </a:r>
            <a:r>
              <a:rPr lang="en-US" sz="1200" kern="1200" dirty="0" err="1">
                <a:solidFill>
                  <a:schemeClr val="tx1"/>
                </a:solidFill>
                <a:latin typeface="+mn-lt"/>
                <a:ea typeface="+mn-ea"/>
                <a:cs typeface="+mn-cs"/>
              </a:rPr>
              <a:t>tids-skridt</a:t>
            </a:r>
            <a:r>
              <a:rPr lang="en-US" sz="1200" kern="1200" dirty="0">
                <a:solidFill>
                  <a:schemeClr val="tx1"/>
                </a:solidFill>
                <a:latin typeface="+mn-lt"/>
                <a:ea typeface="+mn-ea"/>
                <a:cs typeface="+mn-cs"/>
              </a:rPr>
              <a:t>. Man </a:t>
            </a:r>
            <a:r>
              <a:rPr lang="en-US" sz="1200" kern="1200" dirty="0" err="1">
                <a:solidFill>
                  <a:schemeClr val="tx1"/>
                </a:solidFill>
                <a:latin typeface="+mn-lt"/>
                <a:ea typeface="+mn-ea"/>
                <a:cs typeface="+mn-cs"/>
              </a:rPr>
              <a:t>kan</a:t>
            </a:r>
            <a:r>
              <a:rPr lang="en-US" sz="1200" kern="1200" dirty="0">
                <a:solidFill>
                  <a:schemeClr val="tx1"/>
                </a:solidFill>
                <a:latin typeface="+mn-lt"/>
                <a:ea typeface="+mn-ea"/>
                <a:cs typeface="+mn-cs"/>
              </a:rPr>
              <a:t> se </a:t>
            </a:r>
            <a:r>
              <a:rPr lang="en-US" sz="1200" kern="1200" dirty="0" err="1">
                <a:solidFill>
                  <a:schemeClr val="tx1"/>
                </a:solidFill>
                <a:latin typeface="+mn-lt"/>
                <a:ea typeface="+mn-ea"/>
                <a:cs typeface="+mn-cs"/>
              </a:rPr>
              <a:t>selv</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på</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lang</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afstand</a:t>
            </a:r>
            <a:r>
              <a:rPr lang="en-US" sz="1200" kern="1200" dirty="0">
                <a:solidFill>
                  <a:schemeClr val="tx1"/>
                </a:solidFill>
                <a:latin typeface="+mn-lt"/>
                <a:ea typeface="+mn-ea"/>
                <a:cs typeface="+mn-cs"/>
              </a:rPr>
              <a:t> at de </a:t>
            </a:r>
            <a:r>
              <a:rPr lang="en-US" sz="1200" kern="1200" dirty="0" err="1">
                <a:solidFill>
                  <a:schemeClr val="tx1"/>
                </a:solidFill>
                <a:latin typeface="+mn-lt"/>
                <a:ea typeface="+mn-ea"/>
                <a:cs typeface="+mn-cs"/>
              </a:rPr>
              <a:t>geologiske</a:t>
            </a:r>
            <a:r>
              <a:rPr lang="en-US" sz="1200" kern="1200" dirty="0">
                <a:solidFill>
                  <a:schemeClr val="tx1"/>
                </a:solidFill>
                <a:latin typeface="+mn-lt"/>
                <a:ea typeface="+mn-ea"/>
                <a:cs typeface="+mn-cs"/>
              </a:rPr>
              <a:t> lag </a:t>
            </a:r>
            <a:r>
              <a:rPr lang="en-US" sz="1200" kern="1200" dirty="0" err="1">
                <a:solidFill>
                  <a:schemeClr val="tx1"/>
                </a:solidFill>
                <a:latin typeface="+mn-lt"/>
                <a:ea typeface="+mn-ea"/>
                <a:cs typeface="+mn-cs"/>
              </a:rPr>
              <a:t>er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forskellige</a:t>
            </a:r>
            <a:r>
              <a:rPr lang="en-US" sz="1200" kern="1200" dirty="0">
                <a:solidFill>
                  <a:schemeClr val="tx1"/>
                </a:solidFill>
                <a:latin typeface="+mn-lt"/>
                <a:ea typeface="+mn-ea"/>
                <a:cs typeface="+mn-cs"/>
              </a:rPr>
              <a:t> – </a:t>
            </a:r>
            <a:r>
              <a:rPr lang="en-US" sz="1200" kern="1200" dirty="0" err="1">
                <a:solidFill>
                  <a:schemeClr val="tx1"/>
                </a:solidFill>
                <a:latin typeface="+mn-lt"/>
                <a:ea typeface="+mn-ea"/>
                <a:cs typeface="+mn-cs"/>
              </a:rPr>
              <a:t>og</a:t>
            </a:r>
            <a:r>
              <a:rPr lang="en-US" sz="1200" kern="1200" dirty="0">
                <a:solidFill>
                  <a:schemeClr val="tx1"/>
                </a:solidFill>
                <a:latin typeface="+mn-lt"/>
                <a:ea typeface="+mn-ea"/>
                <a:cs typeface="+mn-cs"/>
              </a:rPr>
              <a:t> de </a:t>
            </a:r>
            <a:r>
              <a:rPr lang="en-US" sz="1200" kern="1200" dirty="0" err="1">
                <a:solidFill>
                  <a:schemeClr val="tx1"/>
                </a:solidFill>
                <a:latin typeface="+mn-lt"/>
                <a:ea typeface="+mn-ea"/>
                <a:cs typeface="+mn-cs"/>
              </a:rPr>
              <a:t>reflekterer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forskellige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aflejringsmiljøer</a:t>
            </a:r>
            <a:r>
              <a:rPr lang="en-US" sz="1200" kern="1200" baseline="0" dirty="0">
                <a:solidFill>
                  <a:schemeClr val="tx1"/>
                </a:solidFill>
                <a:latin typeface="+mn-lt"/>
                <a:ea typeface="+mn-ea"/>
                <a:cs typeface="+mn-cs"/>
              </a:rPr>
              <a:t> – </a:t>
            </a:r>
            <a:r>
              <a:rPr lang="en-US" sz="1200" kern="1200" baseline="0" dirty="0" err="1">
                <a:solidFill>
                  <a:schemeClr val="tx1"/>
                </a:solidFill>
                <a:latin typeface="+mn-lt"/>
                <a:ea typeface="+mn-ea"/>
                <a:cs typeface="+mn-cs"/>
              </a:rPr>
              <a:t>på</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lavt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vand</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og</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dybt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hav</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i</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tropiske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og</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arktiske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egne</a:t>
            </a:r>
            <a:r>
              <a:rPr lang="en-US" sz="1200" kern="1200" baseline="0" dirty="0">
                <a:solidFill>
                  <a:schemeClr val="tx1"/>
                </a:solidFill>
                <a:latin typeface="+mn-lt"/>
                <a:ea typeface="+mn-ea"/>
                <a:cs typeface="+mn-cs"/>
              </a:rPr>
              <a:t> med </a:t>
            </a:r>
            <a:r>
              <a:rPr lang="en-US" sz="1200" kern="1200" baseline="0" dirty="0" err="1">
                <a:solidFill>
                  <a:schemeClr val="tx1"/>
                </a:solidFill>
                <a:latin typeface="+mn-lt"/>
                <a:ea typeface="+mn-ea"/>
                <a:cs typeface="+mn-cs"/>
              </a:rPr>
              <a:t>og</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uden</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fossiler</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af</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dyr</a:t>
            </a:r>
            <a:r>
              <a:rPr lang="en-US" sz="1200" kern="1200" baseline="0" dirty="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err="1">
                <a:solidFill>
                  <a:schemeClr val="tx1"/>
                </a:solidFill>
                <a:latin typeface="+mn-lt"/>
                <a:ea typeface="+mn-ea"/>
                <a:cs typeface="+mn-cs"/>
              </a:rPr>
              <a:t>Foto</a:t>
            </a:r>
            <a:r>
              <a:rPr lang="en-US" sz="1200" kern="1200" baseline="0" dirty="0">
                <a:solidFill>
                  <a:schemeClr val="tx1"/>
                </a:solidFill>
                <a:latin typeface="+mn-lt"/>
                <a:ea typeface="+mn-ea"/>
                <a:cs typeface="+mn-cs"/>
              </a:rPr>
              <a:t>: Tais W. Dahl</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a:t>
            </a:r>
          </a:p>
          <a:p>
            <a:endParaRPr lang="en-US" dirty="0"/>
          </a:p>
          <a:p>
            <a:endParaRPr lang="en-US" dirty="0"/>
          </a:p>
        </p:txBody>
      </p:sp>
      <p:sp>
        <p:nvSpPr>
          <p:cNvPr id="4" name="Slide Number Placeholder 3"/>
          <p:cNvSpPr>
            <a:spLocks noGrp="1"/>
          </p:cNvSpPr>
          <p:nvPr>
            <p:ph type="sldNum" sz="quarter" idx="10"/>
          </p:nvPr>
        </p:nvSpPr>
        <p:spPr/>
        <p:txBody>
          <a:bodyPr/>
          <a:lstStyle/>
          <a:p>
            <a:fld id="{6D2A95F5-3F44-854F-9396-6FB86AE08697}"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Click to edit Master subtitle style</a:t>
            </a:r>
            <a:endParaRPr lang="en-US"/>
          </a:p>
        </p:txBody>
      </p:sp>
      <p:sp>
        <p:nvSpPr>
          <p:cNvPr id="4" name="Date Placeholder 3"/>
          <p:cNvSpPr>
            <a:spLocks noGrp="1"/>
          </p:cNvSpPr>
          <p:nvPr>
            <p:ph type="dt" sz="half" idx="10"/>
          </p:nvPr>
        </p:nvSpPr>
        <p:spPr/>
        <p:txBody>
          <a:bodyPr/>
          <a:lstStyle/>
          <a:p>
            <a:fld id="{6F466381-DF89-394E-BEE7-F9F678158EAD}" type="datetimeFigureOut">
              <a:rPr lang="en-US" smtClean="0"/>
              <a:t>8/5/19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C9407-7254-AE43-A0C6-EFE295EC5090}" type="slidenum">
              <a:rPr lang="en-US" smtClean="0"/>
              <a:t>‹nr.›</a:t>
            </a:fld>
            <a:endParaRPr lang="en-US"/>
          </a:p>
        </p:txBody>
      </p:sp>
    </p:spTree>
    <p:extLst>
      <p:ext uri="{BB962C8B-B14F-4D97-AF65-F5344CB8AC3E}">
        <p14:creationId xmlns:p14="http://schemas.microsoft.com/office/powerpoint/2010/main" val="1591563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p:txBody>
          <a:bodyPr/>
          <a:lstStyle/>
          <a:p>
            <a:fld id="{6F466381-DF89-394E-BEE7-F9F678158EAD}" type="datetimeFigureOut">
              <a:rPr lang="en-US" smtClean="0"/>
              <a:t>8/5/19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C9407-7254-AE43-A0C6-EFE295EC5090}" type="slidenum">
              <a:rPr lang="en-US" smtClean="0"/>
              <a:t>‹nr.›</a:t>
            </a:fld>
            <a:endParaRPr lang="en-US"/>
          </a:p>
        </p:txBody>
      </p:sp>
    </p:spTree>
    <p:extLst>
      <p:ext uri="{BB962C8B-B14F-4D97-AF65-F5344CB8AC3E}">
        <p14:creationId xmlns:p14="http://schemas.microsoft.com/office/powerpoint/2010/main" val="2388627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p:txBody>
          <a:bodyPr/>
          <a:lstStyle/>
          <a:p>
            <a:fld id="{6F466381-DF89-394E-BEE7-F9F678158EAD}" type="datetimeFigureOut">
              <a:rPr lang="en-US" smtClean="0"/>
              <a:t>8/5/19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C9407-7254-AE43-A0C6-EFE295EC5090}" type="slidenum">
              <a:rPr lang="en-US" smtClean="0"/>
              <a:t>‹nr.›</a:t>
            </a:fld>
            <a:endParaRPr lang="en-US"/>
          </a:p>
        </p:txBody>
      </p:sp>
    </p:spTree>
    <p:extLst>
      <p:ext uri="{BB962C8B-B14F-4D97-AF65-F5344CB8AC3E}">
        <p14:creationId xmlns:p14="http://schemas.microsoft.com/office/powerpoint/2010/main" val="1263013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idx="1"/>
          </p:nvPr>
        </p:nvSpPr>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p:txBody>
          <a:bodyPr/>
          <a:lstStyle/>
          <a:p>
            <a:fld id="{6F466381-DF89-394E-BEE7-F9F678158EAD}" type="datetimeFigureOut">
              <a:rPr lang="en-US" smtClean="0"/>
              <a:t>8/5/19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C9407-7254-AE43-A0C6-EFE295EC5090}" type="slidenum">
              <a:rPr lang="en-US" smtClean="0"/>
              <a:t>‹nr.›</a:t>
            </a:fld>
            <a:endParaRPr lang="en-US"/>
          </a:p>
        </p:txBody>
      </p:sp>
    </p:spTree>
    <p:extLst>
      <p:ext uri="{BB962C8B-B14F-4D97-AF65-F5344CB8AC3E}">
        <p14:creationId xmlns:p14="http://schemas.microsoft.com/office/powerpoint/2010/main" val="2477015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Click to edit Master text styles</a:t>
            </a:r>
          </a:p>
        </p:txBody>
      </p:sp>
      <p:sp>
        <p:nvSpPr>
          <p:cNvPr id="4" name="Date Placeholder 3"/>
          <p:cNvSpPr>
            <a:spLocks noGrp="1"/>
          </p:cNvSpPr>
          <p:nvPr>
            <p:ph type="dt" sz="half" idx="10"/>
          </p:nvPr>
        </p:nvSpPr>
        <p:spPr/>
        <p:txBody>
          <a:bodyPr/>
          <a:lstStyle/>
          <a:p>
            <a:fld id="{6F466381-DF89-394E-BEE7-F9F678158EAD}" type="datetimeFigureOut">
              <a:rPr lang="en-US" smtClean="0"/>
              <a:t>8/5/19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C9407-7254-AE43-A0C6-EFE295EC5090}" type="slidenum">
              <a:rPr lang="en-US" smtClean="0"/>
              <a:t>‹nr.›</a:t>
            </a:fld>
            <a:endParaRPr lang="en-US"/>
          </a:p>
        </p:txBody>
      </p:sp>
    </p:spTree>
    <p:extLst>
      <p:ext uri="{BB962C8B-B14F-4D97-AF65-F5344CB8AC3E}">
        <p14:creationId xmlns:p14="http://schemas.microsoft.com/office/powerpoint/2010/main" val="2247215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5" name="Date Placeholder 4"/>
          <p:cNvSpPr>
            <a:spLocks noGrp="1"/>
          </p:cNvSpPr>
          <p:nvPr>
            <p:ph type="dt" sz="half" idx="10"/>
          </p:nvPr>
        </p:nvSpPr>
        <p:spPr/>
        <p:txBody>
          <a:bodyPr/>
          <a:lstStyle/>
          <a:p>
            <a:fld id="{6F466381-DF89-394E-BEE7-F9F678158EAD}" type="datetimeFigureOut">
              <a:rPr lang="en-US" smtClean="0"/>
              <a:t>8/5/19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C9407-7254-AE43-A0C6-EFE295EC5090}" type="slidenum">
              <a:rPr lang="en-US" smtClean="0"/>
              <a:t>‹nr.›</a:t>
            </a:fld>
            <a:endParaRPr lang="en-US"/>
          </a:p>
        </p:txBody>
      </p:sp>
    </p:spTree>
    <p:extLst>
      <p:ext uri="{BB962C8B-B14F-4D97-AF65-F5344CB8AC3E}">
        <p14:creationId xmlns:p14="http://schemas.microsoft.com/office/powerpoint/2010/main" val="105277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7" name="Date Placeholder 6"/>
          <p:cNvSpPr>
            <a:spLocks noGrp="1"/>
          </p:cNvSpPr>
          <p:nvPr>
            <p:ph type="dt" sz="half" idx="10"/>
          </p:nvPr>
        </p:nvSpPr>
        <p:spPr/>
        <p:txBody>
          <a:bodyPr/>
          <a:lstStyle/>
          <a:p>
            <a:fld id="{6F466381-DF89-394E-BEE7-F9F678158EAD}" type="datetimeFigureOut">
              <a:rPr lang="en-US" smtClean="0"/>
              <a:t>8/5/19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EC9407-7254-AE43-A0C6-EFE295EC5090}" type="slidenum">
              <a:rPr lang="en-US" smtClean="0"/>
              <a:t>‹nr.›</a:t>
            </a:fld>
            <a:endParaRPr lang="en-US"/>
          </a:p>
        </p:txBody>
      </p:sp>
    </p:spTree>
    <p:extLst>
      <p:ext uri="{BB962C8B-B14F-4D97-AF65-F5344CB8AC3E}">
        <p14:creationId xmlns:p14="http://schemas.microsoft.com/office/powerpoint/2010/main" val="2540379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Date Placeholder 2"/>
          <p:cNvSpPr>
            <a:spLocks noGrp="1"/>
          </p:cNvSpPr>
          <p:nvPr>
            <p:ph type="dt" sz="half" idx="10"/>
          </p:nvPr>
        </p:nvSpPr>
        <p:spPr/>
        <p:txBody>
          <a:bodyPr/>
          <a:lstStyle/>
          <a:p>
            <a:fld id="{6F466381-DF89-394E-BEE7-F9F678158EAD}" type="datetimeFigureOut">
              <a:rPr lang="en-US" smtClean="0"/>
              <a:t>8/5/19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EC9407-7254-AE43-A0C6-EFE295EC5090}" type="slidenum">
              <a:rPr lang="en-US" smtClean="0"/>
              <a:t>‹nr.›</a:t>
            </a:fld>
            <a:endParaRPr lang="en-US"/>
          </a:p>
        </p:txBody>
      </p:sp>
    </p:spTree>
    <p:extLst>
      <p:ext uri="{BB962C8B-B14F-4D97-AF65-F5344CB8AC3E}">
        <p14:creationId xmlns:p14="http://schemas.microsoft.com/office/powerpoint/2010/main" val="1799786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66381-DF89-394E-BEE7-F9F678158EAD}" type="datetimeFigureOut">
              <a:rPr lang="en-US" smtClean="0"/>
              <a:t>8/5/19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EC9407-7254-AE43-A0C6-EFE295EC5090}" type="slidenum">
              <a:rPr lang="en-US" smtClean="0"/>
              <a:t>‹nr.›</a:t>
            </a:fld>
            <a:endParaRPr lang="en-US"/>
          </a:p>
        </p:txBody>
      </p:sp>
    </p:spTree>
    <p:extLst>
      <p:ext uri="{BB962C8B-B14F-4D97-AF65-F5344CB8AC3E}">
        <p14:creationId xmlns:p14="http://schemas.microsoft.com/office/powerpoint/2010/main" val="1352815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Date Placeholder 4"/>
          <p:cNvSpPr>
            <a:spLocks noGrp="1"/>
          </p:cNvSpPr>
          <p:nvPr>
            <p:ph type="dt" sz="half" idx="10"/>
          </p:nvPr>
        </p:nvSpPr>
        <p:spPr/>
        <p:txBody>
          <a:bodyPr/>
          <a:lstStyle/>
          <a:p>
            <a:fld id="{6F466381-DF89-394E-BEE7-F9F678158EAD}" type="datetimeFigureOut">
              <a:rPr lang="en-US" smtClean="0"/>
              <a:t>8/5/19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C9407-7254-AE43-A0C6-EFE295EC5090}" type="slidenum">
              <a:rPr lang="en-US" smtClean="0"/>
              <a:t>‹nr.›</a:t>
            </a:fld>
            <a:endParaRPr lang="en-US"/>
          </a:p>
        </p:txBody>
      </p:sp>
    </p:spTree>
    <p:extLst>
      <p:ext uri="{BB962C8B-B14F-4D97-AF65-F5344CB8AC3E}">
        <p14:creationId xmlns:p14="http://schemas.microsoft.com/office/powerpoint/2010/main" val="86541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Click to edit Master text styles</a:t>
            </a:r>
          </a:p>
        </p:txBody>
      </p:sp>
      <p:sp>
        <p:nvSpPr>
          <p:cNvPr id="5" name="Date Placeholder 4"/>
          <p:cNvSpPr>
            <a:spLocks noGrp="1"/>
          </p:cNvSpPr>
          <p:nvPr>
            <p:ph type="dt" sz="half" idx="10"/>
          </p:nvPr>
        </p:nvSpPr>
        <p:spPr/>
        <p:txBody>
          <a:bodyPr/>
          <a:lstStyle/>
          <a:p>
            <a:fld id="{6F466381-DF89-394E-BEE7-F9F678158EAD}" type="datetimeFigureOut">
              <a:rPr lang="en-US" smtClean="0"/>
              <a:t>8/5/19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C9407-7254-AE43-A0C6-EFE295EC5090}" type="slidenum">
              <a:rPr lang="en-US" smtClean="0"/>
              <a:t>‹nr.›</a:t>
            </a:fld>
            <a:endParaRPr lang="en-US"/>
          </a:p>
        </p:txBody>
      </p:sp>
    </p:spTree>
    <p:extLst>
      <p:ext uri="{BB962C8B-B14F-4D97-AF65-F5344CB8AC3E}">
        <p14:creationId xmlns:p14="http://schemas.microsoft.com/office/powerpoint/2010/main" val="1493541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66381-DF89-394E-BEE7-F9F678158EAD}" type="datetimeFigureOut">
              <a:rPr lang="en-US" smtClean="0"/>
              <a:t>8/5/19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C9407-7254-AE43-A0C6-EFE295EC5090}" type="slidenum">
              <a:rPr lang="en-US" smtClean="0"/>
              <a:t>‹nr.›</a:t>
            </a:fld>
            <a:endParaRPr lang="en-US"/>
          </a:p>
        </p:txBody>
      </p:sp>
    </p:spTree>
    <p:extLst>
      <p:ext uri="{BB962C8B-B14F-4D97-AF65-F5344CB8AC3E}">
        <p14:creationId xmlns:p14="http://schemas.microsoft.com/office/powerpoint/2010/main" val="252966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emf"/><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6.tiff"/><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4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4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file://localhost/D/%5CPPT_Out%5Cnature-logo.jpg" TargetMode="External"/><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jpg"/><Relationship Id="rId7"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2.tif"/><Relationship Id="rId4" Type="http://schemas.openxmlformats.org/officeDocument/2006/relationships/hyperlink" Target="mailto:tais.dahl@snm.ku.d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5" descr="SPICE_simpleFeedback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4675" y="5265738"/>
            <a:ext cx="1508125" cy="154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4" name="Table 13"/>
          <p:cNvGraphicFramePr>
            <a:graphicFrameLocks noGrp="1"/>
          </p:cNvGraphicFramePr>
          <p:nvPr>
            <p:extLst>
              <p:ext uri="{D42A27DB-BD31-4B8C-83A1-F6EECF244321}">
                <p14:modId xmlns:p14="http://schemas.microsoft.com/office/powerpoint/2010/main" val="736245133"/>
              </p:ext>
            </p:extLst>
          </p:nvPr>
        </p:nvGraphicFramePr>
        <p:xfrm>
          <a:off x="0" y="0"/>
          <a:ext cx="9144000" cy="685800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1714500">
                <a:tc>
                  <a:txBody>
                    <a:bodyPr/>
                    <a:lstStyle/>
                    <a:p>
                      <a:endParaRPr lang="en-US" dirty="0">
                        <a:latin typeface="Arial" panose="020B0604020202020204" pitchFamily="34" charset="0"/>
                        <a:cs typeface="Arial" panose="020B0604020202020204" pitchFamily="34" charset="0"/>
                      </a:endParaRPr>
                    </a:p>
                  </a:txBody>
                  <a:tcPr>
                    <a:solidFill>
                      <a:schemeClr val="accent1">
                        <a:alpha val="0"/>
                      </a:schemeClr>
                    </a:solidFill>
                  </a:tcPr>
                </a:tc>
                <a:tc>
                  <a:txBody>
                    <a:bodyPr/>
                    <a:lstStyle/>
                    <a:p>
                      <a:endParaRPr lang="en-US" dirty="0">
                        <a:latin typeface="Arial" panose="020B0604020202020204" pitchFamily="34" charset="0"/>
                        <a:cs typeface="Arial" panose="020B0604020202020204" pitchFamily="34" charset="0"/>
                      </a:endParaRPr>
                    </a:p>
                  </a:txBody>
                  <a:tcPr>
                    <a:solidFill>
                      <a:schemeClr val="accent1">
                        <a:alpha val="0"/>
                      </a:schemeClr>
                    </a:solidFill>
                  </a:tcPr>
                </a:tc>
                <a:tc>
                  <a:txBody>
                    <a:bodyPr/>
                    <a:lstStyle/>
                    <a:p>
                      <a:endParaRPr lang="en-US">
                        <a:latin typeface="Arial" panose="020B0604020202020204" pitchFamily="34" charset="0"/>
                        <a:cs typeface="Arial" panose="020B0604020202020204" pitchFamily="34" charset="0"/>
                      </a:endParaRPr>
                    </a:p>
                  </a:txBody>
                  <a:tcPr>
                    <a:solidFill>
                      <a:schemeClr val="accent1">
                        <a:alpha val="0"/>
                      </a:schemeClr>
                    </a:solidFill>
                  </a:tcPr>
                </a:tc>
                <a:tc>
                  <a:txBody>
                    <a:bodyPr/>
                    <a:lstStyle/>
                    <a:p>
                      <a:endParaRPr lang="en-US" dirty="0">
                        <a:latin typeface="Arial" panose="020B0604020202020204" pitchFamily="34" charset="0"/>
                        <a:cs typeface="Arial" panose="020B0604020202020204" pitchFamily="34" charset="0"/>
                      </a:endParaRPr>
                    </a:p>
                  </a:txBody>
                  <a:tcPr>
                    <a:solidFill>
                      <a:schemeClr val="accent1">
                        <a:alpha val="0"/>
                      </a:schemeClr>
                    </a:solidFill>
                  </a:tcPr>
                </a:tc>
                <a:tc>
                  <a:txBody>
                    <a:bodyPr/>
                    <a:lstStyle/>
                    <a:p>
                      <a:endParaRPr lang="en-US" dirty="0">
                        <a:latin typeface="Arial" panose="020B0604020202020204" pitchFamily="34" charset="0"/>
                        <a:cs typeface="Arial" panose="020B0604020202020204" pitchFamily="34" charset="0"/>
                      </a:endParaRPr>
                    </a:p>
                  </a:txBody>
                  <a:tcPr>
                    <a:solidFill>
                      <a:schemeClr val="accent1">
                        <a:alpha val="0"/>
                      </a:schemeClr>
                    </a:solidFill>
                  </a:tcPr>
                </a:tc>
                <a:extLst>
                  <a:ext uri="{0D108BD9-81ED-4DB2-BD59-A6C34878D82A}">
                    <a16:rowId xmlns:a16="http://schemas.microsoft.com/office/drawing/2014/main" val="10000"/>
                  </a:ext>
                </a:extLst>
              </a:tr>
              <a:tr h="1714500">
                <a:tc>
                  <a:txBody>
                    <a:bodyPr/>
                    <a:lstStyle/>
                    <a:p>
                      <a:endParaRPr lang="en-US" dirty="0">
                        <a:latin typeface="Arial" panose="020B0604020202020204" pitchFamily="34" charset="0"/>
                        <a:cs typeface="Arial" panose="020B0604020202020204" pitchFamily="34" charset="0"/>
                      </a:endParaRPr>
                    </a:p>
                  </a:txBody>
                  <a:tcPr>
                    <a:solidFill>
                      <a:schemeClr val="accent1">
                        <a:alpha val="0"/>
                      </a:schemeClr>
                    </a:solidFill>
                  </a:tcPr>
                </a:tc>
                <a:tc>
                  <a:txBody>
                    <a:bodyPr/>
                    <a:lstStyle/>
                    <a:p>
                      <a:endParaRPr lang="en-US" dirty="0">
                        <a:latin typeface="Arial" panose="020B0604020202020204" pitchFamily="34" charset="0"/>
                        <a:cs typeface="Arial" panose="020B0604020202020204" pitchFamily="34" charset="0"/>
                      </a:endParaRPr>
                    </a:p>
                  </a:txBody>
                  <a:tcPr>
                    <a:solidFill>
                      <a:schemeClr val="accent1">
                        <a:alpha val="0"/>
                      </a:schemeClr>
                    </a:solidFill>
                  </a:tcPr>
                </a:tc>
                <a:tc>
                  <a:txBody>
                    <a:bodyPr/>
                    <a:lstStyle/>
                    <a:p>
                      <a:endParaRPr lang="en-US" dirty="0">
                        <a:latin typeface="Arial" panose="020B0604020202020204" pitchFamily="34" charset="0"/>
                        <a:cs typeface="Arial" panose="020B0604020202020204" pitchFamily="34" charset="0"/>
                      </a:endParaRPr>
                    </a:p>
                  </a:txBody>
                  <a:tcPr>
                    <a:solidFill>
                      <a:schemeClr val="accent1">
                        <a:alpha val="0"/>
                      </a:schemeClr>
                    </a:solidFill>
                  </a:tcPr>
                </a:tc>
                <a:tc>
                  <a:txBody>
                    <a:bodyPr/>
                    <a:lstStyle/>
                    <a:p>
                      <a:endParaRPr lang="en-US" dirty="0">
                        <a:latin typeface="Arial" panose="020B0604020202020204" pitchFamily="34" charset="0"/>
                        <a:cs typeface="Arial" panose="020B0604020202020204" pitchFamily="34" charset="0"/>
                      </a:endParaRPr>
                    </a:p>
                  </a:txBody>
                  <a:tcPr>
                    <a:solidFill>
                      <a:schemeClr val="accent1">
                        <a:alpha val="0"/>
                      </a:schemeClr>
                    </a:solidFill>
                  </a:tcPr>
                </a:tc>
                <a:tc>
                  <a:txBody>
                    <a:bodyPr/>
                    <a:lstStyle/>
                    <a:p>
                      <a:endParaRPr lang="en-US" dirty="0">
                        <a:latin typeface="Arial" panose="020B0604020202020204" pitchFamily="34" charset="0"/>
                        <a:cs typeface="Arial" panose="020B0604020202020204" pitchFamily="34" charset="0"/>
                      </a:endParaRPr>
                    </a:p>
                  </a:txBody>
                  <a:tcPr>
                    <a:solidFill>
                      <a:schemeClr val="accent1">
                        <a:alpha val="0"/>
                      </a:schemeClr>
                    </a:solidFill>
                  </a:tcPr>
                </a:tc>
                <a:extLst>
                  <a:ext uri="{0D108BD9-81ED-4DB2-BD59-A6C34878D82A}">
                    <a16:rowId xmlns:a16="http://schemas.microsoft.com/office/drawing/2014/main" val="10001"/>
                  </a:ext>
                </a:extLst>
              </a:tr>
              <a:tr h="1714500">
                <a:tc>
                  <a:txBody>
                    <a:bodyPr/>
                    <a:lstStyle/>
                    <a:p>
                      <a:endParaRPr lang="en-US" dirty="0">
                        <a:latin typeface="Arial" panose="020B0604020202020204" pitchFamily="34" charset="0"/>
                        <a:cs typeface="Arial" panose="020B0604020202020204" pitchFamily="34" charset="0"/>
                      </a:endParaRPr>
                    </a:p>
                  </a:txBody>
                  <a:tcPr>
                    <a:solidFill>
                      <a:schemeClr val="accent1">
                        <a:alpha val="0"/>
                      </a:schemeClr>
                    </a:solidFill>
                  </a:tcPr>
                </a:tc>
                <a:tc>
                  <a:txBody>
                    <a:bodyPr/>
                    <a:lstStyle/>
                    <a:p>
                      <a:endParaRPr lang="en-US" dirty="0">
                        <a:latin typeface="Arial" panose="020B0604020202020204" pitchFamily="34" charset="0"/>
                        <a:cs typeface="Arial" panose="020B0604020202020204" pitchFamily="34" charset="0"/>
                      </a:endParaRPr>
                    </a:p>
                  </a:txBody>
                  <a:tcPr>
                    <a:solidFill>
                      <a:schemeClr val="accent1">
                        <a:alpha val="0"/>
                      </a:schemeClr>
                    </a:solidFill>
                  </a:tcPr>
                </a:tc>
                <a:tc>
                  <a:txBody>
                    <a:bodyPr/>
                    <a:lstStyle/>
                    <a:p>
                      <a:endParaRPr lang="en-US" dirty="0">
                        <a:latin typeface="Arial" panose="020B0604020202020204" pitchFamily="34" charset="0"/>
                        <a:cs typeface="Arial" panose="020B0604020202020204" pitchFamily="34" charset="0"/>
                      </a:endParaRPr>
                    </a:p>
                  </a:txBody>
                  <a:tcPr>
                    <a:solidFill>
                      <a:schemeClr val="accent1">
                        <a:alpha val="0"/>
                      </a:schemeClr>
                    </a:solidFill>
                  </a:tcPr>
                </a:tc>
                <a:tc>
                  <a:txBody>
                    <a:bodyPr/>
                    <a:lstStyle/>
                    <a:p>
                      <a:endParaRPr lang="en-US" dirty="0">
                        <a:latin typeface="Arial" panose="020B0604020202020204" pitchFamily="34" charset="0"/>
                        <a:cs typeface="Arial" panose="020B0604020202020204" pitchFamily="34" charset="0"/>
                      </a:endParaRPr>
                    </a:p>
                  </a:txBody>
                  <a:tcPr>
                    <a:solidFill>
                      <a:schemeClr val="accent1">
                        <a:alpha val="0"/>
                      </a:schemeClr>
                    </a:solidFill>
                  </a:tcPr>
                </a:tc>
                <a:tc>
                  <a:txBody>
                    <a:bodyPr/>
                    <a:lstStyle/>
                    <a:p>
                      <a:endParaRPr lang="en-US" dirty="0">
                        <a:latin typeface="Arial" panose="020B0604020202020204" pitchFamily="34" charset="0"/>
                        <a:cs typeface="Arial" panose="020B0604020202020204" pitchFamily="34" charset="0"/>
                      </a:endParaRPr>
                    </a:p>
                  </a:txBody>
                  <a:tcPr>
                    <a:solidFill>
                      <a:schemeClr val="accent1">
                        <a:alpha val="0"/>
                      </a:schemeClr>
                    </a:solidFill>
                  </a:tcPr>
                </a:tc>
                <a:extLst>
                  <a:ext uri="{0D108BD9-81ED-4DB2-BD59-A6C34878D82A}">
                    <a16:rowId xmlns:a16="http://schemas.microsoft.com/office/drawing/2014/main" val="10002"/>
                  </a:ext>
                </a:extLst>
              </a:tr>
              <a:tr h="1714500">
                <a:tc>
                  <a:txBody>
                    <a:bodyPr/>
                    <a:lstStyle/>
                    <a:p>
                      <a:endParaRPr lang="en-US" dirty="0">
                        <a:latin typeface="Arial" panose="020B0604020202020204" pitchFamily="34" charset="0"/>
                        <a:cs typeface="Arial" panose="020B0604020202020204" pitchFamily="34" charset="0"/>
                      </a:endParaRPr>
                    </a:p>
                  </a:txBody>
                  <a:tcPr>
                    <a:solidFill>
                      <a:schemeClr val="accent1">
                        <a:alpha val="0"/>
                      </a:schemeClr>
                    </a:solidFill>
                  </a:tcPr>
                </a:tc>
                <a:tc>
                  <a:txBody>
                    <a:bodyPr/>
                    <a:lstStyle/>
                    <a:p>
                      <a:endParaRPr lang="en-US" dirty="0">
                        <a:latin typeface="Arial" panose="020B0604020202020204" pitchFamily="34" charset="0"/>
                        <a:cs typeface="Arial" panose="020B0604020202020204" pitchFamily="34" charset="0"/>
                      </a:endParaRPr>
                    </a:p>
                  </a:txBody>
                  <a:tcPr>
                    <a:solidFill>
                      <a:schemeClr val="accent1">
                        <a:alpha val="0"/>
                      </a:schemeClr>
                    </a:solidFill>
                  </a:tcPr>
                </a:tc>
                <a:tc>
                  <a:txBody>
                    <a:bodyPr/>
                    <a:lstStyle/>
                    <a:p>
                      <a:endParaRPr lang="en-US" dirty="0">
                        <a:latin typeface="Arial" panose="020B0604020202020204" pitchFamily="34" charset="0"/>
                        <a:cs typeface="Arial" panose="020B0604020202020204" pitchFamily="34" charset="0"/>
                      </a:endParaRPr>
                    </a:p>
                  </a:txBody>
                  <a:tcPr>
                    <a:solidFill>
                      <a:schemeClr val="accent1">
                        <a:alpha val="0"/>
                      </a:schemeClr>
                    </a:solidFill>
                  </a:tcPr>
                </a:tc>
                <a:tc>
                  <a:txBody>
                    <a:bodyPr/>
                    <a:lstStyle/>
                    <a:p>
                      <a:endParaRPr lang="en-US" dirty="0">
                        <a:latin typeface="Arial" panose="020B0604020202020204" pitchFamily="34" charset="0"/>
                        <a:cs typeface="Arial" panose="020B0604020202020204" pitchFamily="34" charset="0"/>
                      </a:endParaRPr>
                    </a:p>
                  </a:txBody>
                  <a:tcPr>
                    <a:solidFill>
                      <a:schemeClr val="accent1">
                        <a:alpha val="0"/>
                      </a:schemeClr>
                    </a:solidFill>
                  </a:tcPr>
                </a:tc>
                <a:tc>
                  <a:txBody>
                    <a:bodyPr/>
                    <a:lstStyle/>
                    <a:p>
                      <a:endParaRPr lang="en-US" dirty="0">
                        <a:latin typeface="Arial" panose="020B0604020202020204" pitchFamily="34" charset="0"/>
                        <a:cs typeface="Arial" panose="020B0604020202020204" pitchFamily="34" charset="0"/>
                      </a:endParaRPr>
                    </a:p>
                  </a:txBody>
                  <a:tcPr>
                    <a:solidFill>
                      <a:schemeClr val="accent1">
                        <a:alpha val="0"/>
                      </a:schemeClr>
                    </a:solidFill>
                  </a:tcPr>
                </a:tc>
                <a:extLst>
                  <a:ext uri="{0D108BD9-81ED-4DB2-BD59-A6C34878D82A}">
                    <a16:rowId xmlns:a16="http://schemas.microsoft.com/office/drawing/2014/main" val="10003"/>
                  </a:ext>
                </a:extLst>
              </a:tr>
            </a:tbl>
          </a:graphicData>
        </a:graphic>
      </p:graphicFrame>
      <p:sp>
        <p:nvSpPr>
          <p:cNvPr id="29" name="Rectangle 28"/>
          <p:cNvSpPr/>
          <p:nvPr/>
        </p:nvSpPr>
        <p:spPr>
          <a:xfrm>
            <a:off x="5654675" y="5292725"/>
            <a:ext cx="1508125" cy="6778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372" name="Rectangle 5"/>
          <p:cNvSpPr>
            <a:spLocks noChangeArrowheads="1"/>
          </p:cNvSpPr>
          <p:nvPr/>
        </p:nvSpPr>
        <p:spPr bwMode="auto">
          <a:xfrm>
            <a:off x="730250" y="3565525"/>
            <a:ext cx="43100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1600" dirty="0">
                <a:solidFill>
                  <a:srgbClr val="3F4E1F"/>
                </a:solidFill>
                <a:latin typeface="Gill Sans" charset="0"/>
                <a:cs typeface="Gill Sans" charset="0"/>
              </a:rPr>
              <a:t>Tais W. Dahl</a:t>
            </a:r>
          </a:p>
          <a:p>
            <a:pPr algn="ctr"/>
            <a:endParaRPr lang="en-US" sz="1200" dirty="0">
              <a:solidFill>
                <a:srgbClr val="3F4E1F"/>
              </a:solidFill>
              <a:latin typeface="Gill Sans" charset="0"/>
              <a:cs typeface="Gill Sans" charset="0"/>
            </a:endParaRPr>
          </a:p>
          <a:p>
            <a:pPr algn="ctr"/>
            <a:r>
              <a:rPr lang="en-US" sz="1000" dirty="0" err="1">
                <a:solidFill>
                  <a:srgbClr val="3F4E1F"/>
                </a:solidFill>
                <a:latin typeface="Arial" panose="020B0604020202020204" pitchFamily="34" charset="0"/>
                <a:cs typeface="Arial" panose="020B0604020202020204" pitchFamily="34" charset="0"/>
              </a:rPr>
              <a:t>Lektor</a:t>
            </a:r>
            <a:r>
              <a:rPr lang="en-US" sz="1000" dirty="0">
                <a:solidFill>
                  <a:srgbClr val="3F4E1F"/>
                </a:solidFill>
                <a:latin typeface="Arial" panose="020B0604020202020204" pitchFamily="34" charset="0"/>
                <a:cs typeface="Arial" panose="020B0604020202020204" pitchFamily="34" charset="0"/>
              </a:rPr>
              <a:t>, </a:t>
            </a:r>
            <a:r>
              <a:rPr lang="en-US" sz="1000" dirty="0" err="1">
                <a:solidFill>
                  <a:srgbClr val="3F4E1F"/>
                </a:solidFill>
                <a:latin typeface="Arial" panose="020B0604020202020204" pitchFamily="34" charset="0"/>
                <a:cs typeface="Arial" panose="020B0604020202020204" pitchFamily="34" charset="0"/>
              </a:rPr>
              <a:t>Geobiologi</a:t>
            </a:r>
            <a:r>
              <a:rPr lang="en-US" sz="1000" dirty="0">
                <a:solidFill>
                  <a:srgbClr val="3F4E1F"/>
                </a:solidFill>
                <a:latin typeface="Arial" panose="020B0604020202020204" pitchFamily="34" charset="0"/>
                <a:cs typeface="Arial" panose="020B0604020202020204" pitchFamily="34" charset="0"/>
              </a:rPr>
              <a:t>, GLOBE Institute, </a:t>
            </a:r>
            <a:r>
              <a:rPr lang="en-US" sz="1000" dirty="0" err="1">
                <a:solidFill>
                  <a:srgbClr val="3F4E1F"/>
                </a:solidFill>
                <a:latin typeface="Arial" panose="020B0604020202020204" pitchFamily="34" charset="0"/>
                <a:cs typeface="Arial" panose="020B0604020202020204" pitchFamily="34" charset="0"/>
              </a:rPr>
              <a:t>Københavns</a:t>
            </a:r>
            <a:r>
              <a:rPr lang="en-US" sz="1000" dirty="0">
                <a:solidFill>
                  <a:srgbClr val="3F4E1F"/>
                </a:solidFill>
                <a:latin typeface="Arial" panose="020B0604020202020204" pitchFamily="34" charset="0"/>
                <a:cs typeface="Arial" panose="020B0604020202020204" pitchFamily="34" charset="0"/>
              </a:rPr>
              <a:t> </a:t>
            </a:r>
            <a:r>
              <a:rPr lang="en-US" sz="1000" dirty="0" err="1">
                <a:solidFill>
                  <a:srgbClr val="3F4E1F"/>
                </a:solidFill>
                <a:latin typeface="Arial" panose="020B0604020202020204" pitchFamily="34" charset="0"/>
                <a:cs typeface="Arial" panose="020B0604020202020204" pitchFamily="34" charset="0"/>
              </a:rPr>
              <a:t>Universitet</a:t>
            </a:r>
            <a:endParaRPr lang="en-US" sz="1000" dirty="0">
              <a:solidFill>
                <a:srgbClr val="3F4E1F"/>
              </a:solidFill>
              <a:latin typeface="Arial" panose="020B0604020202020204" pitchFamily="34" charset="0"/>
              <a:cs typeface="Arial" panose="020B0604020202020204" pitchFamily="34" charset="0"/>
            </a:endParaRPr>
          </a:p>
          <a:p>
            <a:pPr algn="ctr"/>
            <a:r>
              <a:rPr lang="en-US" sz="1000" dirty="0" err="1">
                <a:solidFill>
                  <a:srgbClr val="3F4E1F"/>
                </a:solidFill>
                <a:latin typeface="Arial" panose="020B0604020202020204" pitchFamily="34" charset="0"/>
                <a:cs typeface="Arial" panose="020B0604020202020204" pitchFamily="34" charset="0"/>
              </a:rPr>
              <a:t>Adjungeret</a:t>
            </a:r>
            <a:r>
              <a:rPr lang="en-US" sz="1000" dirty="0">
                <a:solidFill>
                  <a:srgbClr val="3F4E1F"/>
                </a:solidFill>
                <a:latin typeface="Arial" panose="020B0604020202020204" pitchFamily="34" charset="0"/>
                <a:cs typeface="Arial" panose="020B0604020202020204" pitchFamily="34" charset="0"/>
              </a:rPr>
              <a:t> professor, China University of Geosciences, Wuhan</a:t>
            </a:r>
          </a:p>
        </p:txBody>
      </p:sp>
      <p:sp>
        <p:nvSpPr>
          <p:cNvPr id="14373" name="Rectangle 9"/>
          <p:cNvSpPr>
            <a:spLocks noChangeArrowheads="1"/>
          </p:cNvSpPr>
          <p:nvPr/>
        </p:nvSpPr>
        <p:spPr bwMode="auto">
          <a:xfrm>
            <a:off x="377825" y="2347497"/>
            <a:ext cx="4875213"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3000" b="1" dirty="0" err="1">
                <a:solidFill>
                  <a:srgbClr val="3F4E1F"/>
                </a:solidFill>
              </a:rPr>
              <a:t>Det</a:t>
            </a:r>
            <a:r>
              <a:rPr lang="en-US" sz="3000" b="1" dirty="0">
                <a:solidFill>
                  <a:srgbClr val="3F4E1F"/>
                </a:solidFill>
              </a:rPr>
              <a:t> </a:t>
            </a:r>
            <a:r>
              <a:rPr lang="en-US" sz="3000" b="1" dirty="0" err="1">
                <a:solidFill>
                  <a:srgbClr val="3F4E1F"/>
                </a:solidFill>
              </a:rPr>
              <a:t>tidligste</a:t>
            </a:r>
            <a:r>
              <a:rPr lang="en-US" sz="3000" b="1" dirty="0">
                <a:solidFill>
                  <a:srgbClr val="3F4E1F"/>
                </a:solidFill>
              </a:rPr>
              <a:t> Liv</a:t>
            </a:r>
          </a:p>
        </p:txBody>
      </p:sp>
      <p:cxnSp>
        <p:nvCxnSpPr>
          <p:cNvPr id="19" name="Straight Connector 18"/>
          <p:cNvCxnSpPr/>
          <p:nvPr/>
        </p:nvCxnSpPr>
        <p:spPr>
          <a:xfrm>
            <a:off x="2971800" y="825500"/>
            <a:ext cx="6224588" cy="1588"/>
          </a:xfrm>
          <a:prstGeom prst="line">
            <a:avLst/>
          </a:prstGeom>
          <a:ln>
            <a:solidFill>
              <a:schemeClr val="accent1">
                <a:alpha val="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149225" y="82550"/>
            <a:ext cx="174625" cy="6788150"/>
          </a:xfrm>
          <a:prstGeom prst="rect">
            <a:avLst/>
          </a:prstGeom>
          <a:gradFill flip="none" rotWithShape="1">
            <a:gsLst>
              <a:gs pos="42000">
                <a:schemeClr val="accent3">
                  <a:lumMod val="50000"/>
                </a:schemeClr>
              </a:gs>
              <a:gs pos="100000">
                <a:srgbClr val="FFFFFF"/>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000090"/>
              </a:solidFill>
            </a:endParaRPr>
          </a:p>
        </p:txBody>
      </p:sp>
      <p:grpSp>
        <p:nvGrpSpPr>
          <p:cNvPr id="14376" name="Group 25"/>
          <p:cNvGrpSpPr>
            <a:grpSpLocks/>
          </p:cNvGrpSpPr>
          <p:nvPr/>
        </p:nvGrpSpPr>
        <p:grpSpPr bwMode="auto">
          <a:xfrm>
            <a:off x="2253095" y="4492097"/>
            <a:ext cx="1217612" cy="1131887"/>
            <a:chOff x="1411127" y="5524468"/>
            <a:chExt cx="1217772" cy="1131318"/>
          </a:xfrm>
        </p:grpSpPr>
        <p:pic>
          <p:nvPicPr>
            <p:cNvPr id="14390" name="Picture 22" descr="KU_logo_run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4812" y="5524468"/>
              <a:ext cx="1074087" cy="107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4"/>
            <p:cNvSpPr/>
            <p:nvPr/>
          </p:nvSpPr>
          <p:spPr>
            <a:xfrm>
              <a:off x="1411127" y="6552651"/>
              <a:ext cx="323893" cy="1031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14377" name="Picture 10" descr="6. Isbjerg. Foto Per Arnesen.jpg"/>
          <p:cNvPicPr>
            <a:picLocks noChangeAspect="1"/>
          </p:cNvPicPr>
          <p:nvPr/>
        </p:nvPicPr>
        <p:blipFill>
          <a:blip r:embed="rId5">
            <a:extLst>
              <a:ext uri="{28A0092B-C50C-407E-A947-70E740481C1C}">
                <a14:useLocalDpi xmlns:a14="http://schemas.microsoft.com/office/drawing/2010/main" val="0"/>
              </a:ext>
            </a:extLst>
          </a:blip>
          <a:srcRect t="34277" r="6195" b="3085"/>
          <a:stretch>
            <a:fillRect/>
          </a:stretch>
        </p:blipFill>
        <p:spPr bwMode="auto">
          <a:xfrm>
            <a:off x="7308850" y="-26988"/>
            <a:ext cx="1855788" cy="1722438"/>
          </a:xfrm>
          <a:prstGeom prst="rect">
            <a:avLst/>
          </a:prstGeom>
          <a:solidFill>
            <a:schemeClr val="accent6">
              <a:lumMod val="50000"/>
            </a:schemeClr>
          </a:solidFill>
          <a:ln w="9525">
            <a:solidFill>
              <a:srgbClr val="4F6228"/>
            </a:solidFill>
            <a:miter lim="800000"/>
            <a:headEnd/>
            <a:tailEnd/>
          </a:ln>
          <a:extLst/>
        </p:spPr>
      </p:pic>
      <p:sp>
        <p:nvSpPr>
          <p:cNvPr id="2" name="Rectangle 1"/>
          <p:cNvSpPr/>
          <p:nvPr/>
        </p:nvSpPr>
        <p:spPr>
          <a:xfrm>
            <a:off x="7308850" y="3471863"/>
            <a:ext cx="1855788" cy="1722437"/>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4381" name="Picture 2" descr="D:\Dokumenter\Arbejde\Studies\Billeder\danmark Feb 26 2003 400_a4_korr.jpg"/>
          <p:cNvPicPr>
            <a:picLocks noChangeAspect="1" noChangeArrowheads="1"/>
          </p:cNvPicPr>
          <p:nvPr/>
        </p:nvPicPr>
        <p:blipFill>
          <a:blip r:embed="rId6">
            <a:extLst>
              <a:ext uri="{28A0092B-C50C-407E-A947-70E740481C1C}">
                <a14:useLocalDpi xmlns:a14="http://schemas.microsoft.com/office/drawing/2010/main" val="0"/>
              </a:ext>
            </a:extLst>
          </a:blip>
          <a:srcRect l="16534" r="3049"/>
          <a:stretch>
            <a:fillRect/>
          </a:stretch>
        </p:blipFill>
        <p:spPr bwMode="auto">
          <a:xfrm>
            <a:off x="3598863" y="14288"/>
            <a:ext cx="1839912" cy="16811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3877841" y="350028"/>
            <a:ext cx="1270094" cy="1015663"/>
          </a:xfrm>
          <a:prstGeom prst="rect">
            <a:avLst/>
          </a:prstGeom>
        </p:spPr>
        <p:txBody>
          <a:bodyPr>
            <a:spAutoFit/>
          </a:bodyPr>
          <a:lstStyle/>
          <a:p>
            <a:pPr algn="ctr" fontAlgn="auto">
              <a:spcBef>
                <a:spcPts val="0"/>
              </a:spcBef>
              <a:spcAft>
                <a:spcPts val="0"/>
              </a:spcAft>
              <a:defRPr/>
            </a:pPr>
            <a:r>
              <a:rPr lang="en-US" sz="6000" dirty="0">
                <a:solidFill>
                  <a:schemeClr val="bg1">
                    <a:alpha val="32000"/>
                  </a:schemeClr>
                </a:solidFill>
                <a:latin typeface="Gill Sans"/>
                <a:ea typeface="+mn-ea"/>
                <a:cs typeface="Gill Sans"/>
              </a:rPr>
              <a:t>O</a:t>
            </a:r>
            <a:r>
              <a:rPr lang="en-US" sz="6000" baseline="-25000" dirty="0">
                <a:solidFill>
                  <a:schemeClr val="bg1">
                    <a:alpha val="32000"/>
                  </a:schemeClr>
                </a:solidFill>
                <a:latin typeface="Gill Sans"/>
                <a:ea typeface="+mn-ea"/>
                <a:cs typeface="Gill Sans"/>
              </a:rPr>
              <a:t>2</a:t>
            </a:r>
          </a:p>
        </p:txBody>
      </p:sp>
      <p:pic>
        <p:nvPicPr>
          <p:cNvPr id="14384" name="Picture 2" descr="Fig0_Earth_rise.jpg"/>
          <p:cNvPicPr>
            <a:picLocks noChangeAspect="1"/>
          </p:cNvPicPr>
          <p:nvPr/>
        </p:nvPicPr>
        <p:blipFill>
          <a:blip r:embed="rId7">
            <a:extLst>
              <a:ext uri="{28A0092B-C50C-407E-A947-70E740481C1C}">
                <a14:useLocalDpi xmlns:a14="http://schemas.microsoft.com/office/drawing/2010/main" val="0"/>
              </a:ext>
            </a:extLst>
          </a:blip>
          <a:srcRect l="29543" t="10953" r="4706" b="18346"/>
          <a:stretch>
            <a:fillRect/>
          </a:stretch>
        </p:blipFill>
        <p:spPr bwMode="auto">
          <a:xfrm rot="5400000">
            <a:off x="3670300" y="-71437"/>
            <a:ext cx="1703388" cy="18462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4385" name="Picture 29" descr="TransvaalBIF_EarlyDiageneticChert.png"/>
          <p:cNvPicPr>
            <a:picLocks noChangeAspect="1"/>
          </p:cNvPicPr>
          <p:nvPr/>
        </p:nvPicPr>
        <p:blipFill rotWithShape="1">
          <a:blip r:embed="rId8">
            <a:extLst>
              <a:ext uri="{28A0092B-C50C-407E-A947-70E740481C1C}">
                <a14:useLocalDpi xmlns:a14="http://schemas.microsoft.com/office/drawing/2010/main" val="0"/>
              </a:ext>
            </a:extLst>
          </a:blip>
          <a:srcRect l="32355" t="23544" r="31126" b="31346"/>
          <a:stretch/>
        </p:blipFill>
        <p:spPr bwMode="auto">
          <a:xfrm>
            <a:off x="5452937" y="5180840"/>
            <a:ext cx="1855913" cy="1689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87" name="Picture 31" descr="DKfromSpace.png"/>
          <p:cNvPicPr>
            <a:picLocks noChangeAspect="1"/>
          </p:cNvPicPr>
          <p:nvPr/>
        </p:nvPicPr>
        <p:blipFill>
          <a:blip r:embed="rId9">
            <a:extLst>
              <a:ext uri="{28A0092B-C50C-407E-A947-70E740481C1C}">
                <a14:useLocalDpi xmlns:a14="http://schemas.microsoft.com/office/drawing/2010/main" val="0"/>
              </a:ext>
            </a:extLst>
          </a:blip>
          <a:srcRect l="4814" t="4164" r="3529" b="3101"/>
          <a:stretch>
            <a:fillRect/>
          </a:stretch>
        </p:blipFill>
        <p:spPr bwMode="auto">
          <a:xfrm>
            <a:off x="3576637" y="-15374"/>
            <a:ext cx="1862138" cy="172243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6" name="Rectangle 25"/>
          <p:cNvSpPr/>
          <p:nvPr/>
        </p:nvSpPr>
        <p:spPr>
          <a:xfrm>
            <a:off x="5445125" y="5173664"/>
            <a:ext cx="1857375" cy="1697036"/>
          </a:xfrm>
          <a:prstGeom prst="rect">
            <a:avLst/>
          </a:prstGeom>
          <a:noFill/>
          <a:ln w="12700"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Rectangle 27"/>
          <p:cNvSpPr/>
          <p:nvPr/>
        </p:nvSpPr>
        <p:spPr>
          <a:xfrm>
            <a:off x="5438775" y="1711325"/>
            <a:ext cx="1857375" cy="1760538"/>
          </a:xfrm>
          <a:prstGeom prst="rect">
            <a:avLst/>
          </a:prstGeom>
          <a:solidFill>
            <a:schemeClr val="tx1"/>
          </a:solidFill>
          <a:ln w="12700" cap="rnd" cmpd="sng">
            <a:solidFill>
              <a:srgbClr val="000000"/>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0" name="Picture 12" descr="CMB_Timeline300"/>
          <p:cNvPicPr>
            <a:picLocks noChangeAspect="1" noChangeArrowheads="1"/>
          </p:cNvPicPr>
          <p:nvPr/>
        </p:nvPicPr>
        <p:blipFill>
          <a:blip r:embed="rId10"/>
          <a:srcRect t="11650" b="11650"/>
          <a:stretch>
            <a:fillRect/>
          </a:stretch>
        </p:blipFill>
        <p:spPr bwMode="auto">
          <a:xfrm>
            <a:off x="5499723" y="1873492"/>
            <a:ext cx="1779732" cy="1364946"/>
          </a:xfrm>
          <a:prstGeom prst="rect">
            <a:avLst/>
          </a:prstGeom>
          <a:noFill/>
        </p:spPr>
      </p:pic>
      <p:pic>
        <p:nvPicPr>
          <p:cNvPr id="27" name="Picture 26"/>
          <p:cNvPicPr>
            <a:picLocks noChangeAspect="1"/>
          </p:cNvPicPr>
          <p:nvPr/>
        </p:nvPicPr>
        <p:blipFill>
          <a:blip r:embed="rId11"/>
          <a:stretch>
            <a:fillRect/>
          </a:stretch>
        </p:blipFill>
        <p:spPr>
          <a:xfrm>
            <a:off x="1362194" y="5801810"/>
            <a:ext cx="1781802" cy="828619"/>
          </a:xfrm>
          <a:prstGeom prst="rect">
            <a:avLst/>
          </a:prstGeom>
        </p:spPr>
      </p:pic>
      <p:pic>
        <p:nvPicPr>
          <p:cNvPr id="31" name="Picture 30" descr="Geobacter.png"/>
          <p:cNvPicPr>
            <a:picLocks noChangeAspect="1"/>
          </p:cNvPicPr>
          <p:nvPr/>
        </p:nvPicPr>
        <p:blipFill rotWithShape="1">
          <a:blip r:embed="rId12">
            <a:extLst>
              <a:ext uri="{28A0092B-C50C-407E-A947-70E740481C1C}">
                <a14:useLocalDpi xmlns:a14="http://schemas.microsoft.com/office/drawing/2010/main" val="0"/>
              </a:ext>
            </a:extLst>
          </a:blip>
          <a:srcRect l="1" t="1684" r="-1537" b="47618"/>
          <a:stretch/>
        </p:blipFill>
        <p:spPr>
          <a:xfrm>
            <a:off x="7313838" y="3474116"/>
            <a:ext cx="1882550" cy="1706724"/>
          </a:xfrm>
          <a:prstGeom prst="rect">
            <a:avLst/>
          </a:prstGeom>
        </p:spPr>
      </p:pic>
      <p:pic>
        <p:nvPicPr>
          <p:cNvPr id="3" name="Picture 2" descr="DFF_Logo_DK_Vertical_DarkBlue.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98863" y="5623984"/>
            <a:ext cx="1656988" cy="1006445"/>
          </a:xfrm>
          <a:prstGeom prst="rect">
            <a:avLst/>
          </a:prstGeom>
        </p:spPr>
      </p:pic>
    </p:spTree>
    <p:extLst>
      <p:ext uri="{BB962C8B-B14F-4D97-AF65-F5344CB8AC3E}">
        <p14:creationId xmlns:p14="http://schemas.microsoft.com/office/powerpoint/2010/main" val="1487141431"/>
      </p:ext>
    </p:extLst>
  </p:cSld>
  <p:clrMapOvr>
    <a:masterClrMapping/>
  </p:clrMapOvr>
  <p:transition spd="slow" advTm="2457"/>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olog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168133821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romatolite_IMG_27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7599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IMG1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864" y="0"/>
            <a:ext cx="2958416" cy="4331965"/>
          </a:xfrm>
          <a:prstGeom prst="rect">
            <a:avLst/>
          </a:prstGeom>
        </p:spPr>
      </p:pic>
      <p:pic>
        <p:nvPicPr>
          <p:cNvPr id="6" name="Picture 5" descr="IMG24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44087" y="4010159"/>
            <a:ext cx="3467273" cy="2367894"/>
          </a:xfrm>
          <a:prstGeom prst="rect">
            <a:avLst/>
          </a:prstGeom>
        </p:spPr>
      </p:pic>
      <p:pic>
        <p:nvPicPr>
          <p:cNvPr id="7" name="Picture 6" descr="IMG_005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7434" y="4422685"/>
            <a:ext cx="3444061" cy="2327532"/>
          </a:xfrm>
          <a:prstGeom prst="rect">
            <a:avLst/>
          </a:prstGeom>
        </p:spPr>
      </p:pic>
      <p:pic>
        <p:nvPicPr>
          <p:cNvPr id="4" name="Picture 3" descr="Entophysali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341" y="0"/>
            <a:ext cx="5004536" cy="3494489"/>
          </a:xfrm>
          <a:prstGeom prst="rect">
            <a:avLst/>
          </a:prstGeom>
        </p:spPr>
      </p:pic>
      <p:sp>
        <p:nvSpPr>
          <p:cNvPr id="8" name="Rectangle 7"/>
          <p:cNvSpPr/>
          <p:nvPr/>
        </p:nvSpPr>
        <p:spPr>
          <a:xfrm>
            <a:off x="3696722" y="3183470"/>
            <a:ext cx="1966509" cy="276999"/>
          </a:xfrm>
          <a:prstGeom prst="rect">
            <a:avLst/>
          </a:prstGeom>
        </p:spPr>
        <p:txBody>
          <a:bodyPr wrap="none">
            <a:spAutoFit/>
          </a:bodyPr>
          <a:lstStyle/>
          <a:p>
            <a:r>
              <a:rPr lang="en-US" sz="1200" dirty="0" err="1">
                <a:latin typeface="Avenir Black Oblique"/>
                <a:cs typeface="Avenir Black Oblique"/>
              </a:rPr>
              <a:t>Nulevende</a:t>
            </a:r>
            <a:r>
              <a:rPr lang="en-US" sz="1200" dirty="0">
                <a:latin typeface="Avenir Black Oblique"/>
                <a:cs typeface="Avenir Black Oblique"/>
              </a:rPr>
              <a:t> </a:t>
            </a:r>
            <a:r>
              <a:rPr lang="en-US" sz="1200" dirty="0" err="1">
                <a:latin typeface="Avenir Black Oblique"/>
                <a:cs typeface="Avenir Black Oblique"/>
              </a:rPr>
              <a:t>Entophysalis</a:t>
            </a:r>
            <a:r>
              <a:rPr lang="en-US" sz="1200" dirty="0">
                <a:latin typeface="Avenir Black Oblique"/>
                <a:cs typeface="Avenir Black Oblique"/>
              </a:rPr>
              <a:t> </a:t>
            </a:r>
          </a:p>
        </p:txBody>
      </p:sp>
      <p:sp>
        <p:nvSpPr>
          <p:cNvPr id="9" name="Rectangle 8"/>
          <p:cNvSpPr/>
          <p:nvPr/>
        </p:nvSpPr>
        <p:spPr>
          <a:xfrm>
            <a:off x="6928518" y="3494489"/>
            <a:ext cx="1912853" cy="646331"/>
          </a:xfrm>
          <a:prstGeom prst="rect">
            <a:avLst/>
          </a:prstGeom>
        </p:spPr>
        <p:txBody>
          <a:bodyPr wrap="square">
            <a:spAutoFit/>
          </a:bodyPr>
          <a:lstStyle/>
          <a:p>
            <a:pPr algn="r"/>
            <a:r>
              <a:rPr lang="en-US" sz="1200" i="1" dirty="0" err="1">
                <a:latin typeface="Avenir Black Oblique"/>
                <a:cs typeface="Avenir Black Oblique"/>
              </a:rPr>
              <a:t>Eoentophysalis</a:t>
            </a:r>
            <a:r>
              <a:rPr lang="en-US" sz="1200" i="1" dirty="0">
                <a:latin typeface="Avenir Black Oblique"/>
                <a:cs typeface="Avenir Black Oblique"/>
              </a:rPr>
              <a:t> </a:t>
            </a:r>
            <a:endParaRPr lang="en-US" sz="1200" dirty="0">
              <a:latin typeface="Avenir Black Oblique"/>
              <a:cs typeface="Avenir Black Oblique"/>
            </a:endParaRPr>
          </a:p>
          <a:p>
            <a:pPr algn="r"/>
            <a:r>
              <a:rPr lang="en-US" sz="1200" dirty="0">
                <a:latin typeface="Avenir Black Oblique"/>
                <a:cs typeface="Avenir Black Oblique"/>
              </a:rPr>
              <a:t>2.0 </a:t>
            </a:r>
            <a:r>
              <a:rPr lang="en-US" sz="1200" dirty="0" err="1">
                <a:latin typeface="Avenir Black Oblique"/>
                <a:cs typeface="Avenir Black Oblique"/>
              </a:rPr>
              <a:t>mia</a:t>
            </a:r>
            <a:r>
              <a:rPr lang="en-US" sz="1200" dirty="0">
                <a:latin typeface="Avenir Black Oblique"/>
                <a:cs typeface="Avenir Black Oblique"/>
              </a:rPr>
              <a:t> </a:t>
            </a:r>
            <a:r>
              <a:rPr lang="en-US" sz="1200" dirty="0" err="1">
                <a:latin typeface="Avenir Black Oblique"/>
                <a:cs typeface="Avenir Black Oblique"/>
              </a:rPr>
              <a:t>år</a:t>
            </a:r>
            <a:r>
              <a:rPr lang="en-US" sz="1200" dirty="0">
                <a:latin typeface="Avenir Black Oblique"/>
                <a:cs typeface="Avenir Black Oblique"/>
              </a:rPr>
              <a:t> </a:t>
            </a:r>
            <a:r>
              <a:rPr lang="en-US" sz="1200" dirty="0" err="1">
                <a:latin typeface="Avenir Black Oblique"/>
                <a:cs typeface="Avenir Black Oblique"/>
              </a:rPr>
              <a:t>gammel</a:t>
            </a:r>
            <a:r>
              <a:rPr lang="en-US" sz="1200" dirty="0">
                <a:latin typeface="Avenir Black Oblique"/>
                <a:cs typeface="Avenir Black Oblique"/>
              </a:rPr>
              <a:t> flint Belcher Islands, Canada</a:t>
            </a:r>
          </a:p>
        </p:txBody>
      </p:sp>
      <p:sp>
        <p:nvSpPr>
          <p:cNvPr id="10" name="Rectangle 9"/>
          <p:cNvSpPr/>
          <p:nvPr/>
        </p:nvSpPr>
        <p:spPr>
          <a:xfrm>
            <a:off x="0" y="6321722"/>
            <a:ext cx="2914285" cy="461665"/>
          </a:xfrm>
          <a:prstGeom prst="rect">
            <a:avLst/>
          </a:prstGeom>
        </p:spPr>
        <p:txBody>
          <a:bodyPr wrap="square">
            <a:spAutoFit/>
          </a:bodyPr>
          <a:lstStyle/>
          <a:p>
            <a:r>
              <a:rPr lang="en-US" sz="1200" dirty="0">
                <a:solidFill>
                  <a:schemeClr val="bg1"/>
                </a:solidFill>
                <a:latin typeface="Avenir Black Oblique"/>
                <a:cs typeface="Avenir Black Oblique"/>
              </a:rPr>
              <a:t>Spirogyra-</a:t>
            </a:r>
            <a:r>
              <a:rPr lang="en-US" sz="1200" dirty="0" err="1">
                <a:solidFill>
                  <a:schemeClr val="bg1"/>
                </a:solidFill>
                <a:latin typeface="Avenir Black Oblique"/>
                <a:cs typeface="Avenir Black Oblique"/>
              </a:rPr>
              <a:t>lignende</a:t>
            </a:r>
            <a:r>
              <a:rPr lang="en-US" sz="1200" dirty="0">
                <a:solidFill>
                  <a:schemeClr val="bg1"/>
                </a:solidFill>
                <a:latin typeface="Avenir Black Oblique"/>
                <a:cs typeface="Avenir Black Oblique"/>
              </a:rPr>
              <a:t> </a:t>
            </a:r>
            <a:r>
              <a:rPr lang="en-US" sz="1200" dirty="0" err="1">
                <a:solidFill>
                  <a:schemeClr val="bg1"/>
                </a:solidFill>
                <a:latin typeface="Avenir Black Oblique"/>
                <a:cs typeface="Avenir Black Oblique"/>
              </a:rPr>
              <a:t>cyanobakterie</a:t>
            </a:r>
            <a:r>
              <a:rPr lang="en-US" sz="1200" dirty="0">
                <a:solidFill>
                  <a:schemeClr val="bg1"/>
                </a:solidFill>
                <a:latin typeface="Avenir Black Oblique"/>
                <a:cs typeface="Avenir Black Oblique"/>
              </a:rPr>
              <a:t> 635-542 </a:t>
            </a:r>
            <a:r>
              <a:rPr lang="en-US" sz="1200" dirty="0" err="1">
                <a:solidFill>
                  <a:schemeClr val="bg1"/>
                </a:solidFill>
                <a:latin typeface="Avenir Black Oblique"/>
                <a:cs typeface="Avenir Black Oblique"/>
              </a:rPr>
              <a:t>mio</a:t>
            </a:r>
            <a:r>
              <a:rPr lang="en-US" sz="1200" dirty="0">
                <a:solidFill>
                  <a:schemeClr val="bg1"/>
                </a:solidFill>
                <a:latin typeface="Avenir Black Oblique"/>
                <a:cs typeface="Avenir Black Oblique"/>
              </a:rPr>
              <a:t>. </a:t>
            </a:r>
            <a:r>
              <a:rPr lang="en-US" sz="1200" dirty="0" err="1">
                <a:solidFill>
                  <a:schemeClr val="bg1"/>
                </a:solidFill>
                <a:latin typeface="Avenir Black Oblique"/>
                <a:cs typeface="Avenir Black Oblique"/>
              </a:rPr>
              <a:t>år</a:t>
            </a:r>
            <a:r>
              <a:rPr lang="en-US" sz="1200" dirty="0">
                <a:solidFill>
                  <a:schemeClr val="bg1"/>
                </a:solidFill>
                <a:latin typeface="Avenir Black Oblique"/>
                <a:cs typeface="Avenir Black Oblique"/>
              </a:rPr>
              <a:t> </a:t>
            </a:r>
            <a:r>
              <a:rPr lang="en-US" sz="1200" dirty="0" err="1">
                <a:solidFill>
                  <a:schemeClr val="bg1"/>
                </a:solidFill>
                <a:latin typeface="Avenir Black Oblique"/>
                <a:cs typeface="Avenir Black Oblique"/>
              </a:rPr>
              <a:t>Sibirien</a:t>
            </a:r>
            <a:endParaRPr lang="en-US" sz="1200" dirty="0">
              <a:solidFill>
                <a:schemeClr val="bg1"/>
              </a:solidFill>
              <a:latin typeface="Avenir Black Oblique"/>
              <a:cs typeface="Avenir Black Oblique"/>
            </a:endParaRPr>
          </a:p>
        </p:txBody>
      </p:sp>
      <p:sp>
        <p:nvSpPr>
          <p:cNvPr id="11" name="Rectangle 10"/>
          <p:cNvSpPr/>
          <p:nvPr/>
        </p:nvSpPr>
        <p:spPr>
          <a:xfrm>
            <a:off x="3696722" y="6335774"/>
            <a:ext cx="3753419" cy="461665"/>
          </a:xfrm>
          <a:prstGeom prst="rect">
            <a:avLst/>
          </a:prstGeom>
        </p:spPr>
        <p:txBody>
          <a:bodyPr wrap="square">
            <a:spAutoFit/>
          </a:bodyPr>
          <a:lstStyle/>
          <a:p>
            <a:pPr>
              <a:defRPr/>
            </a:pPr>
            <a:r>
              <a:rPr lang="en-US" sz="1200" dirty="0">
                <a:latin typeface="Avenir Black Oblique"/>
                <a:cs typeface="Avenir Black Oblique"/>
              </a:rPr>
              <a:t>1400-1500 Ma </a:t>
            </a:r>
            <a:r>
              <a:rPr lang="en-US" sz="1200" dirty="0" err="1">
                <a:latin typeface="Avenir Black Oblique"/>
                <a:cs typeface="Avenir Black Oblique"/>
              </a:rPr>
              <a:t>entophysild</a:t>
            </a:r>
            <a:r>
              <a:rPr lang="en-US" sz="1200" dirty="0">
                <a:latin typeface="Avenir Black Oblique"/>
                <a:cs typeface="Avenir Black Oblique"/>
              </a:rPr>
              <a:t> </a:t>
            </a:r>
            <a:r>
              <a:rPr lang="en-US" sz="1200" dirty="0" err="1">
                <a:latin typeface="Avenir Black Oblique"/>
                <a:cs typeface="Avenir Black Oblique"/>
              </a:rPr>
              <a:t>fra</a:t>
            </a:r>
            <a:r>
              <a:rPr lang="en-US" sz="1200" dirty="0">
                <a:latin typeface="Avenir Black Oblique"/>
                <a:cs typeface="Avenir Black Oblique"/>
              </a:rPr>
              <a:t> </a:t>
            </a:r>
            <a:r>
              <a:rPr lang="en-US" sz="1200" dirty="0" err="1">
                <a:latin typeface="Avenir Black Oblique"/>
                <a:cs typeface="Avenir Black Oblique"/>
              </a:rPr>
              <a:t>Kotuikan</a:t>
            </a:r>
            <a:r>
              <a:rPr lang="en-US" sz="1200" dirty="0">
                <a:latin typeface="Avenir Black Oblique"/>
                <a:cs typeface="Avenir Black Oblique"/>
              </a:rPr>
              <a:t> </a:t>
            </a:r>
            <a:r>
              <a:rPr lang="en-US" sz="1200" dirty="0" err="1">
                <a:latin typeface="Avenir Black Oblique"/>
                <a:cs typeface="Avenir Black Oblique"/>
              </a:rPr>
              <a:t>Formationen</a:t>
            </a:r>
            <a:r>
              <a:rPr lang="en-US" sz="1200" dirty="0">
                <a:latin typeface="Avenir Black Oblique"/>
                <a:cs typeface="Avenir Black Oblique"/>
              </a:rPr>
              <a:t> </a:t>
            </a:r>
            <a:r>
              <a:rPr lang="en-US" sz="1200" dirty="0" err="1">
                <a:latin typeface="Avenir Black Oblique"/>
                <a:cs typeface="Avenir Black Oblique"/>
              </a:rPr>
              <a:t>i</a:t>
            </a:r>
            <a:r>
              <a:rPr lang="en-US" sz="1200" dirty="0">
                <a:latin typeface="Avenir Black Oblique"/>
                <a:cs typeface="Avenir Black Oblique"/>
              </a:rPr>
              <a:t> Siberia</a:t>
            </a:r>
          </a:p>
        </p:txBody>
      </p:sp>
      <p:grpSp>
        <p:nvGrpSpPr>
          <p:cNvPr id="13" name="Group 12"/>
          <p:cNvGrpSpPr/>
          <p:nvPr/>
        </p:nvGrpSpPr>
        <p:grpSpPr>
          <a:xfrm>
            <a:off x="2415229" y="2484871"/>
            <a:ext cx="4876801" cy="4298516"/>
            <a:chOff x="3810000" y="1950058"/>
            <a:chExt cx="4876801" cy="4298516"/>
          </a:xfrm>
          <a:solidFill>
            <a:srgbClr val="FFFFFF"/>
          </a:solidFill>
        </p:grpSpPr>
        <p:sp>
          <p:nvSpPr>
            <p:cNvPr id="14" name="Rectangle 13"/>
            <p:cNvSpPr/>
            <p:nvPr/>
          </p:nvSpPr>
          <p:spPr>
            <a:xfrm>
              <a:off x="5160267" y="5602243"/>
              <a:ext cx="3526534" cy="646331"/>
            </a:xfrm>
            <a:prstGeom prst="rect">
              <a:avLst/>
            </a:prstGeom>
            <a:grpFill/>
          </p:spPr>
          <p:txBody>
            <a:bodyPr wrap="square">
              <a:spAutoFit/>
            </a:bodyPr>
            <a:lstStyle/>
            <a:p>
              <a:pPr algn="r"/>
              <a:r>
                <a:rPr lang="en-US" sz="1200" dirty="0" err="1">
                  <a:solidFill>
                    <a:srgbClr val="000000"/>
                  </a:solidFill>
                  <a:latin typeface="Avenir Black Oblique"/>
                  <a:cs typeface="Avenir Black Oblique"/>
                </a:rPr>
                <a:t>Myxococcoides</a:t>
              </a:r>
              <a:r>
                <a:rPr lang="en-US" sz="1200" dirty="0">
                  <a:solidFill>
                    <a:srgbClr val="000000"/>
                  </a:solidFill>
                  <a:latin typeface="Avenir Black Oblique"/>
                  <a:cs typeface="Avenir Black Oblique"/>
                </a:rPr>
                <a:t> </a:t>
              </a:r>
              <a:r>
                <a:rPr lang="en-US" sz="1200" dirty="0" err="1">
                  <a:solidFill>
                    <a:srgbClr val="000000"/>
                  </a:solidFill>
                  <a:latin typeface="Avenir Black Oblique"/>
                  <a:cs typeface="Avenir Black Oblique"/>
                </a:rPr>
                <a:t>cantabrigiens</a:t>
              </a:r>
              <a:endParaRPr lang="en-US" sz="1200" dirty="0">
                <a:solidFill>
                  <a:srgbClr val="000000"/>
                </a:solidFill>
                <a:latin typeface="Avenir Black Oblique"/>
                <a:cs typeface="Avenir Black Oblique"/>
              </a:endParaRPr>
            </a:p>
            <a:p>
              <a:pPr algn="r"/>
              <a:r>
                <a:rPr lang="en-US" sz="1200" dirty="0" err="1">
                  <a:solidFill>
                    <a:srgbClr val="000000"/>
                  </a:solidFill>
                  <a:latin typeface="Avenir Black Oblique"/>
                  <a:cs typeface="Avenir Black Oblique"/>
                </a:rPr>
                <a:t>Draken</a:t>
              </a:r>
              <a:r>
                <a:rPr lang="en-US" sz="1200" dirty="0">
                  <a:solidFill>
                    <a:srgbClr val="000000"/>
                  </a:solidFill>
                  <a:latin typeface="Avenir Black Oblique"/>
                  <a:cs typeface="Avenir Black Oblique"/>
                </a:rPr>
                <a:t> </a:t>
              </a:r>
              <a:r>
                <a:rPr lang="en-US" sz="1200" dirty="0" err="1">
                  <a:solidFill>
                    <a:srgbClr val="000000"/>
                  </a:solidFill>
                  <a:latin typeface="Avenir Black Oblique"/>
                  <a:cs typeface="Avenir Black Oblique"/>
                </a:rPr>
                <a:t>Formationen</a:t>
              </a:r>
              <a:r>
                <a:rPr lang="en-US" sz="1200" dirty="0">
                  <a:solidFill>
                    <a:srgbClr val="000000"/>
                  </a:solidFill>
                  <a:latin typeface="Avenir Black Oblique"/>
                  <a:cs typeface="Avenir Black Oblique"/>
                </a:rPr>
                <a:t>, Svalbard </a:t>
              </a:r>
            </a:p>
            <a:p>
              <a:pPr algn="r"/>
              <a:r>
                <a:rPr lang="en-US" sz="1200" dirty="0">
                  <a:solidFill>
                    <a:srgbClr val="000000"/>
                  </a:solidFill>
                  <a:latin typeface="Avenir Black Oblique"/>
                  <a:cs typeface="Avenir Black Oblique"/>
                </a:rPr>
                <a:t>~800 </a:t>
              </a:r>
              <a:r>
                <a:rPr lang="en-US" sz="1200" dirty="0" err="1">
                  <a:solidFill>
                    <a:srgbClr val="000000"/>
                  </a:solidFill>
                  <a:latin typeface="Avenir Black Oblique"/>
                  <a:cs typeface="Avenir Black Oblique"/>
                </a:rPr>
                <a:t>mio</a:t>
              </a:r>
              <a:r>
                <a:rPr lang="en-US" sz="1200" dirty="0">
                  <a:solidFill>
                    <a:srgbClr val="000000"/>
                  </a:solidFill>
                  <a:latin typeface="Avenir Black Oblique"/>
                  <a:cs typeface="Avenir Black Oblique"/>
                </a:rPr>
                <a:t>. </a:t>
              </a:r>
              <a:r>
                <a:rPr lang="en-US" sz="1200" dirty="0" err="1">
                  <a:solidFill>
                    <a:srgbClr val="000000"/>
                  </a:solidFill>
                  <a:latin typeface="Avenir Black Oblique"/>
                  <a:cs typeface="Avenir Black Oblique"/>
                </a:rPr>
                <a:t>år</a:t>
              </a:r>
              <a:r>
                <a:rPr lang="en-US" sz="1200" dirty="0">
                  <a:solidFill>
                    <a:srgbClr val="000000"/>
                  </a:solidFill>
                  <a:latin typeface="Avenir Black Oblique"/>
                  <a:cs typeface="Avenir Black Oblique"/>
                </a:rPr>
                <a:t> </a:t>
              </a:r>
              <a:r>
                <a:rPr lang="en-US" sz="1200" dirty="0" err="1">
                  <a:solidFill>
                    <a:srgbClr val="000000"/>
                  </a:solidFill>
                  <a:latin typeface="Avenir Black Oblique"/>
                  <a:cs typeface="Avenir Black Oblique"/>
                </a:rPr>
                <a:t>gammel</a:t>
              </a:r>
              <a:endParaRPr lang="en-US" sz="1200" dirty="0">
                <a:solidFill>
                  <a:srgbClr val="000000"/>
                </a:solidFill>
                <a:latin typeface="Avenir Black Oblique"/>
                <a:cs typeface="Avenir Black Oblique"/>
              </a:endParaRPr>
            </a:p>
          </p:txBody>
        </p:sp>
        <p:pic>
          <p:nvPicPr>
            <p:cNvPr id="15" name="Picture 14" descr="86-P-91-1A-B_005x40x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0" y="1950058"/>
              <a:ext cx="4876800" cy="3657600"/>
            </a:xfrm>
            <a:prstGeom prst="rect">
              <a:avLst/>
            </a:prstGeom>
            <a:grpFill/>
          </p:spPr>
        </p:pic>
      </p:grpSp>
    </p:spTree>
    <p:extLst>
      <p:ext uri="{BB962C8B-B14F-4D97-AF65-F5344CB8AC3E}">
        <p14:creationId xmlns:p14="http://schemas.microsoft.com/office/powerpoint/2010/main" val="185451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ypania_spiral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pPr algn="r"/>
            <a:r>
              <a:rPr lang="en-US" dirty="0" err="1">
                <a:solidFill>
                  <a:schemeClr val="bg1"/>
                </a:solidFill>
                <a:latin typeface="Gill Sans"/>
                <a:cs typeface="Gill Sans"/>
              </a:rPr>
              <a:t>Grypania</a:t>
            </a:r>
            <a:br>
              <a:rPr lang="en-US" dirty="0">
                <a:solidFill>
                  <a:schemeClr val="bg1"/>
                </a:solidFill>
                <a:latin typeface="Gill Sans"/>
                <a:cs typeface="Gill Sans"/>
              </a:rPr>
            </a:br>
            <a:r>
              <a:rPr lang="en-US" sz="1600" dirty="0" err="1">
                <a:solidFill>
                  <a:schemeClr val="bg1"/>
                </a:solidFill>
                <a:latin typeface="Gill Sans"/>
                <a:cs typeface="Gill Sans"/>
              </a:rPr>
              <a:t>det</a:t>
            </a:r>
            <a:r>
              <a:rPr lang="en-US" sz="1600" dirty="0">
                <a:solidFill>
                  <a:schemeClr val="bg1"/>
                </a:solidFill>
                <a:latin typeface="Gill Sans"/>
                <a:cs typeface="Gill Sans"/>
              </a:rPr>
              <a:t> </a:t>
            </a:r>
            <a:r>
              <a:rPr lang="en-US" sz="1600" dirty="0" err="1">
                <a:solidFill>
                  <a:schemeClr val="bg1"/>
                </a:solidFill>
                <a:latin typeface="Gill Sans"/>
                <a:cs typeface="Gill Sans"/>
              </a:rPr>
              <a:t>ældste</a:t>
            </a:r>
            <a:r>
              <a:rPr lang="en-US" sz="1600" dirty="0">
                <a:solidFill>
                  <a:schemeClr val="bg1"/>
                </a:solidFill>
                <a:latin typeface="Gill Sans"/>
                <a:cs typeface="Gill Sans"/>
              </a:rPr>
              <a:t> eukaryote fossil?</a:t>
            </a:r>
          </a:p>
        </p:txBody>
      </p:sp>
      <p:grpSp>
        <p:nvGrpSpPr>
          <p:cNvPr id="8" name="Group 7"/>
          <p:cNvGrpSpPr/>
          <p:nvPr/>
        </p:nvGrpSpPr>
        <p:grpSpPr>
          <a:xfrm>
            <a:off x="4086379" y="3518461"/>
            <a:ext cx="4493415" cy="2995610"/>
            <a:chOff x="4086379" y="3518461"/>
            <a:chExt cx="4493415" cy="2995610"/>
          </a:xfrm>
        </p:grpSpPr>
        <p:pic>
          <p:nvPicPr>
            <p:cNvPr id="4" name="Picture 3" descr="lrgGrypaniaspirali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6379" y="3518461"/>
              <a:ext cx="4493415" cy="2995610"/>
            </a:xfrm>
            <a:prstGeom prst="rect">
              <a:avLst/>
            </a:prstGeom>
          </p:spPr>
        </p:pic>
        <p:sp>
          <p:nvSpPr>
            <p:cNvPr id="6" name="Rectangle 5"/>
            <p:cNvSpPr/>
            <p:nvPr/>
          </p:nvSpPr>
          <p:spPr>
            <a:xfrm>
              <a:off x="4180419" y="6144739"/>
              <a:ext cx="2032565" cy="369332"/>
            </a:xfrm>
            <a:prstGeom prst="rect">
              <a:avLst/>
            </a:prstGeom>
          </p:spPr>
          <p:txBody>
            <a:bodyPr wrap="none">
              <a:spAutoFit/>
            </a:bodyPr>
            <a:lstStyle/>
            <a:p>
              <a:r>
                <a:rPr lang="en-US" dirty="0">
                  <a:solidFill>
                    <a:schemeClr val="bg1"/>
                  </a:solidFill>
                  <a:latin typeface="Gill Sans"/>
                  <a:cs typeface="Gill Sans"/>
                </a:rPr>
                <a:t>1,45 </a:t>
              </a:r>
              <a:r>
                <a:rPr lang="en-US" dirty="0" err="1">
                  <a:solidFill>
                    <a:schemeClr val="bg1"/>
                  </a:solidFill>
                  <a:latin typeface="Gill Sans"/>
                  <a:cs typeface="Gill Sans"/>
                </a:rPr>
                <a:t>mia</a:t>
              </a:r>
              <a:r>
                <a:rPr lang="en-US" dirty="0">
                  <a:solidFill>
                    <a:schemeClr val="bg1"/>
                  </a:solidFill>
                  <a:latin typeface="Gill Sans"/>
                  <a:cs typeface="Gill Sans"/>
                </a:rPr>
                <a:t>. </a:t>
              </a:r>
              <a:r>
                <a:rPr lang="en-US" dirty="0" err="1">
                  <a:solidFill>
                    <a:schemeClr val="bg1"/>
                  </a:solidFill>
                  <a:latin typeface="Gill Sans"/>
                  <a:cs typeface="Gill Sans"/>
                </a:rPr>
                <a:t>år</a:t>
              </a:r>
              <a:r>
                <a:rPr lang="en-US" dirty="0">
                  <a:solidFill>
                    <a:schemeClr val="bg1"/>
                  </a:solidFill>
                  <a:latin typeface="Gill Sans"/>
                  <a:cs typeface="Gill Sans"/>
                </a:rPr>
                <a:t> </a:t>
              </a:r>
              <a:r>
                <a:rPr lang="en-US" dirty="0" err="1">
                  <a:solidFill>
                    <a:schemeClr val="bg1"/>
                  </a:solidFill>
                  <a:latin typeface="Gill Sans"/>
                  <a:cs typeface="Gill Sans"/>
                </a:rPr>
                <a:t>gammel</a:t>
              </a:r>
              <a:endParaRPr lang="en-US" dirty="0"/>
            </a:p>
          </p:txBody>
        </p:sp>
      </p:grpSp>
      <p:sp>
        <p:nvSpPr>
          <p:cNvPr id="7" name="Rectangle 6"/>
          <p:cNvSpPr/>
          <p:nvPr/>
        </p:nvSpPr>
        <p:spPr>
          <a:xfrm>
            <a:off x="123140" y="6329405"/>
            <a:ext cx="2005064" cy="369332"/>
          </a:xfrm>
          <a:prstGeom prst="rect">
            <a:avLst/>
          </a:prstGeom>
        </p:spPr>
        <p:txBody>
          <a:bodyPr wrap="none">
            <a:spAutoFit/>
          </a:bodyPr>
          <a:lstStyle/>
          <a:p>
            <a:r>
              <a:rPr lang="en-US" dirty="0">
                <a:solidFill>
                  <a:schemeClr val="bg1"/>
                </a:solidFill>
                <a:latin typeface="Gill Sans"/>
                <a:cs typeface="Gill Sans"/>
              </a:rPr>
              <a:t>1,87 </a:t>
            </a:r>
            <a:r>
              <a:rPr lang="en-US" dirty="0" err="1">
                <a:solidFill>
                  <a:schemeClr val="bg1"/>
                </a:solidFill>
                <a:latin typeface="Gill Sans"/>
                <a:cs typeface="Gill Sans"/>
              </a:rPr>
              <a:t>mia</a:t>
            </a:r>
            <a:r>
              <a:rPr lang="en-US" dirty="0">
                <a:solidFill>
                  <a:schemeClr val="bg1"/>
                </a:solidFill>
                <a:latin typeface="Gill Sans"/>
                <a:cs typeface="Gill Sans"/>
              </a:rPr>
              <a:t> </a:t>
            </a:r>
            <a:r>
              <a:rPr lang="en-US" dirty="0" err="1">
                <a:solidFill>
                  <a:schemeClr val="bg1"/>
                </a:solidFill>
                <a:latin typeface="Gill Sans"/>
                <a:cs typeface="Gill Sans"/>
              </a:rPr>
              <a:t>år</a:t>
            </a:r>
            <a:r>
              <a:rPr lang="en-US" dirty="0">
                <a:solidFill>
                  <a:schemeClr val="bg1"/>
                </a:solidFill>
                <a:latin typeface="Gill Sans"/>
                <a:cs typeface="Gill Sans"/>
              </a:rPr>
              <a:t> </a:t>
            </a:r>
            <a:r>
              <a:rPr lang="en-US" dirty="0" err="1">
                <a:solidFill>
                  <a:schemeClr val="bg1"/>
                </a:solidFill>
                <a:latin typeface="Gill Sans"/>
                <a:cs typeface="Gill Sans"/>
              </a:rPr>
              <a:t>gammel</a:t>
            </a:r>
            <a:endParaRPr lang="en-US" dirty="0"/>
          </a:p>
        </p:txBody>
      </p:sp>
    </p:spTree>
    <p:extLst>
      <p:ext uri="{BB962C8B-B14F-4D97-AF65-F5344CB8AC3E}">
        <p14:creationId xmlns:p14="http://schemas.microsoft.com/office/powerpoint/2010/main" val="274375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nowball_earth_globe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36" y="71466"/>
            <a:ext cx="9278946" cy="6495262"/>
          </a:xfrm>
          <a:prstGeom prst="rect">
            <a:avLst/>
          </a:prstGeom>
        </p:spPr>
      </p:pic>
      <p:sp>
        <p:nvSpPr>
          <p:cNvPr id="4" name="Rectangle 3"/>
          <p:cNvSpPr/>
          <p:nvPr/>
        </p:nvSpPr>
        <p:spPr>
          <a:xfrm>
            <a:off x="0" y="6135961"/>
            <a:ext cx="1426822" cy="50389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2"/>
          <p:cNvSpPr txBox="1">
            <a:spLocks noChangeArrowheads="1"/>
          </p:cNvSpPr>
          <p:nvPr/>
        </p:nvSpPr>
        <p:spPr>
          <a:xfrm>
            <a:off x="275766" y="5496856"/>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a-DK" sz="3000" b="1" dirty="0">
                <a:solidFill>
                  <a:schemeClr val="bg1"/>
                </a:solidFill>
                <a:latin typeface="Avenir Black Oblique"/>
                <a:cs typeface="Avenir Black Oblique"/>
              </a:rPr>
              <a:t>Jorden </a:t>
            </a:r>
          </a:p>
          <a:p>
            <a:pPr algn="l"/>
            <a:r>
              <a:rPr lang="da-DK" sz="3000" b="1" dirty="0">
                <a:solidFill>
                  <a:schemeClr val="bg1"/>
                </a:solidFill>
                <a:latin typeface="Avenir Black Oblique"/>
                <a:cs typeface="Avenir Black Oblique"/>
              </a:rPr>
              <a:t>635 mio. år siden</a:t>
            </a:r>
            <a:endParaRPr lang="da-DK" sz="3000" b="1" dirty="0">
              <a:latin typeface="Avenir Black Oblique"/>
              <a:cs typeface="Avenir Black Oblique"/>
            </a:endParaRPr>
          </a:p>
        </p:txBody>
      </p:sp>
    </p:spTree>
    <p:extLst>
      <p:ext uri="{BB962C8B-B14F-4D97-AF65-F5344CB8AC3E}">
        <p14:creationId xmlns:p14="http://schemas.microsoft.com/office/powerpoint/2010/main" val="808488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diacaran_earth_globe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797144" cy="6858000"/>
          </a:xfrm>
          <a:prstGeom prst="rect">
            <a:avLst/>
          </a:prstGeom>
        </p:spPr>
      </p:pic>
      <p:sp>
        <p:nvSpPr>
          <p:cNvPr id="3" name="Rectangle 2"/>
          <p:cNvSpPr txBox="1">
            <a:spLocks noChangeArrowheads="1"/>
          </p:cNvSpPr>
          <p:nvPr/>
        </p:nvSpPr>
        <p:spPr>
          <a:xfrm>
            <a:off x="254600" y="5211105"/>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a-DK" sz="3000" b="1" dirty="0">
                <a:solidFill>
                  <a:schemeClr val="bg1"/>
                </a:solidFill>
                <a:latin typeface="Avenir Black Oblique"/>
                <a:cs typeface="Avenir Black Oblique"/>
              </a:rPr>
              <a:t>Jorden </a:t>
            </a:r>
          </a:p>
          <a:p>
            <a:pPr algn="l"/>
            <a:r>
              <a:rPr lang="da-DK" sz="3000" b="1" dirty="0">
                <a:solidFill>
                  <a:schemeClr val="bg1"/>
                </a:solidFill>
                <a:latin typeface="Avenir Black Oblique"/>
                <a:cs typeface="Avenir Black Oblique"/>
              </a:rPr>
              <a:t>600 mio. år siden</a:t>
            </a:r>
            <a:endParaRPr lang="da-DK" sz="3000" b="1" dirty="0">
              <a:latin typeface="Avenir Black Oblique"/>
              <a:cs typeface="Avenir Black Oblique"/>
            </a:endParaRPr>
          </a:p>
        </p:txBody>
      </p:sp>
      <p:sp>
        <p:nvSpPr>
          <p:cNvPr id="5" name="Rectangle 4"/>
          <p:cNvSpPr/>
          <p:nvPr/>
        </p:nvSpPr>
        <p:spPr>
          <a:xfrm>
            <a:off x="-1" y="6354104"/>
            <a:ext cx="1426822" cy="50389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943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ørsteDyr.JPG"/>
          <p:cNvPicPr>
            <a:picLocks noChangeAspect="1"/>
          </p:cNvPicPr>
          <p:nvPr/>
        </p:nvPicPr>
        <p:blipFill>
          <a:blip r:embed="rId3"/>
          <a:stretch>
            <a:fillRect/>
          </a:stretch>
        </p:blipFill>
        <p:spPr>
          <a:xfrm>
            <a:off x="-337800" y="0"/>
            <a:ext cx="10283693" cy="6858000"/>
          </a:xfrm>
          <a:prstGeom prst="rect">
            <a:avLst/>
          </a:prstGeom>
        </p:spPr>
      </p:pic>
    </p:spTree>
    <p:extLst>
      <p:ext uri="{BB962C8B-B14F-4D97-AF65-F5344CB8AC3E}">
        <p14:creationId xmlns:p14="http://schemas.microsoft.com/office/powerpoint/2010/main" val="2282333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8121" y="1557219"/>
            <a:ext cx="6497391" cy="2308324"/>
          </a:xfrm>
          <a:prstGeom prst="rect">
            <a:avLst/>
          </a:prstGeom>
          <a:noFill/>
        </p:spPr>
        <p:txBody>
          <a:bodyPr wrap="none" rtlCol="0">
            <a:spAutoFit/>
          </a:bodyPr>
          <a:lstStyle/>
          <a:p>
            <a:pPr algn="ctr"/>
            <a:r>
              <a:rPr lang="en-US" sz="7200" dirty="0" err="1"/>
              <a:t>Hvornår</a:t>
            </a:r>
            <a:r>
              <a:rPr lang="en-US" sz="7200" dirty="0"/>
              <a:t> </a:t>
            </a:r>
            <a:r>
              <a:rPr lang="en-US" sz="7200" dirty="0" err="1"/>
              <a:t>opstod</a:t>
            </a:r>
            <a:r>
              <a:rPr lang="en-US" sz="7200" dirty="0"/>
              <a:t> </a:t>
            </a:r>
          </a:p>
          <a:p>
            <a:pPr algn="ctr"/>
            <a:r>
              <a:rPr lang="en-US" sz="7200" dirty="0" err="1"/>
              <a:t>det</a:t>
            </a:r>
            <a:r>
              <a:rPr lang="en-US" sz="7200" dirty="0"/>
              <a:t> </a:t>
            </a:r>
            <a:r>
              <a:rPr lang="en-US" sz="7200" dirty="0" err="1"/>
              <a:t>første</a:t>
            </a:r>
            <a:r>
              <a:rPr lang="en-US" sz="7200" dirty="0"/>
              <a:t> liv?</a:t>
            </a:r>
            <a:endParaRPr lang="en-US" sz="7200" dirty="0">
              <a:latin typeface="Calibri"/>
              <a:cs typeface="Calibri"/>
            </a:endParaRPr>
          </a:p>
        </p:txBody>
      </p:sp>
    </p:spTree>
    <p:extLst>
      <p:ext uri="{BB962C8B-B14F-4D97-AF65-F5344CB8AC3E}">
        <p14:creationId xmlns:p14="http://schemas.microsoft.com/office/powerpoint/2010/main" val="1901952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C031E57-9FB5-1E43-A277-3C18A844A6A7}"/>
              </a:ext>
            </a:extLst>
          </p:cNvPr>
          <p:cNvPicPr>
            <a:picLocks noChangeAspect="1"/>
          </p:cNvPicPr>
          <p:nvPr/>
        </p:nvPicPr>
        <p:blipFill>
          <a:blip r:embed="rId3"/>
          <a:stretch>
            <a:fillRect/>
          </a:stretch>
        </p:blipFill>
        <p:spPr>
          <a:xfrm>
            <a:off x="0" y="161365"/>
            <a:ext cx="9144000" cy="6537634"/>
          </a:xfrm>
          <a:prstGeom prst="rect">
            <a:avLst/>
          </a:prstGeom>
        </p:spPr>
      </p:pic>
    </p:spTree>
    <p:extLst>
      <p:ext uri="{BB962C8B-B14F-4D97-AF65-F5344CB8AC3E}">
        <p14:creationId xmlns:p14="http://schemas.microsoft.com/office/powerpoint/2010/main" val="300889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4070577-CDB8-A54C-BD37-BB60F7EEFBD0}"/>
              </a:ext>
            </a:extLst>
          </p:cNvPr>
          <p:cNvPicPr>
            <a:picLocks noChangeAspect="1"/>
          </p:cNvPicPr>
          <p:nvPr/>
        </p:nvPicPr>
        <p:blipFill>
          <a:blip r:embed="rId2"/>
          <a:stretch>
            <a:fillRect/>
          </a:stretch>
        </p:blipFill>
        <p:spPr>
          <a:xfrm>
            <a:off x="0" y="160183"/>
            <a:ext cx="9144000" cy="6537634"/>
          </a:xfrm>
          <a:prstGeom prst="rect">
            <a:avLst/>
          </a:prstGeom>
        </p:spPr>
      </p:pic>
    </p:spTree>
    <p:extLst>
      <p:ext uri="{BB962C8B-B14F-4D97-AF65-F5344CB8AC3E}">
        <p14:creationId xmlns:p14="http://schemas.microsoft.com/office/powerpoint/2010/main" val="2546231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world_a1.jpg"/>
          <p:cNvPicPr>
            <a:picLocks noChangeAspect="1"/>
          </p:cNvPicPr>
          <p:nvPr/>
        </p:nvPicPr>
        <p:blipFill rotWithShape="1">
          <a:blip r:embed="rId3">
            <a:extLst>
              <a:ext uri="{28A0092B-C50C-407E-A947-70E740481C1C}">
                <a14:useLocalDpi xmlns:a14="http://schemas.microsoft.com/office/drawing/2010/main" val="0"/>
              </a:ext>
            </a:extLst>
          </a:blip>
          <a:srcRect l="2109" t="2808" r="2279" b="7866"/>
          <a:stretch/>
        </p:blipFill>
        <p:spPr>
          <a:xfrm>
            <a:off x="0" y="0"/>
            <a:ext cx="9155098" cy="6044339"/>
          </a:xfrm>
          <a:prstGeom prst="rect">
            <a:avLst/>
          </a:prstGeom>
        </p:spPr>
      </p:pic>
    </p:spTree>
    <p:extLst>
      <p:ext uri="{BB962C8B-B14F-4D97-AF65-F5344CB8AC3E}">
        <p14:creationId xmlns:p14="http://schemas.microsoft.com/office/powerpoint/2010/main" val="983096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1AA8176B-6E97-AC4D-B640-11791A997282}"/>
              </a:ext>
            </a:extLst>
          </p:cNvPr>
          <p:cNvPicPr>
            <a:picLocks noChangeAspect="1"/>
          </p:cNvPicPr>
          <p:nvPr/>
        </p:nvPicPr>
        <p:blipFill>
          <a:blip r:embed="rId2"/>
          <a:stretch>
            <a:fillRect/>
          </a:stretch>
        </p:blipFill>
        <p:spPr>
          <a:xfrm>
            <a:off x="0" y="160183"/>
            <a:ext cx="9144000" cy="6537634"/>
          </a:xfrm>
          <a:prstGeom prst="rect">
            <a:avLst/>
          </a:prstGeom>
        </p:spPr>
      </p:pic>
    </p:spTree>
    <p:extLst>
      <p:ext uri="{BB962C8B-B14F-4D97-AF65-F5344CB8AC3E}">
        <p14:creationId xmlns:p14="http://schemas.microsoft.com/office/powerpoint/2010/main" val="2167140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56CB1CA0-DA73-854D-AAF5-784F5D93A5C8}"/>
              </a:ext>
            </a:extLst>
          </p:cNvPr>
          <p:cNvPicPr>
            <a:picLocks noChangeAspect="1"/>
          </p:cNvPicPr>
          <p:nvPr/>
        </p:nvPicPr>
        <p:blipFill>
          <a:blip r:embed="rId2"/>
          <a:stretch>
            <a:fillRect/>
          </a:stretch>
        </p:blipFill>
        <p:spPr>
          <a:xfrm>
            <a:off x="0" y="160183"/>
            <a:ext cx="9144000" cy="6537634"/>
          </a:xfrm>
          <a:prstGeom prst="rect">
            <a:avLst/>
          </a:prstGeom>
        </p:spPr>
      </p:pic>
    </p:spTree>
    <p:extLst>
      <p:ext uri="{BB962C8B-B14F-4D97-AF65-F5344CB8AC3E}">
        <p14:creationId xmlns:p14="http://schemas.microsoft.com/office/powerpoint/2010/main" val="1785345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0F474A57-9640-6244-AC0C-2C22A7A04629}"/>
              </a:ext>
            </a:extLst>
          </p:cNvPr>
          <p:cNvPicPr>
            <a:picLocks noChangeAspect="1"/>
          </p:cNvPicPr>
          <p:nvPr/>
        </p:nvPicPr>
        <p:blipFill>
          <a:blip r:embed="rId2"/>
          <a:stretch>
            <a:fillRect/>
          </a:stretch>
        </p:blipFill>
        <p:spPr>
          <a:xfrm>
            <a:off x="0" y="160183"/>
            <a:ext cx="9144000" cy="6537634"/>
          </a:xfrm>
          <a:prstGeom prst="rect">
            <a:avLst/>
          </a:prstGeom>
        </p:spPr>
      </p:pic>
    </p:spTree>
    <p:extLst>
      <p:ext uri="{BB962C8B-B14F-4D97-AF65-F5344CB8AC3E}">
        <p14:creationId xmlns:p14="http://schemas.microsoft.com/office/powerpoint/2010/main" val="522256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AB11850E-798D-8041-B211-243FCAF27289}"/>
              </a:ext>
            </a:extLst>
          </p:cNvPr>
          <p:cNvPicPr>
            <a:picLocks noChangeAspect="1"/>
          </p:cNvPicPr>
          <p:nvPr/>
        </p:nvPicPr>
        <p:blipFill>
          <a:blip r:embed="rId2"/>
          <a:stretch>
            <a:fillRect/>
          </a:stretch>
        </p:blipFill>
        <p:spPr>
          <a:xfrm>
            <a:off x="0" y="160183"/>
            <a:ext cx="9144000" cy="6537634"/>
          </a:xfrm>
          <a:prstGeom prst="rect">
            <a:avLst/>
          </a:prstGeom>
        </p:spPr>
      </p:pic>
    </p:spTree>
    <p:extLst>
      <p:ext uri="{BB962C8B-B14F-4D97-AF65-F5344CB8AC3E}">
        <p14:creationId xmlns:p14="http://schemas.microsoft.com/office/powerpoint/2010/main" val="255858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ADC4813-AF3E-B54A-ABD0-3E324DB14B5B}"/>
              </a:ext>
            </a:extLst>
          </p:cNvPr>
          <p:cNvPicPr>
            <a:picLocks noChangeAspect="1"/>
          </p:cNvPicPr>
          <p:nvPr/>
        </p:nvPicPr>
        <p:blipFill>
          <a:blip r:embed="rId2"/>
          <a:stretch>
            <a:fillRect/>
          </a:stretch>
        </p:blipFill>
        <p:spPr>
          <a:xfrm>
            <a:off x="0" y="160183"/>
            <a:ext cx="9144000" cy="6537634"/>
          </a:xfrm>
          <a:prstGeom prst="rect">
            <a:avLst/>
          </a:prstGeom>
        </p:spPr>
      </p:pic>
    </p:spTree>
    <p:extLst>
      <p:ext uri="{BB962C8B-B14F-4D97-AF65-F5344CB8AC3E}">
        <p14:creationId xmlns:p14="http://schemas.microsoft.com/office/powerpoint/2010/main" val="3051485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30922D12-AFB2-4F4B-BFF3-9A1BA6B25418}"/>
              </a:ext>
            </a:extLst>
          </p:cNvPr>
          <p:cNvPicPr>
            <a:picLocks noChangeAspect="1"/>
          </p:cNvPicPr>
          <p:nvPr/>
        </p:nvPicPr>
        <p:blipFill>
          <a:blip r:embed="rId2"/>
          <a:stretch>
            <a:fillRect/>
          </a:stretch>
        </p:blipFill>
        <p:spPr>
          <a:xfrm>
            <a:off x="0" y="160183"/>
            <a:ext cx="9144000" cy="6537634"/>
          </a:xfrm>
          <a:prstGeom prst="rect">
            <a:avLst/>
          </a:prstGeom>
        </p:spPr>
      </p:pic>
    </p:spTree>
    <p:extLst>
      <p:ext uri="{BB962C8B-B14F-4D97-AF65-F5344CB8AC3E}">
        <p14:creationId xmlns:p14="http://schemas.microsoft.com/office/powerpoint/2010/main" val="1623818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8AA8B8A-BC3D-E243-9F58-97B4601A4160}"/>
              </a:ext>
            </a:extLst>
          </p:cNvPr>
          <p:cNvPicPr>
            <a:picLocks noChangeAspect="1"/>
          </p:cNvPicPr>
          <p:nvPr/>
        </p:nvPicPr>
        <p:blipFill>
          <a:blip r:embed="rId2"/>
          <a:stretch>
            <a:fillRect/>
          </a:stretch>
        </p:blipFill>
        <p:spPr>
          <a:xfrm>
            <a:off x="0" y="160183"/>
            <a:ext cx="9144000" cy="6537634"/>
          </a:xfrm>
          <a:prstGeom prst="rect">
            <a:avLst/>
          </a:prstGeom>
        </p:spPr>
      </p:pic>
    </p:spTree>
    <p:extLst>
      <p:ext uri="{BB962C8B-B14F-4D97-AF65-F5344CB8AC3E}">
        <p14:creationId xmlns:p14="http://schemas.microsoft.com/office/powerpoint/2010/main" val="333069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6DA4772D-3EA2-6C41-918F-9A03C285601E}"/>
              </a:ext>
            </a:extLst>
          </p:cNvPr>
          <p:cNvPicPr>
            <a:picLocks noChangeAspect="1"/>
          </p:cNvPicPr>
          <p:nvPr/>
        </p:nvPicPr>
        <p:blipFill>
          <a:blip r:embed="rId2"/>
          <a:stretch>
            <a:fillRect/>
          </a:stretch>
        </p:blipFill>
        <p:spPr>
          <a:xfrm>
            <a:off x="0" y="160183"/>
            <a:ext cx="9144000" cy="6537634"/>
          </a:xfrm>
          <a:prstGeom prst="rect">
            <a:avLst/>
          </a:prstGeom>
        </p:spPr>
      </p:pic>
    </p:spTree>
    <p:extLst>
      <p:ext uri="{BB962C8B-B14F-4D97-AF65-F5344CB8AC3E}">
        <p14:creationId xmlns:p14="http://schemas.microsoft.com/office/powerpoint/2010/main" val="2657114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a:t>Betingelser for Liv</a:t>
            </a:r>
          </a:p>
        </p:txBody>
      </p:sp>
      <p:sp>
        <p:nvSpPr>
          <p:cNvPr id="3" name="Pladsholder til indhold 2"/>
          <p:cNvSpPr>
            <a:spLocks noGrp="1"/>
          </p:cNvSpPr>
          <p:nvPr>
            <p:ph idx="1"/>
          </p:nvPr>
        </p:nvSpPr>
        <p:spPr/>
        <p:txBody>
          <a:bodyPr>
            <a:normAutofit/>
          </a:bodyPr>
          <a:lstStyle/>
          <a:p>
            <a:r>
              <a:rPr lang="da-DK" dirty="0"/>
              <a:t>Flydende vand (H</a:t>
            </a:r>
            <a:r>
              <a:rPr lang="da-DK" baseline="-25000" dirty="0"/>
              <a:t>2</a:t>
            </a:r>
            <a:r>
              <a:rPr lang="da-DK" dirty="0"/>
              <a:t>O, T = 0-100°C)</a:t>
            </a:r>
          </a:p>
          <a:p>
            <a:r>
              <a:rPr lang="da-DK" dirty="0"/>
              <a:t>Energikilde (Sollys eller kemisk energi)</a:t>
            </a:r>
          </a:p>
          <a:p>
            <a:r>
              <a:rPr lang="da-DK" dirty="0"/>
              <a:t>Kulstofkilde (organiske forbindelser, CO</a:t>
            </a:r>
            <a:r>
              <a:rPr lang="da-DK" baseline="-25000" dirty="0"/>
              <a:t>2</a:t>
            </a:r>
            <a:r>
              <a:rPr lang="da-DK" dirty="0"/>
              <a:t>)</a:t>
            </a:r>
          </a:p>
          <a:p>
            <a:pPr marL="0" indent="0">
              <a:buNone/>
            </a:pPr>
            <a:endParaRPr lang="da-DK" dirty="0"/>
          </a:p>
        </p:txBody>
      </p:sp>
    </p:spTree>
    <p:extLst>
      <p:ext uri="{BB962C8B-B14F-4D97-AF65-F5344CB8AC3E}">
        <p14:creationId xmlns:p14="http://schemas.microsoft.com/office/powerpoint/2010/main" val="1219718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nsvaalBIF_EarlyDiageneticChert.png"/>
          <p:cNvPicPr>
            <a:picLocks noChangeAspect="1"/>
          </p:cNvPicPr>
          <p:nvPr/>
        </p:nvPicPr>
        <p:blipFill rotWithShape="1">
          <a:blip r:embed="rId3">
            <a:extLst>
              <a:ext uri="{28A0092B-C50C-407E-A947-70E740481C1C}">
                <a14:useLocalDpi xmlns:a14="http://schemas.microsoft.com/office/drawing/2010/main" val="0"/>
              </a:ext>
            </a:extLst>
          </a:blip>
          <a:srcRect b="14989"/>
          <a:stretch/>
        </p:blipFill>
        <p:spPr>
          <a:xfrm>
            <a:off x="0" y="88032"/>
            <a:ext cx="9144000" cy="5755233"/>
          </a:xfrm>
          <a:prstGeom prst="rect">
            <a:avLst/>
          </a:prstGeom>
        </p:spPr>
      </p:pic>
      <p:sp>
        <p:nvSpPr>
          <p:cNvPr id="2" name="TextBox 1"/>
          <p:cNvSpPr txBox="1"/>
          <p:nvPr/>
        </p:nvSpPr>
        <p:spPr>
          <a:xfrm>
            <a:off x="3213682" y="5940500"/>
            <a:ext cx="2039607" cy="369332"/>
          </a:xfrm>
          <a:prstGeom prst="rect">
            <a:avLst/>
          </a:prstGeom>
          <a:noFill/>
        </p:spPr>
        <p:txBody>
          <a:bodyPr wrap="none" rtlCol="0">
            <a:spAutoFit/>
          </a:bodyPr>
          <a:lstStyle/>
          <a:p>
            <a:pPr algn="ctr"/>
            <a:r>
              <a:rPr lang="en-US" dirty="0" err="1">
                <a:latin typeface="Avenir Black"/>
                <a:cs typeface="Avenir Black"/>
              </a:rPr>
              <a:t>Båndet</a:t>
            </a:r>
            <a:r>
              <a:rPr lang="en-US" dirty="0">
                <a:latin typeface="Avenir Black"/>
                <a:cs typeface="Avenir Black"/>
              </a:rPr>
              <a:t> </a:t>
            </a:r>
            <a:r>
              <a:rPr lang="en-US" dirty="0" err="1">
                <a:latin typeface="Avenir Black"/>
                <a:cs typeface="Avenir Black"/>
              </a:rPr>
              <a:t>jernmalm</a:t>
            </a:r>
            <a:endParaRPr lang="en-US" dirty="0">
              <a:latin typeface="Avenir Black"/>
              <a:cs typeface="Avenir Black"/>
            </a:endParaRPr>
          </a:p>
        </p:txBody>
      </p:sp>
    </p:spTree>
    <p:extLst>
      <p:ext uri="{BB962C8B-B14F-4D97-AF65-F5344CB8AC3E}">
        <p14:creationId xmlns:p14="http://schemas.microsoft.com/office/powerpoint/2010/main" val="579807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Geobacter.png"/>
          <p:cNvPicPr>
            <a:picLocks noChangeAspect="1"/>
          </p:cNvPicPr>
          <p:nvPr/>
        </p:nvPicPr>
        <p:blipFill rotWithShape="1">
          <a:blip r:embed="rId3">
            <a:extLst>
              <a:ext uri="{28A0092B-C50C-407E-A947-70E740481C1C}">
                <a14:useLocalDpi xmlns:a14="http://schemas.microsoft.com/office/drawing/2010/main" val="0"/>
              </a:ext>
            </a:extLst>
          </a:blip>
          <a:srcRect b="46102"/>
          <a:stretch/>
        </p:blipFill>
        <p:spPr>
          <a:xfrm>
            <a:off x="4286077" y="169709"/>
            <a:ext cx="4672235" cy="4572395"/>
          </a:xfrm>
          <a:prstGeom prst="rect">
            <a:avLst/>
          </a:prstGeom>
        </p:spPr>
      </p:pic>
      <p:pic>
        <p:nvPicPr>
          <p:cNvPr id="9" name="Picture 8" descr="giphy.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47" y="1074802"/>
            <a:ext cx="4064000" cy="3048000"/>
          </a:xfrm>
          <a:prstGeom prst="rect">
            <a:avLst/>
          </a:prstGeom>
        </p:spPr>
      </p:pic>
      <p:sp>
        <p:nvSpPr>
          <p:cNvPr id="10" name="Rectangle 9"/>
          <p:cNvSpPr/>
          <p:nvPr/>
        </p:nvSpPr>
        <p:spPr>
          <a:xfrm>
            <a:off x="-68048" y="3935057"/>
            <a:ext cx="4234095" cy="18774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2391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5060" y="2534741"/>
            <a:ext cx="3674203" cy="830997"/>
          </a:xfrm>
          <a:prstGeom prst="rect">
            <a:avLst/>
          </a:prstGeom>
          <a:noFill/>
        </p:spPr>
        <p:txBody>
          <a:bodyPr wrap="none" rtlCol="0">
            <a:spAutoFit/>
          </a:bodyPr>
          <a:lstStyle/>
          <a:p>
            <a:pPr algn="ctr"/>
            <a:r>
              <a:rPr lang="en-US" sz="4800" b="1" dirty="0" err="1"/>
              <a:t>Hvad</a:t>
            </a:r>
            <a:r>
              <a:rPr lang="en-US" sz="4800" b="1" dirty="0"/>
              <a:t> </a:t>
            </a:r>
            <a:r>
              <a:rPr lang="en-US" sz="4800" b="1" dirty="0" err="1"/>
              <a:t>er</a:t>
            </a:r>
            <a:r>
              <a:rPr lang="en-US" sz="4800" b="1" dirty="0"/>
              <a:t> liv?</a:t>
            </a:r>
            <a:endParaRPr lang="en-US" sz="4800" b="1" dirty="0">
              <a:latin typeface="Calibri"/>
              <a:cs typeface="Calibri"/>
            </a:endParaRPr>
          </a:p>
        </p:txBody>
      </p:sp>
    </p:spTree>
    <p:extLst>
      <p:ext uri="{BB962C8B-B14F-4D97-AF65-F5344CB8AC3E}">
        <p14:creationId xmlns:p14="http://schemas.microsoft.com/office/powerpoint/2010/main" val="35601111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934" y="2194787"/>
            <a:ext cx="8921414" cy="1046440"/>
          </a:xfrm>
          <a:prstGeom prst="rect">
            <a:avLst/>
          </a:prstGeom>
        </p:spPr>
        <p:txBody>
          <a:bodyPr wrap="square">
            <a:spAutoFit/>
          </a:bodyPr>
          <a:lstStyle/>
          <a:p>
            <a:pPr algn="ctr"/>
            <a:r>
              <a:rPr lang="da-DK" sz="4400" b="1" dirty="0">
                <a:latin typeface="Calibri"/>
                <a:cs typeface="Calibri"/>
              </a:rPr>
              <a:t>Liv = stofskifte + hukommelse</a:t>
            </a:r>
          </a:p>
          <a:p>
            <a:pPr algn="ctr"/>
            <a:r>
              <a:rPr lang="da-DK" b="1" dirty="0">
                <a:latin typeface="Calibri"/>
                <a:cs typeface="Calibri"/>
              </a:rPr>
              <a:t>		 	  </a:t>
            </a:r>
            <a:r>
              <a:rPr lang="da-DK" sz="1500" dirty="0">
                <a:latin typeface="Calibri"/>
                <a:cs typeface="Calibri"/>
              </a:rPr>
              <a:t>(omsætning af energi) 	       	   (opskrift til den næste generation)</a:t>
            </a:r>
            <a:endParaRPr lang="en-US" sz="1500" dirty="0">
              <a:latin typeface="Calibri"/>
              <a:cs typeface="Calibri"/>
            </a:endParaRPr>
          </a:p>
        </p:txBody>
      </p:sp>
    </p:spTree>
    <p:extLst>
      <p:ext uri="{BB962C8B-B14F-4D97-AF65-F5344CB8AC3E}">
        <p14:creationId xmlns:p14="http://schemas.microsoft.com/office/powerpoint/2010/main" val="4008690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57" y="164612"/>
            <a:ext cx="6858000" cy="6858000"/>
          </a:xfrm>
          <a:prstGeom prst="rect">
            <a:avLst/>
          </a:prstGeom>
        </p:spPr>
      </p:pic>
      <p:grpSp>
        <p:nvGrpSpPr>
          <p:cNvPr id="9" name="Group 8"/>
          <p:cNvGrpSpPr/>
          <p:nvPr/>
        </p:nvGrpSpPr>
        <p:grpSpPr>
          <a:xfrm>
            <a:off x="4752851" y="2639384"/>
            <a:ext cx="4142376" cy="3845872"/>
            <a:chOff x="4752851" y="2474772"/>
            <a:chExt cx="4142376" cy="3845872"/>
          </a:xfrm>
        </p:grpSpPr>
        <p:pic>
          <p:nvPicPr>
            <p:cNvPr id="6" name="Picture 5" descr="Bush-Chim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3782" y="3602890"/>
              <a:ext cx="4011445" cy="2717754"/>
            </a:xfrm>
            <a:prstGeom prst="rect">
              <a:avLst/>
            </a:prstGeom>
          </p:spPr>
        </p:pic>
        <p:sp>
          <p:nvSpPr>
            <p:cNvPr id="8" name="Freeform 7"/>
            <p:cNvSpPr/>
            <p:nvPr/>
          </p:nvSpPr>
          <p:spPr>
            <a:xfrm>
              <a:off x="4752851" y="2474772"/>
              <a:ext cx="1047460" cy="563044"/>
            </a:xfrm>
            <a:custGeom>
              <a:avLst/>
              <a:gdLst>
                <a:gd name="connsiteX0" fmla="*/ 0 w 1047460"/>
                <a:gd name="connsiteY0" fmla="*/ 445197 h 563044"/>
                <a:gd name="connsiteX1" fmla="*/ 995087 w 1047460"/>
                <a:gd name="connsiteY1" fmla="*/ 0 h 563044"/>
                <a:gd name="connsiteX2" fmla="*/ 1047460 w 1047460"/>
                <a:gd name="connsiteY2" fmla="*/ 144035 h 563044"/>
                <a:gd name="connsiteX3" fmla="*/ 39279 w 1047460"/>
                <a:gd name="connsiteY3" fmla="*/ 563044 h 563044"/>
                <a:gd name="connsiteX4" fmla="*/ 0 w 1047460"/>
                <a:gd name="connsiteY4" fmla="*/ 445197 h 563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460" h="563044">
                  <a:moveTo>
                    <a:pt x="0" y="445197"/>
                  </a:moveTo>
                  <a:lnTo>
                    <a:pt x="995087" y="0"/>
                  </a:lnTo>
                  <a:lnTo>
                    <a:pt x="1047460" y="144035"/>
                  </a:lnTo>
                  <a:lnTo>
                    <a:pt x="39279" y="563044"/>
                  </a:lnTo>
                  <a:lnTo>
                    <a:pt x="0" y="445197"/>
                  </a:lnTo>
                  <a:close/>
                </a:path>
              </a:pathLst>
            </a:custGeom>
            <a:no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Rectangle 11"/>
          <p:cNvSpPr/>
          <p:nvPr/>
        </p:nvSpPr>
        <p:spPr>
          <a:xfrm>
            <a:off x="180646" y="128398"/>
            <a:ext cx="7778692" cy="646331"/>
          </a:xfrm>
          <a:prstGeom prst="rect">
            <a:avLst/>
          </a:prstGeom>
        </p:spPr>
        <p:txBody>
          <a:bodyPr wrap="none">
            <a:spAutoFit/>
          </a:bodyPr>
          <a:lstStyle/>
          <a:p>
            <a:r>
              <a:rPr lang="da-DK" sz="3600" b="1" dirty="0">
                <a:latin typeface="+mj-lt"/>
                <a:cs typeface="Calibri"/>
              </a:rPr>
              <a:t>Hukommelse (den genetiske kode)</a:t>
            </a:r>
            <a:endParaRPr lang="en-US" sz="3600" b="1" dirty="0">
              <a:latin typeface="+mj-lt"/>
              <a:cs typeface="Calibri"/>
            </a:endParaRPr>
          </a:p>
        </p:txBody>
      </p:sp>
    </p:spTree>
    <p:extLst>
      <p:ext uri="{BB962C8B-B14F-4D97-AF65-F5344CB8AC3E}">
        <p14:creationId xmlns:p14="http://schemas.microsoft.com/office/powerpoint/2010/main" val="174885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23163" y="1315486"/>
            <a:ext cx="3425492" cy="334253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43" name="Rectangle 3"/>
          <p:cNvSpPr>
            <a:spLocks noGrp="1" noChangeArrowheads="1"/>
          </p:cNvSpPr>
          <p:nvPr>
            <p:ph type="subTitle" idx="1"/>
          </p:nvPr>
        </p:nvSpPr>
        <p:spPr>
          <a:xfrm>
            <a:off x="7740650" y="6594475"/>
            <a:ext cx="1403350" cy="263525"/>
          </a:xfrm>
        </p:spPr>
        <p:txBody>
          <a:bodyPr/>
          <a:lstStyle/>
          <a:p>
            <a:pPr>
              <a:lnSpc>
                <a:spcPct val="90000"/>
              </a:lnSpc>
            </a:pPr>
            <a:r>
              <a:rPr lang="da-DK" sz="900">
                <a:solidFill>
                  <a:schemeClr val="bg1"/>
                </a:solidFill>
                <a:latin typeface="Verdana" pitchFamily="34" charset="0"/>
              </a:rPr>
              <a:t>Kopernikursus 2006</a:t>
            </a:r>
          </a:p>
        </p:txBody>
      </p:sp>
      <p:sp>
        <p:nvSpPr>
          <p:cNvPr id="10250" name="Text Box 10"/>
          <p:cNvSpPr txBox="1">
            <a:spLocks noChangeArrowheads="1"/>
          </p:cNvSpPr>
          <p:nvPr/>
        </p:nvSpPr>
        <p:spPr bwMode="auto">
          <a:xfrm>
            <a:off x="307035" y="118699"/>
            <a:ext cx="4121641" cy="646331"/>
          </a:xfrm>
          <a:prstGeom prst="rect">
            <a:avLst/>
          </a:prstGeom>
          <a:noFill/>
          <a:ln w="9525">
            <a:noFill/>
            <a:miter lim="800000"/>
            <a:headEnd/>
            <a:tailEnd/>
          </a:ln>
          <a:effectLst/>
        </p:spPr>
        <p:txBody>
          <a:bodyPr wrap="none">
            <a:spAutoFit/>
          </a:bodyPr>
          <a:lstStyle/>
          <a:p>
            <a:r>
              <a:rPr lang="da-DK" sz="3600" b="1" dirty="0">
                <a:solidFill>
                  <a:srgbClr val="000000"/>
                </a:solidFill>
              </a:rPr>
              <a:t>Fælles kode: DNA</a:t>
            </a:r>
          </a:p>
        </p:txBody>
      </p:sp>
      <p:pic>
        <p:nvPicPr>
          <p:cNvPr id="2" name="Picture 1" descr="DNA_animatio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841" y="1315486"/>
            <a:ext cx="1179606" cy="2039871"/>
          </a:xfrm>
          <a:prstGeom prst="rect">
            <a:avLst/>
          </a:prstGeom>
        </p:spPr>
      </p:pic>
      <p:pic>
        <p:nvPicPr>
          <p:cNvPr id="3" name="Picture 2" descr="DNA_chemical_structu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7709" y="1479304"/>
            <a:ext cx="3738801" cy="4363151"/>
          </a:xfrm>
          <a:prstGeom prst="rect">
            <a:avLst/>
          </a:prstGeom>
        </p:spPr>
      </p:pic>
      <p:sp>
        <p:nvSpPr>
          <p:cNvPr id="4" name="Oval 3"/>
          <p:cNvSpPr/>
          <p:nvPr/>
        </p:nvSpPr>
        <p:spPr>
          <a:xfrm>
            <a:off x="5824091" y="1439513"/>
            <a:ext cx="895831" cy="669074"/>
          </a:xfrm>
          <a:prstGeom prst="ellipse">
            <a:avLst/>
          </a:prstGeom>
          <a:noFill/>
          <a:ln w="38100" cmpd="sng">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719922" y="1257376"/>
            <a:ext cx="895831" cy="669074"/>
          </a:xfrm>
          <a:prstGeom prst="ellipse">
            <a:avLst/>
          </a:prstGeom>
          <a:noFill/>
          <a:ln w="38100" cmpd="sng">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872322" y="5378854"/>
            <a:ext cx="895831" cy="669074"/>
          </a:xfrm>
          <a:prstGeom prst="ellipse">
            <a:avLst/>
          </a:prstGeom>
          <a:noFill/>
          <a:ln w="38100" cmpd="sng">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615753" y="5167611"/>
            <a:ext cx="895831" cy="669074"/>
          </a:xfrm>
          <a:prstGeom prst="ellipse">
            <a:avLst/>
          </a:prstGeom>
          <a:noFill/>
          <a:ln w="38100" cmpd="sng">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1280px-DNA_Structure+Key+Labelled.pn_NoB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3163" y="1315486"/>
            <a:ext cx="3425492" cy="3342531"/>
          </a:xfrm>
          <a:prstGeom prst="rect">
            <a:avLst/>
          </a:prstGeom>
          <a:ln>
            <a:noFill/>
          </a:ln>
        </p:spPr>
      </p:pic>
      <p:sp>
        <p:nvSpPr>
          <p:cNvPr id="7" name="TextBox 6"/>
          <p:cNvSpPr txBox="1"/>
          <p:nvPr/>
        </p:nvSpPr>
        <p:spPr>
          <a:xfrm>
            <a:off x="8299924" y="2840079"/>
            <a:ext cx="364215" cy="369332"/>
          </a:xfrm>
          <a:prstGeom prst="rect">
            <a:avLst/>
          </a:prstGeom>
          <a:noFill/>
        </p:spPr>
        <p:txBody>
          <a:bodyPr wrap="none" rtlCol="0">
            <a:spAutoFit/>
          </a:bodyPr>
          <a:lstStyle/>
          <a:p>
            <a:r>
              <a:rPr lang="en-US" dirty="0">
                <a:solidFill>
                  <a:srgbClr val="3366FF"/>
                </a:solidFill>
              </a:rPr>
              <a:t>G</a:t>
            </a:r>
          </a:p>
        </p:txBody>
      </p:sp>
      <p:sp>
        <p:nvSpPr>
          <p:cNvPr id="13" name="TextBox 12"/>
          <p:cNvSpPr txBox="1"/>
          <p:nvPr/>
        </p:nvSpPr>
        <p:spPr>
          <a:xfrm>
            <a:off x="8488906" y="3655920"/>
            <a:ext cx="364215" cy="369332"/>
          </a:xfrm>
          <a:prstGeom prst="rect">
            <a:avLst/>
          </a:prstGeom>
          <a:noFill/>
        </p:spPr>
        <p:txBody>
          <a:bodyPr wrap="none" rtlCol="0">
            <a:spAutoFit/>
          </a:bodyPr>
          <a:lstStyle/>
          <a:p>
            <a:r>
              <a:rPr lang="en-US" dirty="0">
                <a:solidFill>
                  <a:srgbClr val="3366FF"/>
                </a:solidFill>
              </a:rPr>
              <a:t>A</a:t>
            </a:r>
          </a:p>
        </p:txBody>
      </p:sp>
      <p:sp>
        <p:nvSpPr>
          <p:cNvPr id="14" name="TextBox 13"/>
          <p:cNvSpPr txBox="1"/>
          <p:nvPr/>
        </p:nvSpPr>
        <p:spPr>
          <a:xfrm>
            <a:off x="8697105" y="4466054"/>
            <a:ext cx="364215" cy="369332"/>
          </a:xfrm>
          <a:prstGeom prst="rect">
            <a:avLst/>
          </a:prstGeom>
          <a:noFill/>
        </p:spPr>
        <p:txBody>
          <a:bodyPr wrap="none" rtlCol="0">
            <a:spAutoFit/>
          </a:bodyPr>
          <a:lstStyle/>
          <a:p>
            <a:r>
              <a:rPr lang="en-US" dirty="0">
                <a:solidFill>
                  <a:srgbClr val="3366FF"/>
                </a:solidFill>
              </a:rPr>
              <a:t>C</a:t>
            </a:r>
          </a:p>
        </p:txBody>
      </p:sp>
      <p:sp>
        <p:nvSpPr>
          <p:cNvPr id="8" name="Rounded Rectangle 7"/>
          <p:cNvSpPr/>
          <p:nvPr/>
        </p:nvSpPr>
        <p:spPr>
          <a:xfrm rot="4537447">
            <a:off x="7573041" y="3619887"/>
            <a:ext cx="2201325" cy="453609"/>
          </a:xfrm>
          <a:prstGeom prst="round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4575553">
            <a:off x="8232493" y="3221253"/>
            <a:ext cx="1309298" cy="304699"/>
          </a:xfrm>
          <a:prstGeom prst="rect">
            <a:avLst/>
          </a:prstGeom>
          <a:noFill/>
        </p:spPr>
        <p:txBody>
          <a:bodyPr wrap="none" rtlCol="0">
            <a:spAutoFit/>
          </a:bodyPr>
          <a:lstStyle/>
          <a:p>
            <a:r>
              <a:rPr lang="en-US" sz="1200" dirty="0">
                <a:solidFill>
                  <a:srgbClr val="3366FF"/>
                </a:solidFill>
              </a:rPr>
              <a:t>CAG = </a:t>
            </a:r>
            <a:r>
              <a:rPr lang="en-US" sz="1200" dirty="0" err="1">
                <a:solidFill>
                  <a:srgbClr val="3366FF"/>
                </a:solidFill>
              </a:rPr>
              <a:t>Glutamin</a:t>
            </a:r>
            <a:endParaRPr lang="en-US" sz="1200" dirty="0">
              <a:solidFill>
                <a:srgbClr val="3366FF"/>
              </a:solidFill>
            </a:endParaRPr>
          </a:p>
        </p:txBody>
      </p:sp>
    </p:spTree>
    <p:extLst>
      <p:ext uri="{BB962C8B-B14F-4D97-AF65-F5344CB8AC3E}">
        <p14:creationId xmlns:p14="http://schemas.microsoft.com/office/powerpoint/2010/main" val="159301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subTitle" idx="1"/>
          </p:nvPr>
        </p:nvSpPr>
        <p:spPr>
          <a:xfrm>
            <a:off x="7740650" y="6594475"/>
            <a:ext cx="1403350" cy="263525"/>
          </a:xfrm>
        </p:spPr>
        <p:txBody>
          <a:bodyPr/>
          <a:lstStyle/>
          <a:p>
            <a:pPr>
              <a:lnSpc>
                <a:spcPct val="90000"/>
              </a:lnSpc>
            </a:pPr>
            <a:r>
              <a:rPr lang="da-DK" sz="900">
                <a:solidFill>
                  <a:schemeClr val="bg1"/>
                </a:solidFill>
                <a:latin typeface="Verdana" pitchFamily="34" charset="0"/>
              </a:rPr>
              <a:t>Kopernikursus 2006</a:t>
            </a:r>
          </a:p>
        </p:txBody>
      </p:sp>
      <p:sp>
        <p:nvSpPr>
          <p:cNvPr id="8196" name="Text Box 4"/>
          <p:cNvSpPr txBox="1">
            <a:spLocks noChangeArrowheads="1"/>
          </p:cNvSpPr>
          <p:nvPr/>
        </p:nvSpPr>
        <p:spPr bwMode="auto">
          <a:xfrm>
            <a:off x="395288" y="141899"/>
            <a:ext cx="5331507" cy="646331"/>
          </a:xfrm>
          <a:prstGeom prst="rect">
            <a:avLst/>
          </a:prstGeom>
          <a:noFill/>
          <a:ln w="9525">
            <a:noFill/>
            <a:miter lim="800000"/>
            <a:headEnd/>
            <a:tailEnd/>
          </a:ln>
          <a:effectLst/>
        </p:spPr>
        <p:txBody>
          <a:bodyPr wrap="none">
            <a:spAutoFit/>
          </a:bodyPr>
          <a:lstStyle/>
          <a:p>
            <a:r>
              <a:rPr lang="da-DK" sz="3600" b="1" dirty="0">
                <a:solidFill>
                  <a:srgbClr val="000000"/>
                </a:solidFill>
              </a:rPr>
              <a:t>RNA (</a:t>
            </a:r>
            <a:r>
              <a:rPr lang="da-DK" sz="3600" b="1" dirty="0" err="1">
                <a:solidFill>
                  <a:srgbClr val="000000"/>
                </a:solidFill>
              </a:rPr>
              <a:t>Ribonucleic</a:t>
            </a:r>
            <a:r>
              <a:rPr lang="da-DK" sz="3600" b="1" dirty="0">
                <a:solidFill>
                  <a:srgbClr val="000000"/>
                </a:solidFill>
              </a:rPr>
              <a:t> </a:t>
            </a:r>
            <a:r>
              <a:rPr lang="da-DK" sz="3600" b="1" dirty="0" err="1">
                <a:solidFill>
                  <a:srgbClr val="000000"/>
                </a:solidFill>
              </a:rPr>
              <a:t>Acid</a:t>
            </a:r>
            <a:r>
              <a:rPr lang="da-DK" sz="3600" b="1" dirty="0">
                <a:solidFill>
                  <a:srgbClr val="000000"/>
                </a:solidFill>
              </a:rPr>
              <a:t>)</a:t>
            </a:r>
          </a:p>
        </p:txBody>
      </p:sp>
      <p:pic>
        <p:nvPicPr>
          <p:cNvPr id="2" name="Picture 1" descr="620px-TRNA-Phe_yeast_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947" y="1134024"/>
            <a:ext cx="3532792" cy="4393198"/>
          </a:xfrm>
          <a:prstGeom prst="rect">
            <a:avLst/>
          </a:prstGeom>
          <a:noFill/>
        </p:spPr>
      </p:pic>
      <p:pic>
        <p:nvPicPr>
          <p:cNvPr id="3" name="Picture 2" descr="TRNA-Phe_yeast_1ehz.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288" y="1122684"/>
            <a:ext cx="4483674" cy="4434025"/>
          </a:xfrm>
          <a:prstGeom prst="rect">
            <a:avLst/>
          </a:prstGeom>
          <a:solidFill>
            <a:schemeClr val="bg1">
              <a:lumMod val="75000"/>
            </a:schemeClr>
          </a:solidFill>
        </p:spPr>
      </p:pic>
      <p:sp>
        <p:nvSpPr>
          <p:cNvPr id="6" name="Text Box 4"/>
          <p:cNvSpPr txBox="1">
            <a:spLocks noChangeArrowheads="1"/>
          </p:cNvSpPr>
          <p:nvPr/>
        </p:nvSpPr>
        <p:spPr bwMode="auto">
          <a:xfrm>
            <a:off x="395288" y="5866604"/>
            <a:ext cx="7523965" cy="830997"/>
          </a:xfrm>
          <a:prstGeom prst="rect">
            <a:avLst/>
          </a:prstGeom>
          <a:noFill/>
          <a:ln w="9525">
            <a:noFill/>
            <a:miter lim="800000"/>
            <a:headEnd/>
            <a:tailEnd/>
          </a:ln>
          <a:effectLst/>
        </p:spPr>
        <p:txBody>
          <a:bodyPr wrap="none">
            <a:spAutoFit/>
          </a:bodyPr>
          <a:lstStyle/>
          <a:p>
            <a:r>
              <a:rPr lang="da-DK" sz="2400" dirty="0">
                <a:solidFill>
                  <a:srgbClr val="000000"/>
                </a:solidFill>
              </a:rPr>
              <a:t>RNA kan både bære og omsætte genetisk information</a:t>
            </a:r>
          </a:p>
          <a:p>
            <a:r>
              <a:rPr lang="da-DK" sz="2400" dirty="0">
                <a:solidFill>
                  <a:srgbClr val="000000"/>
                </a:solidFill>
              </a:rPr>
              <a:t>				  (DNA)     (enzym)</a:t>
            </a:r>
          </a:p>
        </p:txBody>
      </p:sp>
    </p:spTree>
    <p:extLst>
      <p:ext uri="{BB962C8B-B14F-4D97-AF65-F5344CB8AC3E}">
        <p14:creationId xmlns:p14="http://schemas.microsoft.com/office/powerpoint/2010/main" val="3459333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0"/>
            <a:ext cx="6629400" cy="1143000"/>
          </a:xfrm>
        </p:spPr>
        <p:txBody>
          <a:bodyPr>
            <a:normAutofit/>
          </a:bodyPr>
          <a:lstStyle/>
          <a:p>
            <a:pPr algn="l"/>
            <a:r>
              <a:rPr lang="da-DK" sz="3600" b="1" dirty="0">
                <a:latin typeface="Calibri"/>
                <a:cs typeface="Calibri"/>
              </a:rPr>
              <a:t>Stofskifte – Hvad er det?</a:t>
            </a:r>
          </a:p>
        </p:txBody>
      </p:sp>
      <p:grpSp>
        <p:nvGrpSpPr>
          <p:cNvPr id="48" name="Group 47"/>
          <p:cNvGrpSpPr/>
          <p:nvPr/>
        </p:nvGrpSpPr>
        <p:grpSpPr>
          <a:xfrm>
            <a:off x="381000" y="4343400"/>
            <a:ext cx="5661851" cy="1219200"/>
            <a:chOff x="381000" y="4343400"/>
            <a:chExt cx="5661851" cy="1219200"/>
          </a:xfrm>
        </p:grpSpPr>
        <p:grpSp>
          <p:nvGrpSpPr>
            <p:cNvPr id="47" name="Group 46"/>
            <p:cNvGrpSpPr/>
            <p:nvPr/>
          </p:nvGrpSpPr>
          <p:grpSpPr>
            <a:xfrm>
              <a:off x="381000" y="4343400"/>
              <a:ext cx="5661851" cy="1219200"/>
              <a:chOff x="381000" y="4343400"/>
              <a:chExt cx="5661851" cy="1219200"/>
            </a:xfrm>
          </p:grpSpPr>
          <p:sp>
            <p:nvSpPr>
              <p:cNvPr id="54" name="Afrundet rektangel 53"/>
              <p:cNvSpPr/>
              <p:nvPr/>
            </p:nvSpPr>
            <p:spPr>
              <a:xfrm>
                <a:off x="381000" y="4343400"/>
                <a:ext cx="5181600" cy="1219200"/>
              </a:xfrm>
              <a:prstGeom prst="roundRect">
                <a:avLst/>
              </a:prstGeom>
              <a:solidFill>
                <a:srgbClr val="C0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Calibri"/>
                  <a:cs typeface="Calibri"/>
                </a:endParaRPr>
              </a:p>
            </p:txBody>
          </p:sp>
          <p:sp>
            <p:nvSpPr>
              <p:cNvPr id="45" name="Rectangle 44"/>
              <p:cNvSpPr/>
              <p:nvPr/>
            </p:nvSpPr>
            <p:spPr>
              <a:xfrm>
                <a:off x="425887" y="4437464"/>
                <a:ext cx="5616964" cy="1077218"/>
              </a:xfrm>
              <a:prstGeom prst="rect">
                <a:avLst/>
              </a:prstGeom>
            </p:spPr>
            <p:txBody>
              <a:bodyPr wrap="square">
                <a:spAutoFit/>
              </a:bodyPr>
              <a:lstStyle/>
              <a:p>
                <a:pPr>
                  <a:buNone/>
                </a:pPr>
                <a:r>
                  <a:rPr lang="da-DK" sz="3200" dirty="0">
                    <a:solidFill>
                      <a:srgbClr val="FF0000"/>
                    </a:solidFill>
                    <a:latin typeface="Calibri"/>
                    <a:cs typeface="Calibri"/>
                  </a:rPr>
                  <a:t>Aerob forbrænding (med ilt)</a:t>
                </a:r>
              </a:p>
              <a:p>
                <a:pPr>
                  <a:buNone/>
                </a:pPr>
                <a:r>
                  <a:rPr lang="da-DK" sz="3200" dirty="0">
                    <a:latin typeface="Calibri"/>
                    <a:cs typeface="Calibri"/>
                  </a:rPr>
                  <a:t>CH</a:t>
                </a:r>
                <a:r>
                  <a:rPr lang="da-DK" sz="3200" baseline="-25000" dirty="0">
                    <a:latin typeface="Calibri"/>
                    <a:cs typeface="Calibri"/>
                  </a:rPr>
                  <a:t>2</a:t>
                </a:r>
                <a:r>
                  <a:rPr lang="da-DK" sz="3200" dirty="0">
                    <a:latin typeface="Calibri"/>
                    <a:cs typeface="Calibri"/>
                  </a:rPr>
                  <a:t>O + O</a:t>
                </a:r>
                <a:r>
                  <a:rPr lang="da-DK" sz="3200" baseline="-25000" dirty="0">
                    <a:latin typeface="Calibri"/>
                    <a:cs typeface="Calibri"/>
                  </a:rPr>
                  <a:t>2</a:t>
                </a:r>
                <a:r>
                  <a:rPr lang="da-DK" sz="3200" dirty="0">
                    <a:latin typeface="Calibri"/>
                    <a:cs typeface="Calibri"/>
                  </a:rPr>
                  <a:t>       CO</a:t>
                </a:r>
                <a:r>
                  <a:rPr lang="da-DK" sz="3200" baseline="-25000" dirty="0">
                    <a:latin typeface="Calibri"/>
                    <a:cs typeface="Calibri"/>
                  </a:rPr>
                  <a:t>2</a:t>
                </a:r>
                <a:r>
                  <a:rPr lang="da-DK" sz="3200" dirty="0">
                    <a:latin typeface="Calibri"/>
                    <a:cs typeface="Calibri"/>
                  </a:rPr>
                  <a:t> + H</a:t>
                </a:r>
                <a:r>
                  <a:rPr lang="da-DK" sz="3200" baseline="-25000" dirty="0">
                    <a:latin typeface="Calibri"/>
                    <a:cs typeface="Calibri"/>
                  </a:rPr>
                  <a:t>2</a:t>
                </a:r>
                <a:r>
                  <a:rPr lang="da-DK" sz="3200" dirty="0">
                    <a:latin typeface="Calibri"/>
                    <a:cs typeface="Calibri"/>
                  </a:rPr>
                  <a:t>O</a:t>
                </a:r>
                <a:endParaRPr lang="da-DK" sz="3200" baseline="-25000" dirty="0">
                  <a:latin typeface="Calibri"/>
                  <a:cs typeface="Calibri"/>
                </a:endParaRPr>
              </a:p>
            </p:txBody>
          </p:sp>
        </p:grpSp>
        <p:sp>
          <p:nvSpPr>
            <p:cNvPr id="56" name="Højrepil 50"/>
            <p:cNvSpPr/>
            <p:nvPr/>
          </p:nvSpPr>
          <p:spPr>
            <a:xfrm>
              <a:off x="2330097" y="5103453"/>
              <a:ext cx="218686" cy="304800"/>
            </a:xfrm>
            <a:prstGeom prst="rightArrow">
              <a:avLst/>
            </a:prstGeom>
            <a:solidFill>
              <a:srgbClr val="C0504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Calibri"/>
                <a:cs typeface="Calibri"/>
              </a:endParaRPr>
            </a:p>
          </p:txBody>
        </p:sp>
      </p:grpSp>
      <p:sp>
        <p:nvSpPr>
          <p:cNvPr id="49" name="Rectangle 48"/>
          <p:cNvSpPr/>
          <p:nvPr/>
        </p:nvSpPr>
        <p:spPr>
          <a:xfrm>
            <a:off x="457200" y="1945442"/>
            <a:ext cx="1948220" cy="461665"/>
          </a:xfrm>
          <a:prstGeom prst="rect">
            <a:avLst/>
          </a:prstGeom>
        </p:spPr>
        <p:txBody>
          <a:bodyPr wrap="none">
            <a:spAutoFit/>
          </a:bodyPr>
          <a:lstStyle/>
          <a:p>
            <a:r>
              <a:rPr lang="da-DK" sz="2400" dirty="0">
                <a:latin typeface="Calibri"/>
                <a:cs typeface="Calibri"/>
              </a:rPr>
              <a:t>To eksempler:</a:t>
            </a:r>
          </a:p>
        </p:txBody>
      </p:sp>
      <p:sp>
        <p:nvSpPr>
          <p:cNvPr id="53" name="Afrundet rektangel 52"/>
          <p:cNvSpPr/>
          <p:nvPr/>
        </p:nvSpPr>
        <p:spPr>
          <a:xfrm>
            <a:off x="381000" y="2819400"/>
            <a:ext cx="5638800" cy="1219200"/>
          </a:xfrm>
          <a:prstGeom prst="roundRect">
            <a:avLst/>
          </a:prstGeom>
          <a:solidFill>
            <a:srgbClr val="00B050">
              <a:alpha val="3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Calibri"/>
              <a:cs typeface="Calibri"/>
            </a:endParaRPr>
          </a:p>
        </p:txBody>
      </p:sp>
      <p:sp>
        <p:nvSpPr>
          <p:cNvPr id="3" name="Pladsholder til indhold 2"/>
          <p:cNvSpPr>
            <a:spLocks noGrp="1"/>
          </p:cNvSpPr>
          <p:nvPr>
            <p:ph idx="1"/>
          </p:nvPr>
        </p:nvSpPr>
        <p:spPr>
          <a:xfrm>
            <a:off x="385320" y="2819401"/>
            <a:ext cx="5562600" cy="1219200"/>
          </a:xfrm>
        </p:spPr>
        <p:txBody>
          <a:bodyPr/>
          <a:lstStyle/>
          <a:p>
            <a:pPr>
              <a:buNone/>
            </a:pPr>
            <a:r>
              <a:rPr lang="da-DK" dirty="0">
                <a:solidFill>
                  <a:srgbClr val="00B050"/>
                </a:solidFill>
                <a:latin typeface="Calibri"/>
                <a:cs typeface="Calibri"/>
              </a:rPr>
              <a:t>Aerob fotosyntese (med ilt)</a:t>
            </a:r>
          </a:p>
          <a:p>
            <a:pPr>
              <a:buNone/>
            </a:pPr>
            <a:r>
              <a:rPr lang="da-DK" sz="2800" dirty="0">
                <a:latin typeface="Calibri"/>
                <a:cs typeface="Calibri"/>
              </a:rPr>
              <a:t>CO</a:t>
            </a:r>
            <a:r>
              <a:rPr lang="da-DK" sz="2800" baseline="-25000" dirty="0">
                <a:latin typeface="Calibri"/>
                <a:cs typeface="Calibri"/>
              </a:rPr>
              <a:t>2</a:t>
            </a:r>
            <a:r>
              <a:rPr lang="da-DK" sz="2800" dirty="0">
                <a:latin typeface="Calibri"/>
                <a:cs typeface="Calibri"/>
              </a:rPr>
              <a:t> + H</a:t>
            </a:r>
            <a:r>
              <a:rPr lang="da-DK" sz="2800" baseline="-25000" dirty="0">
                <a:latin typeface="Calibri"/>
                <a:cs typeface="Calibri"/>
              </a:rPr>
              <a:t>2</a:t>
            </a:r>
            <a:r>
              <a:rPr lang="da-DK" sz="2800" dirty="0">
                <a:latin typeface="Calibri"/>
                <a:cs typeface="Calibri"/>
              </a:rPr>
              <a:t>O + lys	      CH</a:t>
            </a:r>
            <a:r>
              <a:rPr lang="da-DK" sz="2800" baseline="-25000" dirty="0">
                <a:latin typeface="Calibri"/>
                <a:cs typeface="Calibri"/>
              </a:rPr>
              <a:t>2</a:t>
            </a:r>
            <a:r>
              <a:rPr lang="da-DK" sz="2800" dirty="0">
                <a:latin typeface="Calibri"/>
                <a:cs typeface="Calibri"/>
              </a:rPr>
              <a:t>O + O</a:t>
            </a:r>
            <a:r>
              <a:rPr lang="da-DK" sz="2800" baseline="-25000" dirty="0">
                <a:latin typeface="Calibri"/>
                <a:cs typeface="Calibri"/>
              </a:rPr>
              <a:t>2</a:t>
            </a:r>
            <a:r>
              <a:rPr lang="da-DK" sz="2800" dirty="0">
                <a:latin typeface="Calibri"/>
                <a:cs typeface="Calibri"/>
              </a:rPr>
              <a:t>  </a:t>
            </a:r>
          </a:p>
        </p:txBody>
      </p:sp>
      <p:sp>
        <p:nvSpPr>
          <p:cNvPr id="51" name="Højrepil 50"/>
          <p:cNvSpPr/>
          <p:nvPr/>
        </p:nvSpPr>
        <p:spPr>
          <a:xfrm>
            <a:off x="2829230" y="3535649"/>
            <a:ext cx="275095" cy="303081"/>
          </a:xfrm>
          <a:prstGeom prst="rightArrow">
            <a:avLst/>
          </a:prstGeom>
          <a:solidFill>
            <a:schemeClr val="accent3">
              <a:lumMod val="5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Calibri"/>
              <a:cs typeface="Calibri"/>
            </a:endParaRPr>
          </a:p>
        </p:txBody>
      </p:sp>
      <p:grpSp>
        <p:nvGrpSpPr>
          <p:cNvPr id="50" name="Group 49"/>
          <p:cNvGrpSpPr/>
          <p:nvPr/>
        </p:nvGrpSpPr>
        <p:grpSpPr>
          <a:xfrm>
            <a:off x="3124200" y="0"/>
            <a:ext cx="5949411" cy="6603445"/>
            <a:chOff x="3124200" y="0"/>
            <a:chExt cx="5949411" cy="6603445"/>
          </a:xfrm>
        </p:grpSpPr>
        <p:grpSp>
          <p:nvGrpSpPr>
            <p:cNvPr id="44" name="Group 43"/>
            <p:cNvGrpSpPr/>
            <p:nvPr/>
          </p:nvGrpSpPr>
          <p:grpSpPr>
            <a:xfrm>
              <a:off x="3124200" y="0"/>
              <a:ext cx="5949411" cy="6603445"/>
              <a:chOff x="3124200" y="0"/>
              <a:chExt cx="5949411" cy="6603445"/>
            </a:xfrm>
          </p:grpSpPr>
          <p:cxnSp>
            <p:nvCxnSpPr>
              <p:cNvPr id="46" name="Straight Arrow Connector 45"/>
              <p:cNvCxnSpPr/>
              <p:nvPr/>
            </p:nvCxnSpPr>
            <p:spPr>
              <a:xfrm>
                <a:off x="7009721" y="1392198"/>
                <a:ext cx="835402" cy="0"/>
              </a:xfrm>
              <a:prstGeom prst="straightConnector1">
                <a:avLst/>
              </a:prstGeom>
              <a:ln w="3175"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124200" y="0"/>
                <a:ext cx="5949411" cy="6603445"/>
                <a:chOff x="3124200" y="0"/>
                <a:chExt cx="5949411" cy="6603445"/>
              </a:xfrm>
            </p:grpSpPr>
            <p:grpSp>
              <p:nvGrpSpPr>
                <p:cNvPr id="4" name="Gruppe 3"/>
                <p:cNvGrpSpPr/>
                <p:nvPr/>
              </p:nvGrpSpPr>
              <p:grpSpPr>
                <a:xfrm>
                  <a:off x="3124200" y="0"/>
                  <a:ext cx="5538302" cy="6603445"/>
                  <a:chOff x="304800" y="0"/>
                  <a:chExt cx="5538302" cy="6603445"/>
                </a:xfrm>
              </p:grpSpPr>
              <p:sp>
                <p:nvSpPr>
                  <p:cNvPr id="5" name="Line 8"/>
                  <p:cNvSpPr>
                    <a:spLocks noChangeShapeType="1"/>
                  </p:cNvSpPr>
                  <p:nvPr/>
                </p:nvSpPr>
                <p:spPr bwMode="auto">
                  <a:xfrm>
                    <a:off x="4572000" y="1600200"/>
                    <a:ext cx="0" cy="4572000"/>
                  </a:xfrm>
                  <a:prstGeom prst="line">
                    <a:avLst/>
                  </a:prstGeom>
                  <a:noFill/>
                  <a:ln w="50800">
                    <a:solidFill>
                      <a:schemeClr val="tx1"/>
                    </a:solidFill>
                    <a:round/>
                    <a:headEnd/>
                    <a:tailEnd/>
                  </a:ln>
                  <a:effectLst/>
                </p:spPr>
                <p:txBody>
                  <a:bodyPr/>
                  <a:lstStyle/>
                  <a:p>
                    <a:endParaRPr lang="da-DK">
                      <a:latin typeface="Calibri"/>
                      <a:cs typeface="Calibri"/>
                    </a:endParaRPr>
                  </a:p>
                </p:txBody>
              </p:sp>
              <p:sp>
                <p:nvSpPr>
                  <p:cNvPr id="6" name="Line 10"/>
                  <p:cNvSpPr>
                    <a:spLocks noChangeShapeType="1"/>
                  </p:cNvSpPr>
                  <p:nvPr/>
                </p:nvSpPr>
                <p:spPr bwMode="auto">
                  <a:xfrm>
                    <a:off x="4419600" y="1600200"/>
                    <a:ext cx="3048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7" name="Line 11"/>
                  <p:cNvSpPr>
                    <a:spLocks noChangeShapeType="1"/>
                  </p:cNvSpPr>
                  <p:nvPr/>
                </p:nvSpPr>
                <p:spPr bwMode="auto">
                  <a:xfrm>
                    <a:off x="4419600" y="6172200"/>
                    <a:ext cx="3048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8" name="Line 12"/>
                  <p:cNvSpPr>
                    <a:spLocks noChangeShapeType="1"/>
                  </p:cNvSpPr>
                  <p:nvPr/>
                </p:nvSpPr>
                <p:spPr bwMode="auto">
                  <a:xfrm>
                    <a:off x="4343400" y="3124200"/>
                    <a:ext cx="4572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9" name="Line 13"/>
                  <p:cNvSpPr>
                    <a:spLocks noChangeShapeType="1"/>
                  </p:cNvSpPr>
                  <p:nvPr/>
                </p:nvSpPr>
                <p:spPr bwMode="auto">
                  <a:xfrm>
                    <a:off x="4343400" y="4648200"/>
                    <a:ext cx="4572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10" name="Text Box 14"/>
                  <p:cNvSpPr txBox="1">
                    <a:spLocks noChangeArrowheads="1"/>
                  </p:cNvSpPr>
                  <p:nvPr/>
                </p:nvSpPr>
                <p:spPr bwMode="auto">
                  <a:xfrm>
                    <a:off x="4708525" y="1408113"/>
                    <a:ext cx="311150" cy="366712"/>
                  </a:xfrm>
                  <a:prstGeom prst="rect">
                    <a:avLst/>
                  </a:prstGeom>
                  <a:noFill/>
                  <a:ln w="9525">
                    <a:noFill/>
                    <a:miter lim="800000"/>
                    <a:headEnd/>
                    <a:tailEnd/>
                  </a:ln>
                  <a:effectLst/>
                </p:spPr>
                <p:txBody>
                  <a:bodyPr wrap="none">
                    <a:spAutoFit/>
                  </a:bodyPr>
                  <a:lstStyle/>
                  <a:p>
                    <a:r>
                      <a:rPr lang="en-US">
                        <a:latin typeface="Calibri"/>
                        <a:cs typeface="Calibri"/>
                      </a:rPr>
                      <a:t>1</a:t>
                    </a:r>
                  </a:p>
                </p:txBody>
              </p:sp>
              <p:sp>
                <p:nvSpPr>
                  <p:cNvPr id="11" name="Text Box 15"/>
                  <p:cNvSpPr txBox="1">
                    <a:spLocks noChangeArrowheads="1"/>
                  </p:cNvSpPr>
                  <p:nvPr/>
                </p:nvSpPr>
                <p:spPr bwMode="auto">
                  <a:xfrm>
                    <a:off x="4733925" y="2960688"/>
                    <a:ext cx="476926" cy="369332"/>
                  </a:xfrm>
                  <a:prstGeom prst="rect">
                    <a:avLst/>
                  </a:prstGeom>
                  <a:noFill/>
                  <a:ln w="9525">
                    <a:noFill/>
                    <a:miter lim="800000"/>
                    <a:headEnd/>
                    <a:tailEnd/>
                  </a:ln>
                  <a:effectLst/>
                </p:spPr>
                <p:txBody>
                  <a:bodyPr wrap="none">
                    <a:spAutoFit/>
                  </a:bodyPr>
                  <a:lstStyle/>
                  <a:p>
                    <a:r>
                      <a:rPr lang="en-US">
                        <a:latin typeface="Calibri"/>
                        <a:cs typeface="Calibri"/>
                      </a:rPr>
                      <a:t>0.5</a:t>
                    </a:r>
                  </a:p>
                </p:txBody>
              </p:sp>
              <p:sp>
                <p:nvSpPr>
                  <p:cNvPr id="12" name="Text Box 16"/>
                  <p:cNvSpPr txBox="1">
                    <a:spLocks noChangeArrowheads="1"/>
                  </p:cNvSpPr>
                  <p:nvPr/>
                </p:nvSpPr>
                <p:spPr bwMode="auto">
                  <a:xfrm>
                    <a:off x="4784725" y="4456113"/>
                    <a:ext cx="311150" cy="366712"/>
                  </a:xfrm>
                  <a:prstGeom prst="rect">
                    <a:avLst/>
                  </a:prstGeom>
                  <a:noFill/>
                  <a:ln w="9525">
                    <a:noFill/>
                    <a:miter lim="800000"/>
                    <a:headEnd/>
                    <a:tailEnd/>
                  </a:ln>
                  <a:effectLst/>
                </p:spPr>
                <p:txBody>
                  <a:bodyPr wrap="none">
                    <a:spAutoFit/>
                  </a:bodyPr>
                  <a:lstStyle/>
                  <a:p>
                    <a:r>
                      <a:rPr lang="en-US">
                        <a:latin typeface="Calibri"/>
                        <a:cs typeface="Calibri"/>
                      </a:rPr>
                      <a:t>0</a:t>
                    </a:r>
                  </a:p>
                </p:txBody>
              </p:sp>
              <p:sp>
                <p:nvSpPr>
                  <p:cNvPr id="13" name="Text Box 17"/>
                  <p:cNvSpPr txBox="1">
                    <a:spLocks noChangeArrowheads="1"/>
                  </p:cNvSpPr>
                  <p:nvPr/>
                </p:nvSpPr>
                <p:spPr bwMode="auto">
                  <a:xfrm>
                    <a:off x="4708525" y="5959475"/>
                    <a:ext cx="547596" cy="369332"/>
                  </a:xfrm>
                  <a:prstGeom prst="rect">
                    <a:avLst/>
                  </a:prstGeom>
                  <a:noFill/>
                  <a:ln w="9525">
                    <a:noFill/>
                    <a:miter lim="800000"/>
                    <a:headEnd/>
                    <a:tailEnd/>
                  </a:ln>
                  <a:effectLst/>
                </p:spPr>
                <p:txBody>
                  <a:bodyPr wrap="none">
                    <a:spAutoFit/>
                  </a:bodyPr>
                  <a:lstStyle/>
                  <a:p>
                    <a:r>
                      <a:rPr lang="en-US">
                        <a:latin typeface="Calibri"/>
                        <a:cs typeface="Calibri"/>
                      </a:rPr>
                      <a:t>-0.5</a:t>
                    </a:r>
                  </a:p>
                </p:txBody>
              </p:sp>
              <p:sp>
                <p:nvSpPr>
                  <p:cNvPr id="14" name="Text Box 18"/>
                  <p:cNvSpPr txBox="1">
                    <a:spLocks noChangeArrowheads="1"/>
                  </p:cNvSpPr>
                  <p:nvPr/>
                </p:nvSpPr>
                <p:spPr bwMode="auto">
                  <a:xfrm>
                    <a:off x="4708525" y="6234113"/>
                    <a:ext cx="701371" cy="369332"/>
                  </a:xfrm>
                  <a:prstGeom prst="rect">
                    <a:avLst/>
                  </a:prstGeom>
                  <a:noFill/>
                  <a:ln w="9525">
                    <a:noFill/>
                    <a:miter lim="800000"/>
                    <a:headEnd/>
                    <a:tailEnd/>
                  </a:ln>
                  <a:effectLst/>
                </p:spPr>
                <p:txBody>
                  <a:bodyPr wrap="none">
                    <a:spAutoFit/>
                  </a:bodyPr>
                  <a:lstStyle/>
                  <a:p>
                    <a:r>
                      <a:rPr lang="en-US">
                        <a:latin typeface="Calibri"/>
                        <a:cs typeface="Calibri"/>
                      </a:rPr>
                      <a:t>E</a:t>
                    </a:r>
                    <a:r>
                      <a:rPr lang="en-US" baseline="-25000">
                        <a:latin typeface="Calibri"/>
                        <a:cs typeface="Calibri"/>
                      </a:rPr>
                      <a:t>h</a:t>
                    </a:r>
                    <a:r>
                      <a:rPr lang="en-US">
                        <a:latin typeface="Calibri"/>
                        <a:cs typeface="Calibri"/>
                      </a:rPr>
                      <a:t> (V)</a:t>
                    </a:r>
                  </a:p>
                </p:txBody>
              </p:sp>
              <p:sp>
                <p:nvSpPr>
                  <p:cNvPr id="15" name="Line 20"/>
                  <p:cNvSpPr>
                    <a:spLocks noChangeShapeType="1"/>
                  </p:cNvSpPr>
                  <p:nvPr/>
                </p:nvSpPr>
                <p:spPr bwMode="auto">
                  <a:xfrm>
                    <a:off x="4114800" y="21336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16" name="Text Box 21"/>
                  <p:cNvSpPr txBox="1">
                    <a:spLocks noChangeArrowheads="1"/>
                  </p:cNvSpPr>
                  <p:nvPr/>
                </p:nvSpPr>
                <p:spPr bwMode="auto">
                  <a:xfrm>
                    <a:off x="3641725" y="1916113"/>
                    <a:ext cx="441146" cy="400110"/>
                  </a:xfrm>
                  <a:prstGeom prst="rect">
                    <a:avLst/>
                  </a:prstGeom>
                  <a:noFill/>
                  <a:ln w="9525">
                    <a:noFill/>
                    <a:miter lim="800000"/>
                    <a:headEnd/>
                    <a:tailEnd/>
                  </a:ln>
                  <a:effectLst/>
                </p:spPr>
                <p:txBody>
                  <a:bodyPr wrap="none">
                    <a:spAutoFit/>
                  </a:bodyPr>
                  <a:lstStyle/>
                  <a:p>
                    <a:r>
                      <a:rPr lang="en-US" sz="2000">
                        <a:latin typeface="Calibri"/>
                        <a:cs typeface="Calibri"/>
                      </a:rPr>
                      <a:t>O</a:t>
                    </a:r>
                    <a:r>
                      <a:rPr lang="en-US" sz="2000" baseline="-25000">
                        <a:latin typeface="Calibri"/>
                        <a:cs typeface="Calibri"/>
                      </a:rPr>
                      <a:t>2</a:t>
                    </a:r>
                  </a:p>
                </p:txBody>
              </p:sp>
              <p:sp>
                <p:nvSpPr>
                  <p:cNvPr id="17" name="Text Box 22"/>
                  <p:cNvSpPr txBox="1">
                    <a:spLocks noChangeArrowheads="1"/>
                  </p:cNvSpPr>
                  <p:nvPr/>
                </p:nvSpPr>
                <p:spPr bwMode="auto">
                  <a:xfrm>
                    <a:off x="5013325" y="1920875"/>
                    <a:ext cx="600946" cy="400110"/>
                  </a:xfrm>
                  <a:prstGeom prst="rect">
                    <a:avLst/>
                  </a:prstGeom>
                  <a:noFill/>
                  <a:ln w="9525">
                    <a:noFill/>
                    <a:miter lim="800000"/>
                    <a:headEnd/>
                    <a:tailEnd/>
                  </a:ln>
                  <a:effectLst/>
                </p:spPr>
                <p:txBody>
                  <a:bodyPr wrap="none">
                    <a:spAutoFit/>
                  </a:bodyPr>
                  <a:lstStyle/>
                  <a:p>
                    <a:r>
                      <a:rPr lang="en-US" sz="2000">
                        <a:latin typeface="Calibri"/>
                        <a:cs typeface="Calibri"/>
                      </a:rPr>
                      <a:t>H</a:t>
                    </a:r>
                    <a:r>
                      <a:rPr lang="en-US" sz="2000" baseline="-25000">
                        <a:latin typeface="Calibri"/>
                        <a:cs typeface="Calibri"/>
                      </a:rPr>
                      <a:t>2</a:t>
                    </a:r>
                    <a:r>
                      <a:rPr lang="en-US" sz="2000">
                        <a:latin typeface="Calibri"/>
                        <a:cs typeface="Calibri"/>
                      </a:rPr>
                      <a:t>O</a:t>
                    </a:r>
                  </a:p>
                </p:txBody>
              </p:sp>
              <p:sp>
                <p:nvSpPr>
                  <p:cNvPr id="18" name="Line 23"/>
                  <p:cNvSpPr>
                    <a:spLocks noChangeShapeType="1"/>
                  </p:cNvSpPr>
                  <p:nvPr/>
                </p:nvSpPr>
                <p:spPr bwMode="auto">
                  <a:xfrm>
                    <a:off x="4113213" y="3354388"/>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19" name="Text Box 24"/>
                  <p:cNvSpPr txBox="1">
                    <a:spLocks noChangeArrowheads="1"/>
                  </p:cNvSpPr>
                  <p:nvPr/>
                </p:nvSpPr>
                <p:spPr bwMode="auto">
                  <a:xfrm>
                    <a:off x="3429000" y="3124200"/>
                    <a:ext cx="659054" cy="400110"/>
                  </a:xfrm>
                  <a:prstGeom prst="rect">
                    <a:avLst/>
                  </a:prstGeom>
                  <a:noFill/>
                  <a:ln w="9525">
                    <a:noFill/>
                    <a:miter lim="800000"/>
                    <a:headEnd/>
                    <a:tailEnd/>
                  </a:ln>
                  <a:effectLst/>
                </p:spPr>
                <p:txBody>
                  <a:bodyPr wrap="none">
                    <a:spAutoFit/>
                  </a:bodyPr>
                  <a:lstStyle/>
                  <a:p>
                    <a:r>
                      <a:rPr lang="en-US" sz="2000">
                        <a:latin typeface="Calibri"/>
                        <a:cs typeface="Calibri"/>
                      </a:rPr>
                      <a:t>NO</a:t>
                    </a:r>
                    <a:r>
                      <a:rPr lang="en-US" sz="2000" baseline="-25000">
                        <a:latin typeface="Calibri"/>
                        <a:cs typeface="Calibri"/>
                      </a:rPr>
                      <a:t>3</a:t>
                    </a:r>
                    <a:r>
                      <a:rPr lang="en-US" sz="2000" baseline="50000">
                        <a:latin typeface="Calibri"/>
                        <a:cs typeface="Calibri"/>
                      </a:rPr>
                      <a:t>-</a:t>
                    </a:r>
                  </a:p>
                </p:txBody>
              </p:sp>
              <p:sp>
                <p:nvSpPr>
                  <p:cNvPr id="20" name="Text Box 25"/>
                  <p:cNvSpPr txBox="1">
                    <a:spLocks noChangeArrowheads="1"/>
                  </p:cNvSpPr>
                  <p:nvPr/>
                </p:nvSpPr>
                <p:spPr bwMode="auto">
                  <a:xfrm>
                    <a:off x="5105400" y="3124200"/>
                    <a:ext cx="659054" cy="400110"/>
                  </a:xfrm>
                  <a:prstGeom prst="rect">
                    <a:avLst/>
                  </a:prstGeom>
                  <a:noFill/>
                  <a:ln w="9525">
                    <a:noFill/>
                    <a:miter lim="800000"/>
                    <a:headEnd/>
                    <a:tailEnd/>
                  </a:ln>
                  <a:effectLst/>
                </p:spPr>
                <p:txBody>
                  <a:bodyPr wrap="none">
                    <a:spAutoFit/>
                  </a:bodyPr>
                  <a:lstStyle/>
                  <a:p>
                    <a:r>
                      <a:rPr lang="en-US" sz="2000">
                        <a:latin typeface="Calibri"/>
                        <a:cs typeface="Calibri"/>
                      </a:rPr>
                      <a:t>NO</a:t>
                    </a:r>
                    <a:r>
                      <a:rPr lang="en-US" sz="2000" baseline="-25000">
                        <a:latin typeface="Calibri"/>
                        <a:cs typeface="Calibri"/>
                      </a:rPr>
                      <a:t>2</a:t>
                    </a:r>
                    <a:r>
                      <a:rPr lang="en-US" sz="2000" baseline="50000">
                        <a:latin typeface="Calibri"/>
                        <a:cs typeface="Calibri"/>
                      </a:rPr>
                      <a:t>-</a:t>
                    </a:r>
                  </a:p>
                </p:txBody>
              </p:sp>
              <p:sp>
                <p:nvSpPr>
                  <p:cNvPr id="21" name="Line 27"/>
                  <p:cNvSpPr>
                    <a:spLocks noChangeShapeType="1"/>
                  </p:cNvSpPr>
                  <p:nvPr/>
                </p:nvSpPr>
                <p:spPr bwMode="auto">
                  <a:xfrm>
                    <a:off x="4114800" y="36576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22" name="Text Box 28"/>
                  <p:cNvSpPr txBox="1">
                    <a:spLocks noChangeArrowheads="1"/>
                  </p:cNvSpPr>
                  <p:nvPr/>
                </p:nvSpPr>
                <p:spPr bwMode="auto">
                  <a:xfrm>
                    <a:off x="3429000" y="3429000"/>
                    <a:ext cx="671979" cy="400110"/>
                  </a:xfrm>
                  <a:prstGeom prst="rect">
                    <a:avLst/>
                  </a:prstGeom>
                  <a:noFill/>
                  <a:ln w="9525">
                    <a:noFill/>
                    <a:miter lim="800000"/>
                    <a:headEnd/>
                    <a:tailEnd/>
                  </a:ln>
                  <a:effectLst/>
                </p:spPr>
                <p:txBody>
                  <a:bodyPr wrap="none">
                    <a:spAutoFit/>
                  </a:bodyPr>
                  <a:lstStyle/>
                  <a:p>
                    <a:r>
                      <a:rPr lang="en-US" sz="2000">
                        <a:latin typeface="Calibri"/>
                        <a:cs typeface="Calibri"/>
                      </a:rPr>
                      <a:t>NO</a:t>
                    </a:r>
                    <a:r>
                      <a:rPr lang="en-US" sz="2000" baseline="-25000">
                        <a:latin typeface="Calibri"/>
                        <a:cs typeface="Calibri"/>
                      </a:rPr>
                      <a:t>2</a:t>
                    </a:r>
                    <a:r>
                      <a:rPr lang="en-US" sz="2400" baseline="50000">
                        <a:latin typeface="Calibri"/>
                        <a:cs typeface="Calibri"/>
                      </a:rPr>
                      <a:t>-</a:t>
                    </a:r>
                  </a:p>
                </p:txBody>
              </p:sp>
              <p:sp>
                <p:nvSpPr>
                  <p:cNvPr id="23" name="Text Box 30"/>
                  <p:cNvSpPr txBox="1">
                    <a:spLocks noChangeArrowheads="1"/>
                  </p:cNvSpPr>
                  <p:nvPr/>
                </p:nvSpPr>
                <p:spPr bwMode="auto">
                  <a:xfrm>
                    <a:off x="5105400" y="3429000"/>
                    <a:ext cx="681847" cy="400110"/>
                  </a:xfrm>
                  <a:prstGeom prst="rect">
                    <a:avLst/>
                  </a:prstGeom>
                  <a:noFill/>
                  <a:ln w="9525">
                    <a:noFill/>
                    <a:miter lim="800000"/>
                    <a:headEnd/>
                    <a:tailEnd/>
                  </a:ln>
                  <a:effectLst/>
                </p:spPr>
                <p:txBody>
                  <a:bodyPr wrap="none">
                    <a:spAutoFit/>
                  </a:bodyPr>
                  <a:lstStyle/>
                  <a:p>
                    <a:r>
                      <a:rPr lang="en-US" sz="2000">
                        <a:latin typeface="Calibri"/>
                        <a:cs typeface="Calibri"/>
                      </a:rPr>
                      <a:t>NH</a:t>
                    </a:r>
                    <a:r>
                      <a:rPr lang="en-US" sz="2000" baseline="-25000">
                        <a:latin typeface="Calibri"/>
                        <a:cs typeface="Calibri"/>
                      </a:rPr>
                      <a:t>4</a:t>
                    </a:r>
                    <a:r>
                      <a:rPr lang="en-US" sz="2000" baseline="50000">
                        <a:latin typeface="Calibri"/>
                        <a:cs typeface="Calibri"/>
                      </a:rPr>
                      <a:t>+</a:t>
                    </a:r>
                  </a:p>
                </p:txBody>
              </p:sp>
              <p:sp>
                <p:nvSpPr>
                  <p:cNvPr id="24" name="Line 32"/>
                  <p:cNvSpPr>
                    <a:spLocks noChangeShapeType="1"/>
                  </p:cNvSpPr>
                  <p:nvPr/>
                </p:nvSpPr>
                <p:spPr bwMode="auto">
                  <a:xfrm>
                    <a:off x="4114800" y="39624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25" name="Text Box 33"/>
                  <p:cNvSpPr txBox="1">
                    <a:spLocks noChangeArrowheads="1"/>
                  </p:cNvSpPr>
                  <p:nvPr/>
                </p:nvSpPr>
                <p:spPr bwMode="auto">
                  <a:xfrm>
                    <a:off x="3413125" y="3810000"/>
                    <a:ext cx="725488" cy="396875"/>
                  </a:xfrm>
                  <a:prstGeom prst="rect">
                    <a:avLst/>
                  </a:prstGeom>
                  <a:noFill/>
                  <a:ln w="9525">
                    <a:noFill/>
                    <a:miter lim="800000"/>
                    <a:headEnd/>
                    <a:tailEnd/>
                  </a:ln>
                  <a:effectLst/>
                </p:spPr>
                <p:txBody>
                  <a:bodyPr>
                    <a:spAutoFit/>
                  </a:bodyPr>
                  <a:lstStyle/>
                  <a:p>
                    <a:r>
                      <a:rPr lang="en-US" sz="2000">
                        <a:latin typeface="Calibri"/>
                        <a:cs typeface="Calibri"/>
                      </a:rPr>
                      <a:t>Mn</a:t>
                    </a:r>
                    <a:r>
                      <a:rPr lang="en-US" sz="2000" baseline="30000">
                        <a:latin typeface="Calibri"/>
                        <a:cs typeface="Calibri"/>
                      </a:rPr>
                      <a:t>+4</a:t>
                    </a:r>
                  </a:p>
                </p:txBody>
              </p:sp>
              <p:sp>
                <p:nvSpPr>
                  <p:cNvPr id="26" name="Text Box 34"/>
                  <p:cNvSpPr txBox="1">
                    <a:spLocks noChangeArrowheads="1"/>
                  </p:cNvSpPr>
                  <p:nvPr/>
                </p:nvSpPr>
                <p:spPr bwMode="auto">
                  <a:xfrm>
                    <a:off x="5105400" y="3810000"/>
                    <a:ext cx="725488" cy="396875"/>
                  </a:xfrm>
                  <a:prstGeom prst="rect">
                    <a:avLst/>
                  </a:prstGeom>
                  <a:noFill/>
                  <a:ln w="9525">
                    <a:noFill/>
                    <a:miter lim="800000"/>
                    <a:headEnd/>
                    <a:tailEnd/>
                  </a:ln>
                  <a:effectLst/>
                </p:spPr>
                <p:txBody>
                  <a:bodyPr>
                    <a:spAutoFit/>
                  </a:bodyPr>
                  <a:lstStyle/>
                  <a:p>
                    <a:r>
                      <a:rPr lang="en-US" sz="2000">
                        <a:latin typeface="Calibri"/>
                        <a:cs typeface="Calibri"/>
                      </a:rPr>
                      <a:t>Mn</a:t>
                    </a:r>
                    <a:r>
                      <a:rPr lang="en-US" sz="2000" baseline="30000">
                        <a:latin typeface="Calibri"/>
                        <a:cs typeface="Calibri"/>
                      </a:rPr>
                      <a:t>+2</a:t>
                    </a:r>
                  </a:p>
                </p:txBody>
              </p:sp>
              <p:sp>
                <p:nvSpPr>
                  <p:cNvPr id="27" name="Line 36"/>
                  <p:cNvSpPr>
                    <a:spLocks noChangeShapeType="1"/>
                  </p:cNvSpPr>
                  <p:nvPr/>
                </p:nvSpPr>
                <p:spPr bwMode="auto">
                  <a:xfrm>
                    <a:off x="4114800" y="47244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28" name="Text Box 37"/>
                  <p:cNvSpPr txBox="1">
                    <a:spLocks noChangeArrowheads="1"/>
                  </p:cNvSpPr>
                  <p:nvPr/>
                </p:nvSpPr>
                <p:spPr bwMode="auto">
                  <a:xfrm>
                    <a:off x="3124200" y="4495800"/>
                    <a:ext cx="929561" cy="400110"/>
                  </a:xfrm>
                  <a:prstGeom prst="rect">
                    <a:avLst/>
                  </a:prstGeom>
                  <a:noFill/>
                  <a:ln w="9525">
                    <a:noFill/>
                    <a:miter lim="800000"/>
                    <a:headEnd/>
                    <a:tailEnd/>
                  </a:ln>
                  <a:effectLst/>
                </p:spPr>
                <p:txBody>
                  <a:bodyPr wrap="none">
                    <a:spAutoFit/>
                  </a:bodyPr>
                  <a:lstStyle/>
                  <a:p>
                    <a:r>
                      <a:rPr lang="en-US" sz="2000">
                        <a:latin typeface="Calibri"/>
                        <a:cs typeface="Calibri"/>
                      </a:rPr>
                      <a:t>FeOOH</a:t>
                    </a:r>
                  </a:p>
                </p:txBody>
              </p:sp>
              <p:sp>
                <p:nvSpPr>
                  <p:cNvPr id="29" name="Text Box 38"/>
                  <p:cNvSpPr txBox="1">
                    <a:spLocks noChangeArrowheads="1"/>
                  </p:cNvSpPr>
                  <p:nvPr/>
                </p:nvSpPr>
                <p:spPr bwMode="auto">
                  <a:xfrm>
                    <a:off x="5105400" y="4495800"/>
                    <a:ext cx="609336" cy="400110"/>
                  </a:xfrm>
                  <a:prstGeom prst="rect">
                    <a:avLst/>
                  </a:prstGeom>
                  <a:noFill/>
                  <a:ln w="9525">
                    <a:noFill/>
                    <a:miter lim="800000"/>
                    <a:headEnd/>
                    <a:tailEnd/>
                  </a:ln>
                  <a:effectLst/>
                </p:spPr>
                <p:txBody>
                  <a:bodyPr wrap="none">
                    <a:spAutoFit/>
                  </a:bodyPr>
                  <a:lstStyle/>
                  <a:p>
                    <a:r>
                      <a:rPr lang="en-US" sz="2000">
                        <a:latin typeface="Calibri"/>
                        <a:cs typeface="Calibri"/>
                      </a:rPr>
                      <a:t>Fe</a:t>
                    </a:r>
                    <a:r>
                      <a:rPr lang="en-US" sz="2000" baseline="30000">
                        <a:latin typeface="Calibri"/>
                        <a:cs typeface="Calibri"/>
                      </a:rPr>
                      <a:t>+2</a:t>
                    </a:r>
                  </a:p>
                </p:txBody>
              </p:sp>
              <p:sp>
                <p:nvSpPr>
                  <p:cNvPr id="30" name="Line 40"/>
                  <p:cNvSpPr>
                    <a:spLocks noChangeShapeType="1"/>
                  </p:cNvSpPr>
                  <p:nvPr/>
                </p:nvSpPr>
                <p:spPr bwMode="auto">
                  <a:xfrm>
                    <a:off x="4114800" y="53340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31" name="Text Box 41"/>
                  <p:cNvSpPr txBox="1">
                    <a:spLocks noChangeArrowheads="1"/>
                  </p:cNvSpPr>
                  <p:nvPr/>
                </p:nvSpPr>
                <p:spPr bwMode="auto">
                  <a:xfrm>
                    <a:off x="3352800" y="5029200"/>
                    <a:ext cx="790575" cy="396875"/>
                  </a:xfrm>
                  <a:prstGeom prst="rect">
                    <a:avLst/>
                  </a:prstGeom>
                  <a:noFill/>
                  <a:ln w="9525">
                    <a:noFill/>
                    <a:miter lim="800000"/>
                    <a:headEnd/>
                    <a:tailEnd/>
                  </a:ln>
                  <a:effectLst/>
                </p:spPr>
                <p:txBody>
                  <a:bodyPr>
                    <a:spAutoFit/>
                  </a:bodyPr>
                  <a:lstStyle/>
                  <a:p>
                    <a:r>
                      <a:rPr lang="en-US" sz="2000">
                        <a:latin typeface="Calibri"/>
                        <a:cs typeface="Calibri"/>
                      </a:rPr>
                      <a:t>SO</a:t>
                    </a:r>
                    <a:r>
                      <a:rPr lang="en-US" sz="2000" baseline="-25000">
                        <a:latin typeface="Calibri"/>
                        <a:cs typeface="Calibri"/>
                      </a:rPr>
                      <a:t>4</a:t>
                    </a:r>
                    <a:r>
                      <a:rPr lang="en-US" sz="2000" baseline="30000">
                        <a:latin typeface="Calibri"/>
                        <a:cs typeface="Calibri"/>
                      </a:rPr>
                      <a:t>-2</a:t>
                    </a:r>
                  </a:p>
                </p:txBody>
              </p:sp>
              <p:sp>
                <p:nvSpPr>
                  <p:cNvPr id="32" name="Text Box 42"/>
                  <p:cNvSpPr txBox="1">
                    <a:spLocks noChangeArrowheads="1"/>
                  </p:cNvSpPr>
                  <p:nvPr/>
                </p:nvSpPr>
                <p:spPr bwMode="auto">
                  <a:xfrm>
                    <a:off x="5105400" y="5029200"/>
                    <a:ext cx="514659" cy="400110"/>
                  </a:xfrm>
                  <a:prstGeom prst="rect">
                    <a:avLst/>
                  </a:prstGeom>
                  <a:noFill/>
                  <a:ln w="9525">
                    <a:noFill/>
                    <a:miter lim="800000"/>
                    <a:headEnd/>
                    <a:tailEnd/>
                  </a:ln>
                  <a:effectLst/>
                </p:spPr>
                <p:txBody>
                  <a:bodyPr wrap="none">
                    <a:spAutoFit/>
                  </a:bodyPr>
                  <a:lstStyle/>
                  <a:p>
                    <a:r>
                      <a:rPr lang="en-US" sz="2000">
                        <a:latin typeface="Calibri"/>
                        <a:cs typeface="Calibri"/>
                      </a:rPr>
                      <a:t>HS</a:t>
                    </a:r>
                    <a:r>
                      <a:rPr lang="en-US" sz="2000" baseline="30000">
                        <a:latin typeface="Calibri"/>
                        <a:cs typeface="Calibri"/>
                      </a:rPr>
                      <a:t>-</a:t>
                    </a:r>
                  </a:p>
                </p:txBody>
              </p:sp>
              <p:sp>
                <p:nvSpPr>
                  <p:cNvPr id="33" name="Line 43"/>
                  <p:cNvSpPr>
                    <a:spLocks noChangeShapeType="1"/>
                  </p:cNvSpPr>
                  <p:nvPr/>
                </p:nvSpPr>
                <p:spPr bwMode="auto">
                  <a:xfrm>
                    <a:off x="4114800" y="54102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34" name="Text Box 44"/>
                  <p:cNvSpPr txBox="1">
                    <a:spLocks noChangeArrowheads="1"/>
                  </p:cNvSpPr>
                  <p:nvPr/>
                </p:nvSpPr>
                <p:spPr bwMode="auto">
                  <a:xfrm>
                    <a:off x="3413125" y="5268913"/>
                    <a:ext cx="577902" cy="400110"/>
                  </a:xfrm>
                  <a:prstGeom prst="rect">
                    <a:avLst/>
                  </a:prstGeom>
                  <a:noFill/>
                  <a:ln w="9525">
                    <a:noFill/>
                    <a:miter lim="800000"/>
                    <a:headEnd/>
                    <a:tailEnd/>
                  </a:ln>
                  <a:effectLst/>
                </p:spPr>
                <p:txBody>
                  <a:bodyPr wrap="none">
                    <a:spAutoFit/>
                  </a:bodyPr>
                  <a:lstStyle/>
                  <a:p>
                    <a:r>
                      <a:rPr lang="en-US" sz="2000">
                        <a:latin typeface="Calibri"/>
                        <a:cs typeface="Calibri"/>
                      </a:rPr>
                      <a:t>CO</a:t>
                    </a:r>
                    <a:r>
                      <a:rPr lang="en-US" sz="2000" baseline="-25000">
                        <a:latin typeface="Calibri"/>
                        <a:cs typeface="Calibri"/>
                      </a:rPr>
                      <a:t>2</a:t>
                    </a:r>
                  </a:p>
                </p:txBody>
              </p:sp>
              <p:sp>
                <p:nvSpPr>
                  <p:cNvPr id="35" name="Text Box 45"/>
                  <p:cNvSpPr txBox="1">
                    <a:spLocks noChangeArrowheads="1"/>
                  </p:cNvSpPr>
                  <p:nvPr/>
                </p:nvSpPr>
                <p:spPr bwMode="auto">
                  <a:xfrm>
                    <a:off x="5029200" y="5257800"/>
                    <a:ext cx="569387" cy="400110"/>
                  </a:xfrm>
                  <a:prstGeom prst="rect">
                    <a:avLst/>
                  </a:prstGeom>
                  <a:noFill/>
                  <a:ln w="9525">
                    <a:noFill/>
                    <a:miter lim="800000"/>
                    <a:headEnd/>
                    <a:tailEnd/>
                  </a:ln>
                  <a:effectLst/>
                </p:spPr>
                <p:txBody>
                  <a:bodyPr wrap="none">
                    <a:spAutoFit/>
                  </a:bodyPr>
                  <a:lstStyle/>
                  <a:p>
                    <a:r>
                      <a:rPr lang="en-US" sz="2000">
                        <a:latin typeface="Calibri"/>
                        <a:cs typeface="Calibri"/>
                      </a:rPr>
                      <a:t>CH</a:t>
                    </a:r>
                    <a:r>
                      <a:rPr lang="en-US" sz="2000" baseline="-25000">
                        <a:latin typeface="Calibri"/>
                        <a:cs typeface="Calibri"/>
                      </a:rPr>
                      <a:t>4</a:t>
                    </a:r>
                  </a:p>
                </p:txBody>
              </p:sp>
              <p:sp>
                <p:nvSpPr>
                  <p:cNvPr id="36" name="Line 46"/>
                  <p:cNvSpPr>
                    <a:spLocks noChangeShapeType="1"/>
                  </p:cNvSpPr>
                  <p:nvPr/>
                </p:nvSpPr>
                <p:spPr bwMode="auto">
                  <a:xfrm>
                    <a:off x="4114800" y="5913438"/>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37" name="Line 47"/>
                  <p:cNvSpPr>
                    <a:spLocks noChangeShapeType="1"/>
                  </p:cNvSpPr>
                  <p:nvPr/>
                </p:nvSpPr>
                <p:spPr bwMode="auto">
                  <a:xfrm>
                    <a:off x="4114800" y="60325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38" name="Text Box 48"/>
                  <p:cNvSpPr txBox="1">
                    <a:spLocks noChangeArrowheads="1"/>
                  </p:cNvSpPr>
                  <p:nvPr/>
                </p:nvSpPr>
                <p:spPr bwMode="auto">
                  <a:xfrm>
                    <a:off x="3641725" y="5649913"/>
                    <a:ext cx="429625" cy="400110"/>
                  </a:xfrm>
                  <a:prstGeom prst="rect">
                    <a:avLst/>
                  </a:prstGeom>
                  <a:noFill/>
                  <a:ln w="9525">
                    <a:noFill/>
                    <a:miter lim="800000"/>
                    <a:headEnd/>
                    <a:tailEnd/>
                  </a:ln>
                  <a:effectLst/>
                </p:spPr>
                <p:txBody>
                  <a:bodyPr wrap="none">
                    <a:spAutoFit/>
                  </a:bodyPr>
                  <a:lstStyle/>
                  <a:p>
                    <a:r>
                      <a:rPr lang="en-US" sz="2000">
                        <a:latin typeface="Calibri"/>
                        <a:cs typeface="Calibri"/>
                      </a:rPr>
                      <a:t>H</a:t>
                    </a:r>
                    <a:r>
                      <a:rPr lang="en-US" sz="2000" baseline="30000">
                        <a:latin typeface="Calibri"/>
                        <a:cs typeface="Calibri"/>
                      </a:rPr>
                      <a:t>+</a:t>
                    </a:r>
                  </a:p>
                </p:txBody>
              </p:sp>
              <p:sp>
                <p:nvSpPr>
                  <p:cNvPr id="39" name="Text Box 49"/>
                  <p:cNvSpPr txBox="1">
                    <a:spLocks noChangeArrowheads="1"/>
                  </p:cNvSpPr>
                  <p:nvPr/>
                </p:nvSpPr>
                <p:spPr bwMode="auto">
                  <a:xfrm>
                    <a:off x="5105400" y="5638800"/>
                    <a:ext cx="431127" cy="400110"/>
                  </a:xfrm>
                  <a:prstGeom prst="rect">
                    <a:avLst/>
                  </a:prstGeom>
                  <a:noFill/>
                  <a:ln w="9525">
                    <a:noFill/>
                    <a:miter lim="800000"/>
                    <a:headEnd/>
                    <a:tailEnd/>
                  </a:ln>
                  <a:effectLst/>
                </p:spPr>
                <p:txBody>
                  <a:bodyPr wrap="none">
                    <a:spAutoFit/>
                  </a:bodyPr>
                  <a:lstStyle/>
                  <a:p>
                    <a:r>
                      <a:rPr lang="en-US" sz="2000">
                        <a:latin typeface="Calibri"/>
                        <a:cs typeface="Calibri"/>
                      </a:rPr>
                      <a:t>H</a:t>
                    </a:r>
                    <a:r>
                      <a:rPr lang="en-US" sz="2000" baseline="-25000">
                        <a:latin typeface="Calibri"/>
                        <a:cs typeface="Calibri"/>
                      </a:rPr>
                      <a:t>2</a:t>
                    </a:r>
                  </a:p>
                </p:txBody>
              </p:sp>
              <p:sp>
                <p:nvSpPr>
                  <p:cNvPr id="40" name="Text Box 50"/>
                  <p:cNvSpPr txBox="1">
                    <a:spLocks noChangeArrowheads="1"/>
                  </p:cNvSpPr>
                  <p:nvPr/>
                </p:nvSpPr>
                <p:spPr bwMode="auto">
                  <a:xfrm>
                    <a:off x="3200400" y="5867400"/>
                    <a:ext cx="873206" cy="400110"/>
                  </a:xfrm>
                  <a:prstGeom prst="rect">
                    <a:avLst/>
                  </a:prstGeom>
                  <a:noFill/>
                  <a:ln w="9525">
                    <a:noFill/>
                    <a:miter lim="800000"/>
                    <a:headEnd/>
                    <a:tailEnd/>
                  </a:ln>
                  <a:effectLst/>
                </p:spPr>
                <p:txBody>
                  <a:bodyPr wrap="none">
                    <a:spAutoFit/>
                  </a:bodyPr>
                  <a:lstStyle/>
                  <a:p>
                    <a:r>
                      <a:rPr lang="en-US" sz="2000">
                        <a:latin typeface="Calibri"/>
                        <a:cs typeface="Calibri"/>
                      </a:rPr>
                      <a:t>HCOO</a:t>
                    </a:r>
                    <a:r>
                      <a:rPr lang="en-US" sz="2000" baseline="30000">
                        <a:latin typeface="Calibri"/>
                        <a:cs typeface="Calibri"/>
                      </a:rPr>
                      <a:t>-</a:t>
                    </a:r>
                  </a:p>
                </p:txBody>
              </p:sp>
              <p:sp>
                <p:nvSpPr>
                  <p:cNvPr id="41" name="Text Box 51"/>
                  <p:cNvSpPr txBox="1">
                    <a:spLocks noChangeArrowheads="1"/>
                  </p:cNvSpPr>
                  <p:nvPr/>
                </p:nvSpPr>
                <p:spPr bwMode="auto">
                  <a:xfrm>
                    <a:off x="5105400" y="5943600"/>
                    <a:ext cx="737702" cy="400110"/>
                  </a:xfrm>
                  <a:prstGeom prst="rect">
                    <a:avLst/>
                  </a:prstGeom>
                  <a:noFill/>
                  <a:ln w="9525">
                    <a:noFill/>
                    <a:miter lim="800000"/>
                    <a:headEnd/>
                    <a:tailEnd/>
                  </a:ln>
                  <a:effectLst/>
                </p:spPr>
                <p:txBody>
                  <a:bodyPr wrap="none">
                    <a:spAutoFit/>
                  </a:bodyPr>
                  <a:lstStyle/>
                  <a:p>
                    <a:r>
                      <a:rPr lang="en-US" sz="2000">
                        <a:latin typeface="Calibri"/>
                        <a:cs typeface="Calibri"/>
                      </a:rPr>
                      <a:t>CH</a:t>
                    </a:r>
                    <a:r>
                      <a:rPr lang="en-US" sz="2000" baseline="-25000">
                        <a:latin typeface="Calibri"/>
                        <a:cs typeface="Calibri"/>
                      </a:rPr>
                      <a:t>2</a:t>
                    </a:r>
                    <a:r>
                      <a:rPr lang="en-US" sz="2000">
                        <a:latin typeface="Calibri"/>
                        <a:cs typeface="Calibri"/>
                      </a:rPr>
                      <a:t>O</a:t>
                    </a:r>
                  </a:p>
                </p:txBody>
              </p:sp>
              <p:sp>
                <p:nvSpPr>
                  <p:cNvPr id="42" name="Text Box 79"/>
                  <p:cNvSpPr txBox="1">
                    <a:spLocks noChangeArrowheads="1"/>
                  </p:cNvSpPr>
                  <p:nvPr/>
                </p:nvSpPr>
                <p:spPr bwMode="auto">
                  <a:xfrm>
                    <a:off x="304800" y="0"/>
                    <a:ext cx="184150" cy="366713"/>
                  </a:xfrm>
                  <a:prstGeom prst="rect">
                    <a:avLst/>
                  </a:prstGeom>
                  <a:noFill/>
                  <a:ln w="9525">
                    <a:noFill/>
                    <a:miter lim="800000"/>
                    <a:headEnd/>
                    <a:tailEnd/>
                  </a:ln>
                  <a:effectLst/>
                </p:spPr>
                <p:txBody>
                  <a:bodyPr wrap="none">
                    <a:spAutoFit/>
                  </a:bodyPr>
                  <a:lstStyle/>
                  <a:p>
                    <a:endParaRPr lang="da-DK">
                      <a:latin typeface="Calibri"/>
                      <a:cs typeface="Calibri"/>
                    </a:endParaRPr>
                  </a:p>
                </p:txBody>
              </p:sp>
            </p:grpSp>
            <p:sp>
              <p:nvSpPr>
                <p:cNvPr id="52" name="Tekstboks 51"/>
                <p:cNvSpPr txBox="1"/>
                <p:nvPr/>
              </p:nvSpPr>
              <p:spPr>
                <a:xfrm>
                  <a:off x="6674437" y="923834"/>
                  <a:ext cx="1585340" cy="369332"/>
                </a:xfrm>
                <a:prstGeom prst="rect">
                  <a:avLst/>
                </a:prstGeom>
                <a:noFill/>
              </p:spPr>
              <p:txBody>
                <a:bodyPr wrap="none" rtlCol="0">
                  <a:spAutoFit/>
                </a:bodyPr>
                <a:lstStyle/>
                <a:p>
                  <a:r>
                    <a:rPr lang="da-DK" i="1" dirty="0">
                      <a:solidFill>
                        <a:srgbClr val="0000FF"/>
                      </a:solidFill>
                      <a:latin typeface="Calibri"/>
                      <a:cs typeface="Calibri"/>
                    </a:rPr>
                    <a:t>Frigiver energi</a:t>
                  </a:r>
                </a:p>
              </p:txBody>
            </p:sp>
            <p:sp>
              <p:nvSpPr>
                <p:cNvPr id="58" name="Tekstboks 51"/>
                <p:cNvSpPr txBox="1"/>
                <p:nvPr/>
              </p:nvSpPr>
              <p:spPr>
                <a:xfrm rot="16200000">
                  <a:off x="7297773" y="2565540"/>
                  <a:ext cx="3182344" cy="369332"/>
                </a:xfrm>
                <a:prstGeom prst="rect">
                  <a:avLst/>
                </a:prstGeom>
                <a:noFill/>
              </p:spPr>
              <p:txBody>
                <a:bodyPr wrap="none" rtlCol="0">
                  <a:spAutoFit/>
                </a:bodyPr>
                <a:lstStyle/>
                <a:p>
                  <a:r>
                    <a:rPr lang="da-DK" i="1" dirty="0">
                      <a:latin typeface="Calibri"/>
                      <a:cs typeface="Calibri"/>
                    </a:rPr>
                    <a:t>Mere energi (højere potentiale)</a:t>
                  </a:r>
                </a:p>
              </p:txBody>
            </p:sp>
          </p:grpSp>
        </p:grpSp>
        <p:cxnSp>
          <p:nvCxnSpPr>
            <p:cNvPr id="57" name="Straight Arrow Connector 56"/>
            <p:cNvCxnSpPr/>
            <p:nvPr/>
          </p:nvCxnSpPr>
          <p:spPr>
            <a:xfrm flipV="1">
              <a:off x="8704278" y="2316223"/>
              <a:ext cx="0" cy="961591"/>
            </a:xfrm>
            <a:prstGeom prst="straightConnector1">
              <a:avLst/>
            </a:prstGeom>
            <a:ln w="3175"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2672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Dokumenter\Arbejde\Outreach\Billeder\celltypes.gif"/>
          <p:cNvPicPr>
            <a:picLocks noChangeAspect="1" noChangeArrowheads="1"/>
          </p:cNvPicPr>
          <p:nvPr/>
        </p:nvPicPr>
        <p:blipFill>
          <a:blip r:embed="rId3"/>
          <a:srcRect/>
          <a:stretch>
            <a:fillRect/>
          </a:stretch>
        </p:blipFill>
        <p:spPr bwMode="auto">
          <a:xfrm>
            <a:off x="152400" y="425374"/>
            <a:ext cx="3407743" cy="4543657"/>
          </a:xfrm>
          <a:prstGeom prst="rect">
            <a:avLst/>
          </a:prstGeom>
          <a:noFill/>
        </p:spPr>
      </p:pic>
      <p:sp>
        <p:nvSpPr>
          <p:cNvPr id="6" name="Afrundet rektangel 53"/>
          <p:cNvSpPr/>
          <p:nvPr/>
        </p:nvSpPr>
        <p:spPr>
          <a:xfrm>
            <a:off x="3917222" y="166922"/>
            <a:ext cx="5181600" cy="1219200"/>
          </a:xfrm>
          <a:prstGeom prst="roundRect">
            <a:avLst/>
          </a:prstGeom>
          <a:solidFill>
            <a:srgbClr val="C000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Gill Sans"/>
              <a:cs typeface="Gill Sans"/>
            </a:endParaRPr>
          </a:p>
        </p:txBody>
      </p:sp>
      <p:sp>
        <p:nvSpPr>
          <p:cNvPr id="9" name="Pladsholder til indhold 2"/>
          <p:cNvSpPr>
            <a:spLocks noGrp="1"/>
          </p:cNvSpPr>
          <p:nvPr>
            <p:ph idx="1"/>
          </p:nvPr>
        </p:nvSpPr>
        <p:spPr>
          <a:xfrm>
            <a:off x="3993422" y="150559"/>
            <a:ext cx="5105400" cy="1235564"/>
          </a:xfrm>
        </p:spPr>
        <p:txBody>
          <a:bodyPr>
            <a:normAutofit/>
          </a:bodyPr>
          <a:lstStyle/>
          <a:p>
            <a:pPr marL="0" indent="0">
              <a:buNone/>
            </a:pPr>
            <a:r>
              <a:rPr lang="da-DK" dirty="0">
                <a:solidFill>
                  <a:srgbClr val="FF0000"/>
                </a:solidFill>
                <a:latin typeface="Gill Sans"/>
                <a:cs typeface="Gill Sans"/>
              </a:rPr>
              <a:t>Aerob forbrænding (med ilt)</a:t>
            </a:r>
          </a:p>
          <a:p>
            <a:pPr marL="0" indent="0">
              <a:buNone/>
            </a:pPr>
            <a:r>
              <a:rPr lang="da-DK" dirty="0">
                <a:latin typeface="Gill Sans"/>
                <a:cs typeface="Gill Sans"/>
              </a:rPr>
              <a:t>CH</a:t>
            </a:r>
            <a:r>
              <a:rPr lang="da-DK" baseline="-25000" dirty="0">
                <a:latin typeface="Gill Sans"/>
                <a:cs typeface="Gill Sans"/>
              </a:rPr>
              <a:t>2</a:t>
            </a:r>
            <a:r>
              <a:rPr lang="da-DK" dirty="0">
                <a:latin typeface="Gill Sans"/>
                <a:cs typeface="Gill Sans"/>
              </a:rPr>
              <a:t>O + O</a:t>
            </a:r>
            <a:r>
              <a:rPr lang="da-DK" baseline="-25000" dirty="0">
                <a:latin typeface="Gill Sans"/>
                <a:cs typeface="Gill Sans"/>
              </a:rPr>
              <a:t>2</a:t>
            </a:r>
            <a:r>
              <a:rPr lang="da-DK" dirty="0">
                <a:latin typeface="Gill Sans"/>
                <a:cs typeface="Gill Sans"/>
              </a:rPr>
              <a:t>     CO</a:t>
            </a:r>
            <a:r>
              <a:rPr lang="da-DK" baseline="-25000" dirty="0">
                <a:latin typeface="Gill Sans"/>
                <a:cs typeface="Gill Sans"/>
              </a:rPr>
              <a:t>2</a:t>
            </a:r>
            <a:r>
              <a:rPr lang="da-DK" dirty="0">
                <a:latin typeface="Gill Sans"/>
                <a:cs typeface="Gill Sans"/>
              </a:rPr>
              <a:t> + H</a:t>
            </a:r>
            <a:r>
              <a:rPr lang="da-DK" baseline="-25000" dirty="0">
                <a:latin typeface="Gill Sans"/>
                <a:cs typeface="Gill Sans"/>
              </a:rPr>
              <a:t>2</a:t>
            </a:r>
            <a:r>
              <a:rPr lang="da-DK" dirty="0">
                <a:latin typeface="Gill Sans"/>
                <a:cs typeface="Gill Sans"/>
              </a:rPr>
              <a:t>O</a:t>
            </a:r>
            <a:endParaRPr lang="da-DK" baseline="-25000" dirty="0">
              <a:latin typeface="Gill Sans"/>
              <a:cs typeface="Gill Sans"/>
            </a:endParaRPr>
          </a:p>
          <a:p>
            <a:pPr>
              <a:buNone/>
            </a:pPr>
            <a:endParaRPr lang="da-DK" baseline="-25000" dirty="0">
              <a:latin typeface="Gill Sans"/>
              <a:cs typeface="Gill Sans"/>
            </a:endParaRPr>
          </a:p>
        </p:txBody>
      </p:sp>
      <p:sp>
        <p:nvSpPr>
          <p:cNvPr id="51" name="Højrepil 50"/>
          <p:cNvSpPr/>
          <p:nvPr/>
        </p:nvSpPr>
        <p:spPr>
          <a:xfrm>
            <a:off x="6224952" y="926513"/>
            <a:ext cx="211559" cy="2948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Gill Sans"/>
              <a:cs typeface="Gill Sans"/>
            </a:endParaRPr>
          </a:p>
        </p:txBody>
      </p:sp>
      <p:grpSp>
        <p:nvGrpSpPr>
          <p:cNvPr id="54" name="Group 53"/>
          <p:cNvGrpSpPr/>
          <p:nvPr/>
        </p:nvGrpSpPr>
        <p:grpSpPr>
          <a:xfrm>
            <a:off x="3124200" y="0"/>
            <a:ext cx="5958720" cy="6603445"/>
            <a:chOff x="3124200" y="0"/>
            <a:chExt cx="5958720" cy="6603445"/>
          </a:xfrm>
        </p:grpSpPr>
        <p:grpSp>
          <p:nvGrpSpPr>
            <p:cNvPr id="55" name="Gruppe 3"/>
            <p:cNvGrpSpPr/>
            <p:nvPr/>
          </p:nvGrpSpPr>
          <p:grpSpPr>
            <a:xfrm>
              <a:off x="3124200" y="0"/>
              <a:ext cx="5538302" cy="6603445"/>
              <a:chOff x="304800" y="0"/>
              <a:chExt cx="5538302" cy="6603445"/>
            </a:xfrm>
          </p:grpSpPr>
          <p:sp>
            <p:nvSpPr>
              <p:cNvPr id="58" name="Line 8"/>
              <p:cNvSpPr>
                <a:spLocks noChangeShapeType="1"/>
              </p:cNvSpPr>
              <p:nvPr/>
            </p:nvSpPr>
            <p:spPr bwMode="auto">
              <a:xfrm>
                <a:off x="4572000" y="1600200"/>
                <a:ext cx="0" cy="4572000"/>
              </a:xfrm>
              <a:prstGeom prst="line">
                <a:avLst/>
              </a:prstGeom>
              <a:noFill/>
              <a:ln w="50800">
                <a:solidFill>
                  <a:schemeClr val="tx1"/>
                </a:solidFill>
                <a:round/>
                <a:headEnd/>
                <a:tailEnd/>
              </a:ln>
              <a:effectLst/>
            </p:spPr>
            <p:txBody>
              <a:bodyPr/>
              <a:lstStyle/>
              <a:p>
                <a:endParaRPr lang="da-DK">
                  <a:latin typeface="Calibri"/>
                  <a:cs typeface="Calibri"/>
                </a:endParaRPr>
              </a:p>
            </p:txBody>
          </p:sp>
          <p:sp>
            <p:nvSpPr>
              <p:cNvPr id="59" name="Line 10"/>
              <p:cNvSpPr>
                <a:spLocks noChangeShapeType="1"/>
              </p:cNvSpPr>
              <p:nvPr/>
            </p:nvSpPr>
            <p:spPr bwMode="auto">
              <a:xfrm>
                <a:off x="4419600" y="1600200"/>
                <a:ext cx="3048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60" name="Line 11"/>
              <p:cNvSpPr>
                <a:spLocks noChangeShapeType="1"/>
              </p:cNvSpPr>
              <p:nvPr/>
            </p:nvSpPr>
            <p:spPr bwMode="auto">
              <a:xfrm>
                <a:off x="4419600" y="6172200"/>
                <a:ext cx="3048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61" name="Line 12"/>
              <p:cNvSpPr>
                <a:spLocks noChangeShapeType="1"/>
              </p:cNvSpPr>
              <p:nvPr/>
            </p:nvSpPr>
            <p:spPr bwMode="auto">
              <a:xfrm>
                <a:off x="4343400" y="3124200"/>
                <a:ext cx="4572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62" name="Line 13"/>
              <p:cNvSpPr>
                <a:spLocks noChangeShapeType="1"/>
              </p:cNvSpPr>
              <p:nvPr/>
            </p:nvSpPr>
            <p:spPr bwMode="auto">
              <a:xfrm>
                <a:off x="4343400" y="4648200"/>
                <a:ext cx="457200" cy="0"/>
              </a:xfrm>
              <a:prstGeom prst="line">
                <a:avLst/>
              </a:prstGeom>
              <a:noFill/>
              <a:ln w="9525">
                <a:solidFill>
                  <a:schemeClr val="tx1"/>
                </a:solidFill>
                <a:round/>
                <a:headEnd/>
                <a:tailEnd/>
              </a:ln>
              <a:effectLst/>
            </p:spPr>
            <p:txBody>
              <a:bodyPr/>
              <a:lstStyle/>
              <a:p>
                <a:endParaRPr lang="da-DK">
                  <a:latin typeface="Calibri"/>
                  <a:cs typeface="Calibri"/>
                </a:endParaRPr>
              </a:p>
            </p:txBody>
          </p:sp>
          <p:sp>
            <p:nvSpPr>
              <p:cNvPr id="63" name="Text Box 14"/>
              <p:cNvSpPr txBox="1">
                <a:spLocks noChangeArrowheads="1"/>
              </p:cNvSpPr>
              <p:nvPr/>
            </p:nvSpPr>
            <p:spPr bwMode="auto">
              <a:xfrm>
                <a:off x="4708525" y="1408113"/>
                <a:ext cx="311150" cy="366712"/>
              </a:xfrm>
              <a:prstGeom prst="rect">
                <a:avLst/>
              </a:prstGeom>
              <a:noFill/>
              <a:ln w="9525">
                <a:noFill/>
                <a:miter lim="800000"/>
                <a:headEnd/>
                <a:tailEnd/>
              </a:ln>
              <a:effectLst/>
            </p:spPr>
            <p:txBody>
              <a:bodyPr wrap="none">
                <a:spAutoFit/>
              </a:bodyPr>
              <a:lstStyle/>
              <a:p>
                <a:r>
                  <a:rPr lang="en-US">
                    <a:latin typeface="Calibri"/>
                    <a:cs typeface="Calibri"/>
                  </a:rPr>
                  <a:t>1</a:t>
                </a:r>
              </a:p>
            </p:txBody>
          </p:sp>
          <p:sp>
            <p:nvSpPr>
              <p:cNvPr id="64" name="Text Box 15"/>
              <p:cNvSpPr txBox="1">
                <a:spLocks noChangeArrowheads="1"/>
              </p:cNvSpPr>
              <p:nvPr/>
            </p:nvSpPr>
            <p:spPr bwMode="auto">
              <a:xfrm>
                <a:off x="4733925" y="2960688"/>
                <a:ext cx="476926" cy="369332"/>
              </a:xfrm>
              <a:prstGeom prst="rect">
                <a:avLst/>
              </a:prstGeom>
              <a:noFill/>
              <a:ln w="9525">
                <a:noFill/>
                <a:miter lim="800000"/>
                <a:headEnd/>
                <a:tailEnd/>
              </a:ln>
              <a:effectLst/>
            </p:spPr>
            <p:txBody>
              <a:bodyPr wrap="none">
                <a:spAutoFit/>
              </a:bodyPr>
              <a:lstStyle/>
              <a:p>
                <a:r>
                  <a:rPr lang="en-US">
                    <a:latin typeface="Calibri"/>
                    <a:cs typeface="Calibri"/>
                  </a:rPr>
                  <a:t>0.5</a:t>
                </a:r>
              </a:p>
            </p:txBody>
          </p:sp>
          <p:sp>
            <p:nvSpPr>
              <p:cNvPr id="65" name="Text Box 16"/>
              <p:cNvSpPr txBox="1">
                <a:spLocks noChangeArrowheads="1"/>
              </p:cNvSpPr>
              <p:nvPr/>
            </p:nvSpPr>
            <p:spPr bwMode="auto">
              <a:xfrm>
                <a:off x="4784725" y="4456113"/>
                <a:ext cx="311150" cy="366712"/>
              </a:xfrm>
              <a:prstGeom prst="rect">
                <a:avLst/>
              </a:prstGeom>
              <a:noFill/>
              <a:ln w="9525">
                <a:noFill/>
                <a:miter lim="800000"/>
                <a:headEnd/>
                <a:tailEnd/>
              </a:ln>
              <a:effectLst/>
            </p:spPr>
            <p:txBody>
              <a:bodyPr wrap="none">
                <a:spAutoFit/>
              </a:bodyPr>
              <a:lstStyle/>
              <a:p>
                <a:r>
                  <a:rPr lang="en-US">
                    <a:latin typeface="Calibri"/>
                    <a:cs typeface="Calibri"/>
                  </a:rPr>
                  <a:t>0</a:t>
                </a:r>
              </a:p>
            </p:txBody>
          </p:sp>
          <p:sp>
            <p:nvSpPr>
              <p:cNvPr id="66" name="Text Box 17"/>
              <p:cNvSpPr txBox="1">
                <a:spLocks noChangeArrowheads="1"/>
              </p:cNvSpPr>
              <p:nvPr/>
            </p:nvSpPr>
            <p:spPr bwMode="auto">
              <a:xfrm>
                <a:off x="4708525" y="5959475"/>
                <a:ext cx="547596" cy="369332"/>
              </a:xfrm>
              <a:prstGeom prst="rect">
                <a:avLst/>
              </a:prstGeom>
              <a:noFill/>
              <a:ln w="9525">
                <a:noFill/>
                <a:miter lim="800000"/>
                <a:headEnd/>
                <a:tailEnd/>
              </a:ln>
              <a:effectLst/>
            </p:spPr>
            <p:txBody>
              <a:bodyPr wrap="none">
                <a:spAutoFit/>
              </a:bodyPr>
              <a:lstStyle/>
              <a:p>
                <a:r>
                  <a:rPr lang="en-US">
                    <a:latin typeface="Calibri"/>
                    <a:cs typeface="Calibri"/>
                  </a:rPr>
                  <a:t>-0.5</a:t>
                </a:r>
              </a:p>
            </p:txBody>
          </p:sp>
          <p:sp>
            <p:nvSpPr>
              <p:cNvPr id="67" name="Text Box 18"/>
              <p:cNvSpPr txBox="1">
                <a:spLocks noChangeArrowheads="1"/>
              </p:cNvSpPr>
              <p:nvPr/>
            </p:nvSpPr>
            <p:spPr bwMode="auto">
              <a:xfrm>
                <a:off x="4708525" y="6234113"/>
                <a:ext cx="701371" cy="369332"/>
              </a:xfrm>
              <a:prstGeom prst="rect">
                <a:avLst/>
              </a:prstGeom>
              <a:noFill/>
              <a:ln w="9525">
                <a:noFill/>
                <a:miter lim="800000"/>
                <a:headEnd/>
                <a:tailEnd/>
              </a:ln>
              <a:effectLst/>
            </p:spPr>
            <p:txBody>
              <a:bodyPr wrap="none">
                <a:spAutoFit/>
              </a:bodyPr>
              <a:lstStyle/>
              <a:p>
                <a:r>
                  <a:rPr lang="en-US">
                    <a:latin typeface="Calibri"/>
                    <a:cs typeface="Calibri"/>
                  </a:rPr>
                  <a:t>E</a:t>
                </a:r>
                <a:r>
                  <a:rPr lang="en-US" baseline="-25000">
                    <a:latin typeface="Calibri"/>
                    <a:cs typeface="Calibri"/>
                  </a:rPr>
                  <a:t>h</a:t>
                </a:r>
                <a:r>
                  <a:rPr lang="en-US">
                    <a:latin typeface="Calibri"/>
                    <a:cs typeface="Calibri"/>
                  </a:rPr>
                  <a:t> (V)</a:t>
                </a:r>
              </a:p>
            </p:txBody>
          </p:sp>
          <p:sp>
            <p:nvSpPr>
              <p:cNvPr id="68" name="Line 20"/>
              <p:cNvSpPr>
                <a:spLocks noChangeShapeType="1"/>
              </p:cNvSpPr>
              <p:nvPr/>
            </p:nvSpPr>
            <p:spPr bwMode="auto">
              <a:xfrm>
                <a:off x="4114800" y="21336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69" name="Text Box 21"/>
              <p:cNvSpPr txBox="1">
                <a:spLocks noChangeArrowheads="1"/>
              </p:cNvSpPr>
              <p:nvPr/>
            </p:nvSpPr>
            <p:spPr bwMode="auto">
              <a:xfrm>
                <a:off x="3641725" y="1916113"/>
                <a:ext cx="441146" cy="400110"/>
              </a:xfrm>
              <a:prstGeom prst="rect">
                <a:avLst/>
              </a:prstGeom>
              <a:noFill/>
              <a:ln w="9525">
                <a:noFill/>
                <a:miter lim="800000"/>
                <a:headEnd/>
                <a:tailEnd/>
              </a:ln>
              <a:effectLst/>
            </p:spPr>
            <p:txBody>
              <a:bodyPr wrap="none">
                <a:spAutoFit/>
              </a:bodyPr>
              <a:lstStyle/>
              <a:p>
                <a:r>
                  <a:rPr lang="en-US" sz="2000">
                    <a:latin typeface="Calibri"/>
                    <a:cs typeface="Calibri"/>
                  </a:rPr>
                  <a:t>O</a:t>
                </a:r>
                <a:r>
                  <a:rPr lang="en-US" sz="2000" baseline="-25000">
                    <a:latin typeface="Calibri"/>
                    <a:cs typeface="Calibri"/>
                  </a:rPr>
                  <a:t>2</a:t>
                </a:r>
              </a:p>
            </p:txBody>
          </p:sp>
          <p:sp>
            <p:nvSpPr>
              <p:cNvPr id="70" name="Text Box 22"/>
              <p:cNvSpPr txBox="1">
                <a:spLocks noChangeArrowheads="1"/>
              </p:cNvSpPr>
              <p:nvPr/>
            </p:nvSpPr>
            <p:spPr bwMode="auto">
              <a:xfrm>
                <a:off x="5013325" y="1920875"/>
                <a:ext cx="600946" cy="400110"/>
              </a:xfrm>
              <a:prstGeom prst="rect">
                <a:avLst/>
              </a:prstGeom>
              <a:noFill/>
              <a:ln w="9525">
                <a:noFill/>
                <a:miter lim="800000"/>
                <a:headEnd/>
                <a:tailEnd/>
              </a:ln>
              <a:effectLst/>
            </p:spPr>
            <p:txBody>
              <a:bodyPr wrap="none">
                <a:spAutoFit/>
              </a:bodyPr>
              <a:lstStyle/>
              <a:p>
                <a:r>
                  <a:rPr lang="en-US" sz="2000">
                    <a:latin typeface="Calibri"/>
                    <a:cs typeface="Calibri"/>
                  </a:rPr>
                  <a:t>H</a:t>
                </a:r>
                <a:r>
                  <a:rPr lang="en-US" sz="2000" baseline="-25000">
                    <a:latin typeface="Calibri"/>
                    <a:cs typeface="Calibri"/>
                  </a:rPr>
                  <a:t>2</a:t>
                </a:r>
                <a:r>
                  <a:rPr lang="en-US" sz="2000">
                    <a:latin typeface="Calibri"/>
                    <a:cs typeface="Calibri"/>
                  </a:rPr>
                  <a:t>O</a:t>
                </a:r>
              </a:p>
            </p:txBody>
          </p:sp>
          <p:sp>
            <p:nvSpPr>
              <p:cNvPr id="71" name="Line 23"/>
              <p:cNvSpPr>
                <a:spLocks noChangeShapeType="1"/>
              </p:cNvSpPr>
              <p:nvPr/>
            </p:nvSpPr>
            <p:spPr bwMode="auto">
              <a:xfrm>
                <a:off x="4113213" y="3354388"/>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72" name="Text Box 24"/>
              <p:cNvSpPr txBox="1">
                <a:spLocks noChangeArrowheads="1"/>
              </p:cNvSpPr>
              <p:nvPr/>
            </p:nvSpPr>
            <p:spPr bwMode="auto">
              <a:xfrm>
                <a:off x="3429000" y="3124200"/>
                <a:ext cx="659054" cy="400110"/>
              </a:xfrm>
              <a:prstGeom prst="rect">
                <a:avLst/>
              </a:prstGeom>
              <a:noFill/>
              <a:ln w="9525">
                <a:noFill/>
                <a:miter lim="800000"/>
                <a:headEnd/>
                <a:tailEnd/>
              </a:ln>
              <a:effectLst/>
            </p:spPr>
            <p:txBody>
              <a:bodyPr wrap="none">
                <a:spAutoFit/>
              </a:bodyPr>
              <a:lstStyle/>
              <a:p>
                <a:r>
                  <a:rPr lang="en-US" sz="2000">
                    <a:latin typeface="Calibri"/>
                    <a:cs typeface="Calibri"/>
                  </a:rPr>
                  <a:t>NO</a:t>
                </a:r>
                <a:r>
                  <a:rPr lang="en-US" sz="2000" baseline="-25000">
                    <a:latin typeface="Calibri"/>
                    <a:cs typeface="Calibri"/>
                  </a:rPr>
                  <a:t>3</a:t>
                </a:r>
                <a:r>
                  <a:rPr lang="en-US" sz="2000" baseline="50000">
                    <a:latin typeface="Calibri"/>
                    <a:cs typeface="Calibri"/>
                  </a:rPr>
                  <a:t>-</a:t>
                </a:r>
              </a:p>
            </p:txBody>
          </p:sp>
          <p:sp>
            <p:nvSpPr>
              <p:cNvPr id="73" name="Text Box 25"/>
              <p:cNvSpPr txBox="1">
                <a:spLocks noChangeArrowheads="1"/>
              </p:cNvSpPr>
              <p:nvPr/>
            </p:nvSpPr>
            <p:spPr bwMode="auto">
              <a:xfrm>
                <a:off x="5105400" y="3124200"/>
                <a:ext cx="659054" cy="400110"/>
              </a:xfrm>
              <a:prstGeom prst="rect">
                <a:avLst/>
              </a:prstGeom>
              <a:noFill/>
              <a:ln w="9525">
                <a:noFill/>
                <a:miter lim="800000"/>
                <a:headEnd/>
                <a:tailEnd/>
              </a:ln>
              <a:effectLst/>
            </p:spPr>
            <p:txBody>
              <a:bodyPr wrap="none">
                <a:spAutoFit/>
              </a:bodyPr>
              <a:lstStyle/>
              <a:p>
                <a:r>
                  <a:rPr lang="en-US" sz="2000">
                    <a:latin typeface="Calibri"/>
                    <a:cs typeface="Calibri"/>
                  </a:rPr>
                  <a:t>NO</a:t>
                </a:r>
                <a:r>
                  <a:rPr lang="en-US" sz="2000" baseline="-25000">
                    <a:latin typeface="Calibri"/>
                    <a:cs typeface="Calibri"/>
                  </a:rPr>
                  <a:t>2</a:t>
                </a:r>
                <a:r>
                  <a:rPr lang="en-US" sz="2000" baseline="50000">
                    <a:latin typeface="Calibri"/>
                    <a:cs typeface="Calibri"/>
                  </a:rPr>
                  <a:t>-</a:t>
                </a:r>
              </a:p>
            </p:txBody>
          </p:sp>
          <p:sp>
            <p:nvSpPr>
              <p:cNvPr id="74" name="Line 27"/>
              <p:cNvSpPr>
                <a:spLocks noChangeShapeType="1"/>
              </p:cNvSpPr>
              <p:nvPr/>
            </p:nvSpPr>
            <p:spPr bwMode="auto">
              <a:xfrm>
                <a:off x="4114800" y="36576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75" name="Text Box 28"/>
              <p:cNvSpPr txBox="1">
                <a:spLocks noChangeArrowheads="1"/>
              </p:cNvSpPr>
              <p:nvPr/>
            </p:nvSpPr>
            <p:spPr bwMode="auto">
              <a:xfrm>
                <a:off x="3429000" y="3429000"/>
                <a:ext cx="671979" cy="400110"/>
              </a:xfrm>
              <a:prstGeom prst="rect">
                <a:avLst/>
              </a:prstGeom>
              <a:noFill/>
              <a:ln w="9525">
                <a:noFill/>
                <a:miter lim="800000"/>
                <a:headEnd/>
                <a:tailEnd/>
              </a:ln>
              <a:effectLst/>
            </p:spPr>
            <p:txBody>
              <a:bodyPr wrap="none">
                <a:spAutoFit/>
              </a:bodyPr>
              <a:lstStyle/>
              <a:p>
                <a:r>
                  <a:rPr lang="en-US" sz="2000">
                    <a:latin typeface="Calibri"/>
                    <a:cs typeface="Calibri"/>
                  </a:rPr>
                  <a:t>NO</a:t>
                </a:r>
                <a:r>
                  <a:rPr lang="en-US" sz="2000" baseline="-25000">
                    <a:latin typeface="Calibri"/>
                    <a:cs typeface="Calibri"/>
                  </a:rPr>
                  <a:t>2</a:t>
                </a:r>
                <a:r>
                  <a:rPr lang="en-US" sz="2400" baseline="50000">
                    <a:latin typeface="Calibri"/>
                    <a:cs typeface="Calibri"/>
                  </a:rPr>
                  <a:t>-</a:t>
                </a:r>
              </a:p>
            </p:txBody>
          </p:sp>
          <p:sp>
            <p:nvSpPr>
              <p:cNvPr id="76" name="Text Box 30"/>
              <p:cNvSpPr txBox="1">
                <a:spLocks noChangeArrowheads="1"/>
              </p:cNvSpPr>
              <p:nvPr/>
            </p:nvSpPr>
            <p:spPr bwMode="auto">
              <a:xfrm>
                <a:off x="5105400" y="3429000"/>
                <a:ext cx="681847" cy="400110"/>
              </a:xfrm>
              <a:prstGeom prst="rect">
                <a:avLst/>
              </a:prstGeom>
              <a:noFill/>
              <a:ln w="9525">
                <a:noFill/>
                <a:miter lim="800000"/>
                <a:headEnd/>
                <a:tailEnd/>
              </a:ln>
              <a:effectLst/>
            </p:spPr>
            <p:txBody>
              <a:bodyPr wrap="none">
                <a:spAutoFit/>
              </a:bodyPr>
              <a:lstStyle/>
              <a:p>
                <a:r>
                  <a:rPr lang="en-US" sz="2000">
                    <a:latin typeface="Calibri"/>
                    <a:cs typeface="Calibri"/>
                  </a:rPr>
                  <a:t>NH</a:t>
                </a:r>
                <a:r>
                  <a:rPr lang="en-US" sz="2000" baseline="-25000">
                    <a:latin typeface="Calibri"/>
                    <a:cs typeface="Calibri"/>
                  </a:rPr>
                  <a:t>4</a:t>
                </a:r>
                <a:r>
                  <a:rPr lang="en-US" sz="2000" baseline="50000">
                    <a:latin typeface="Calibri"/>
                    <a:cs typeface="Calibri"/>
                  </a:rPr>
                  <a:t>+</a:t>
                </a:r>
              </a:p>
            </p:txBody>
          </p:sp>
          <p:sp>
            <p:nvSpPr>
              <p:cNvPr id="77" name="Line 32"/>
              <p:cNvSpPr>
                <a:spLocks noChangeShapeType="1"/>
              </p:cNvSpPr>
              <p:nvPr/>
            </p:nvSpPr>
            <p:spPr bwMode="auto">
              <a:xfrm>
                <a:off x="4114800" y="39624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78" name="Text Box 33"/>
              <p:cNvSpPr txBox="1">
                <a:spLocks noChangeArrowheads="1"/>
              </p:cNvSpPr>
              <p:nvPr/>
            </p:nvSpPr>
            <p:spPr bwMode="auto">
              <a:xfrm>
                <a:off x="3413125" y="3810000"/>
                <a:ext cx="725488" cy="396875"/>
              </a:xfrm>
              <a:prstGeom prst="rect">
                <a:avLst/>
              </a:prstGeom>
              <a:noFill/>
              <a:ln w="9525">
                <a:noFill/>
                <a:miter lim="800000"/>
                <a:headEnd/>
                <a:tailEnd/>
              </a:ln>
              <a:effectLst/>
            </p:spPr>
            <p:txBody>
              <a:bodyPr>
                <a:spAutoFit/>
              </a:bodyPr>
              <a:lstStyle/>
              <a:p>
                <a:r>
                  <a:rPr lang="en-US" sz="2000">
                    <a:latin typeface="Calibri"/>
                    <a:cs typeface="Calibri"/>
                  </a:rPr>
                  <a:t>Mn</a:t>
                </a:r>
                <a:r>
                  <a:rPr lang="en-US" sz="2000" baseline="30000">
                    <a:latin typeface="Calibri"/>
                    <a:cs typeface="Calibri"/>
                  </a:rPr>
                  <a:t>+4</a:t>
                </a:r>
              </a:p>
            </p:txBody>
          </p:sp>
          <p:sp>
            <p:nvSpPr>
              <p:cNvPr id="79" name="Text Box 34"/>
              <p:cNvSpPr txBox="1">
                <a:spLocks noChangeArrowheads="1"/>
              </p:cNvSpPr>
              <p:nvPr/>
            </p:nvSpPr>
            <p:spPr bwMode="auto">
              <a:xfrm>
                <a:off x="5105400" y="3810000"/>
                <a:ext cx="725488" cy="396875"/>
              </a:xfrm>
              <a:prstGeom prst="rect">
                <a:avLst/>
              </a:prstGeom>
              <a:noFill/>
              <a:ln w="9525">
                <a:noFill/>
                <a:miter lim="800000"/>
                <a:headEnd/>
                <a:tailEnd/>
              </a:ln>
              <a:effectLst/>
            </p:spPr>
            <p:txBody>
              <a:bodyPr>
                <a:spAutoFit/>
              </a:bodyPr>
              <a:lstStyle/>
              <a:p>
                <a:r>
                  <a:rPr lang="en-US" sz="2000">
                    <a:latin typeface="Calibri"/>
                    <a:cs typeface="Calibri"/>
                  </a:rPr>
                  <a:t>Mn</a:t>
                </a:r>
                <a:r>
                  <a:rPr lang="en-US" sz="2000" baseline="30000">
                    <a:latin typeface="Calibri"/>
                    <a:cs typeface="Calibri"/>
                  </a:rPr>
                  <a:t>+2</a:t>
                </a:r>
              </a:p>
            </p:txBody>
          </p:sp>
          <p:sp>
            <p:nvSpPr>
              <p:cNvPr id="80" name="Line 36"/>
              <p:cNvSpPr>
                <a:spLocks noChangeShapeType="1"/>
              </p:cNvSpPr>
              <p:nvPr/>
            </p:nvSpPr>
            <p:spPr bwMode="auto">
              <a:xfrm>
                <a:off x="4114800" y="47244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81" name="Text Box 37"/>
              <p:cNvSpPr txBox="1">
                <a:spLocks noChangeArrowheads="1"/>
              </p:cNvSpPr>
              <p:nvPr/>
            </p:nvSpPr>
            <p:spPr bwMode="auto">
              <a:xfrm>
                <a:off x="3124200" y="4495800"/>
                <a:ext cx="929561" cy="400110"/>
              </a:xfrm>
              <a:prstGeom prst="rect">
                <a:avLst/>
              </a:prstGeom>
              <a:noFill/>
              <a:ln w="9525">
                <a:noFill/>
                <a:miter lim="800000"/>
                <a:headEnd/>
                <a:tailEnd/>
              </a:ln>
              <a:effectLst/>
            </p:spPr>
            <p:txBody>
              <a:bodyPr wrap="none">
                <a:spAutoFit/>
              </a:bodyPr>
              <a:lstStyle/>
              <a:p>
                <a:r>
                  <a:rPr lang="en-US" sz="2000">
                    <a:latin typeface="Calibri"/>
                    <a:cs typeface="Calibri"/>
                  </a:rPr>
                  <a:t>FeOOH</a:t>
                </a:r>
              </a:p>
            </p:txBody>
          </p:sp>
          <p:sp>
            <p:nvSpPr>
              <p:cNvPr id="82" name="Text Box 38"/>
              <p:cNvSpPr txBox="1">
                <a:spLocks noChangeArrowheads="1"/>
              </p:cNvSpPr>
              <p:nvPr/>
            </p:nvSpPr>
            <p:spPr bwMode="auto">
              <a:xfrm>
                <a:off x="5105400" y="4495800"/>
                <a:ext cx="609336" cy="400110"/>
              </a:xfrm>
              <a:prstGeom prst="rect">
                <a:avLst/>
              </a:prstGeom>
              <a:noFill/>
              <a:ln w="9525">
                <a:noFill/>
                <a:miter lim="800000"/>
                <a:headEnd/>
                <a:tailEnd/>
              </a:ln>
              <a:effectLst/>
            </p:spPr>
            <p:txBody>
              <a:bodyPr wrap="none">
                <a:spAutoFit/>
              </a:bodyPr>
              <a:lstStyle/>
              <a:p>
                <a:r>
                  <a:rPr lang="en-US" sz="2000">
                    <a:latin typeface="Calibri"/>
                    <a:cs typeface="Calibri"/>
                  </a:rPr>
                  <a:t>Fe</a:t>
                </a:r>
                <a:r>
                  <a:rPr lang="en-US" sz="2000" baseline="30000">
                    <a:latin typeface="Calibri"/>
                    <a:cs typeface="Calibri"/>
                  </a:rPr>
                  <a:t>+2</a:t>
                </a:r>
              </a:p>
            </p:txBody>
          </p:sp>
          <p:sp>
            <p:nvSpPr>
              <p:cNvPr id="83" name="Line 40"/>
              <p:cNvSpPr>
                <a:spLocks noChangeShapeType="1"/>
              </p:cNvSpPr>
              <p:nvPr/>
            </p:nvSpPr>
            <p:spPr bwMode="auto">
              <a:xfrm>
                <a:off x="4114800" y="53340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84" name="Text Box 41"/>
              <p:cNvSpPr txBox="1">
                <a:spLocks noChangeArrowheads="1"/>
              </p:cNvSpPr>
              <p:nvPr/>
            </p:nvSpPr>
            <p:spPr bwMode="auto">
              <a:xfrm>
                <a:off x="3352800" y="5029200"/>
                <a:ext cx="790575" cy="396875"/>
              </a:xfrm>
              <a:prstGeom prst="rect">
                <a:avLst/>
              </a:prstGeom>
              <a:noFill/>
              <a:ln w="9525">
                <a:noFill/>
                <a:miter lim="800000"/>
                <a:headEnd/>
                <a:tailEnd/>
              </a:ln>
              <a:effectLst/>
            </p:spPr>
            <p:txBody>
              <a:bodyPr>
                <a:spAutoFit/>
              </a:bodyPr>
              <a:lstStyle/>
              <a:p>
                <a:r>
                  <a:rPr lang="en-US" sz="2000">
                    <a:latin typeface="Calibri"/>
                    <a:cs typeface="Calibri"/>
                  </a:rPr>
                  <a:t>SO</a:t>
                </a:r>
                <a:r>
                  <a:rPr lang="en-US" sz="2000" baseline="-25000">
                    <a:latin typeface="Calibri"/>
                    <a:cs typeface="Calibri"/>
                  </a:rPr>
                  <a:t>4</a:t>
                </a:r>
                <a:r>
                  <a:rPr lang="en-US" sz="2000" baseline="30000">
                    <a:latin typeface="Calibri"/>
                    <a:cs typeface="Calibri"/>
                  </a:rPr>
                  <a:t>-2</a:t>
                </a:r>
              </a:p>
            </p:txBody>
          </p:sp>
          <p:sp>
            <p:nvSpPr>
              <p:cNvPr id="85" name="Text Box 42"/>
              <p:cNvSpPr txBox="1">
                <a:spLocks noChangeArrowheads="1"/>
              </p:cNvSpPr>
              <p:nvPr/>
            </p:nvSpPr>
            <p:spPr bwMode="auto">
              <a:xfrm>
                <a:off x="5105400" y="5029200"/>
                <a:ext cx="514659" cy="400110"/>
              </a:xfrm>
              <a:prstGeom prst="rect">
                <a:avLst/>
              </a:prstGeom>
              <a:noFill/>
              <a:ln w="9525">
                <a:noFill/>
                <a:miter lim="800000"/>
                <a:headEnd/>
                <a:tailEnd/>
              </a:ln>
              <a:effectLst/>
            </p:spPr>
            <p:txBody>
              <a:bodyPr wrap="none">
                <a:spAutoFit/>
              </a:bodyPr>
              <a:lstStyle/>
              <a:p>
                <a:r>
                  <a:rPr lang="en-US" sz="2000">
                    <a:latin typeface="Calibri"/>
                    <a:cs typeface="Calibri"/>
                  </a:rPr>
                  <a:t>HS</a:t>
                </a:r>
                <a:r>
                  <a:rPr lang="en-US" sz="2000" baseline="30000">
                    <a:latin typeface="Calibri"/>
                    <a:cs typeface="Calibri"/>
                  </a:rPr>
                  <a:t>-</a:t>
                </a:r>
              </a:p>
            </p:txBody>
          </p:sp>
          <p:sp>
            <p:nvSpPr>
              <p:cNvPr id="86" name="Line 43"/>
              <p:cNvSpPr>
                <a:spLocks noChangeShapeType="1"/>
              </p:cNvSpPr>
              <p:nvPr/>
            </p:nvSpPr>
            <p:spPr bwMode="auto">
              <a:xfrm>
                <a:off x="4114800" y="54102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87" name="Text Box 44"/>
              <p:cNvSpPr txBox="1">
                <a:spLocks noChangeArrowheads="1"/>
              </p:cNvSpPr>
              <p:nvPr/>
            </p:nvSpPr>
            <p:spPr bwMode="auto">
              <a:xfrm>
                <a:off x="3413125" y="5268913"/>
                <a:ext cx="577902" cy="400110"/>
              </a:xfrm>
              <a:prstGeom prst="rect">
                <a:avLst/>
              </a:prstGeom>
              <a:noFill/>
              <a:ln w="9525">
                <a:noFill/>
                <a:miter lim="800000"/>
                <a:headEnd/>
                <a:tailEnd/>
              </a:ln>
              <a:effectLst/>
            </p:spPr>
            <p:txBody>
              <a:bodyPr wrap="none">
                <a:spAutoFit/>
              </a:bodyPr>
              <a:lstStyle/>
              <a:p>
                <a:r>
                  <a:rPr lang="en-US" sz="2000">
                    <a:latin typeface="Calibri"/>
                    <a:cs typeface="Calibri"/>
                  </a:rPr>
                  <a:t>CO</a:t>
                </a:r>
                <a:r>
                  <a:rPr lang="en-US" sz="2000" baseline="-25000">
                    <a:latin typeface="Calibri"/>
                    <a:cs typeface="Calibri"/>
                  </a:rPr>
                  <a:t>2</a:t>
                </a:r>
              </a:p>
            </p:txBody>
          </p:sp>
          <p:sp>
            <p:nvSpPr>
              <p:cNvPr id="88" name="Text Box 45"/>
              <p:cNvSpPr txBox="1">
                <a:spLocks noChangeArrowheads="1"/>
              </p:cNvSpPr>
              <p:nvPr/>
            </p:nvSpPr>
            <p:spPr bwMode="auto">
              <a:xfrm>
                <a:off x="5029200" y="5257800"/>
                <a:ext cx="569387" cy="400110"/>
              </a:xfrm>
              <a:prstGeom prst="rect">
                <a:avLst/>
              </a:prstGeom>
              <a:noFill/>
              <a:ln w="9525">
                <a:noFill/>
                <a:miter lim="800000"/>
                <a:headEnd/>
                <a:tailEnd/>
              </a:ln>
              <a:effectLst/>
            </p:spPr>
            <p:txBody>
              <a:bodyPr wrap="none">
                <a:spAutoFit/>
              </a:bodyPr>
              <a:lstStyle/>
              <a:p>
                <a:r>
                  <a:rPr lang="en-US" sz="2000">
                    <a:latin typeface="Calibri"/>
                    <a:cs typeface="Calibri"/>
                  </a:rPr>
                  <a:t>CH</a:t>
                </a:r>
                <a:r>
                  <a:rPr lang="en-US" sz="2000" baseline="-25000">
                    <a:latin typeface="Calibri"/>
                    <a:cs typeface="Calibri"/>
                  </a:rPr>
                  <a:t>4</a:t>
                </a:r>
              </a:p>
            </p:txBody>
          </p:sp>
          <p:sp>
            <p:nvSpPr>
              <p:cNvPr id="89" name="Line 46"/>
              <p:cNvSpPr>
                <a:spLocks noChangeShapeType="1"/>
              </p:cNvSpPr>
              <p:nvPr/>
            </p:nvSpPr>
            <p:spPr bwMode="auto">
              <a:xfrm>
                <a:off x="4114800" y="5913438"/>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90" name="Line 47"/>
              <p:cNvSpPr>
                <a:spLocks noChangeShapeType="1"/>
              </p:cNvSpPr>
              <p:nvPr/>
            </p:nvSpPr>
            <p:spPr bwMode="auto">
              <a:xfrm>
                <a:off x="4114800" y="6032500"/>
                <a:ext cx="914400" cy="0"/>
              </a:xfrm>
              <a:prstGeom prst="line">
                <a:avLst/>
              </a:prstGeom>
              <a:noFill/>
              <a:ln w="9525">
                <a:solidFill>
                  <a:schemeClr val="tx1"/>
                </a:solidFill>
                <a:round/>
                <a:headEnd type="triangle" w="med" len="med"/>
                <a:tailEnd type="triangle" w="med" len="med"/>
              </a:ln>
              <a:effectLst/>
            </p:spPr>
            <p:txBody>
              <a:bodyPr/>
              <a:lstStyle/>
              <a:p>
                <a:endParaRPr lang="da-DK">
                  <a:latin typeface="Calibri"/>
                  <a:cs typeface="Calibri"/>
                </a:endParaRPr>
              </a:p>
            </p:txBody>
          </p:sp>
          <p:sp>
            <p:nvSpPr>
              <p:cNvPr id="91" name="Text Box 48"/>
              <p:cNvSpPr txBox="1">
                <a:spLocks noChangeArrowheads="1"/>
              </p:cNvSpPr>
              <p:nvPr/>
            </p:nvSpPr>
            <p:spPr bwMode="auto">
              <a:xfrm>
                <a:off x="3641725" y="5649913"/>
                <a:ext cx="429625" cy="400110"/>
              </a:xfrm>
              <a:prstGeom prst="rect">
                <a:avLst/>
              </a:prstGeom>
              <a:noFill/>
              <a:ln w="9525">
                <a:noFill/>
                <a:miter lim="800000"/>
                <a:headEnd/>
                <a:tailEnd/>
              </a:ln>
              <a:effectLst/>
            </p:spPr>
            <p:txBody>
              <a:bodyPr wrap="none">
                <a:spAutoFit/>
              </a:bodyPr>
              <a:lstStyle/>
              <a:p>
                <a:r>
                  <a:rPr lang="en-US" sz="2000">
                    <a:latin typeface="Calibri"/>
                    <a:cs typeface="Calibri"/>
                  </a:rPr>
                  <a:t>H</a:t>
                </a:r>
                <a:r>
                  <a:rPr lang="en-US" sz="2000" baseline="30000">
                    <a:latin typeface="Calibri"/>
                    <a:cs typeface="Calibri"/>
                  </a:rPr>
                  <a:t>+</a:t>
                </a:r>
              </a:p>
            </p:txBody>
          </p:sp>
          <p:sp>
            <p:nvSpPr>
              <p:cNvPr id="92" name="Text Box 49"/>
              <p:cNvSpPr txBox="1">
                <a:spLocks noChangeArrowheads="1"/>
              </p:cNvSpPr>
              <p:nvPr/>
            </p:nvSpPr>
            <p:spPr bwMode="auto">
              <a:xfrm>
                <a:off x="5105400" y="5638800"/>
                <a:ext cx="431127" cy="400110"/>
              </a:xfrm>
              <a:prstGeom prst="rect">
                <a:avLst/>
              </a:prstGeom>
              <a:noFill/>
              <a:ln w="9525">
                <a:noFill/>
                <a:miter lim="800000"/>
                <a:headEnd/>
                <a:tailEnd/>
              </a:ln>
              <a:effectLst/>
            </p:spPr>
            <p:txBody>
              <a:bodyPr wrap="none">
                <a:spAutoFit/>
              </a:bodyPr>
              <a:lstStyle/>
              <a:p>
                <a:r>
                  <a:rPr lang="en-US" sz="2000">
                    <a:latin typeface="Calibri"/>
                    <a:cs typeface="Calibri"/>
                  </a:rPr>
                  <a:t>H</a:t>
                </a:r>
                <a:r>
                  <a:rPr lang="en-US" sz="2000" baseline="-25000">
                    <a:latin typeface="Calibri"/>
                    <a:cs typeface="Calibri"/>
                  </a:rPr>
                  <a:t>2</a:t>
                </a:r>
              </a:p>
            </p:txBody>
          </p:sp>
          <p:sp>
            <p:nvSpPr>
              <p:cNvPr id="93" name="Text Box 50"/>
              <p:cNvSpPr txBox="1">
                <a:spLocks noChangeArrowheads="1"/>
              </p:cNvSpPr>
              <p:nvPr/>
            </p:nvSpPr>
            <p:spPr bwMode="auto">
              <a:xfrm>
                <a:off x="3200400" y="5867400"/>
                <a:ext cx="873206" cy="400110"/>
              </a:xfrm>
              <a:prstGeom prst="rect">
                <a:avLst/>
              </a:prstGeom>
              <a:noFill/>
              <a:ln w="9525">
                <a:noFill/>
                <a:miter lim="800000"/>
                <a:headEnd/>
                <a:tailEnd/>
              </a:ln>
              <a:effectLst/>
            </p:spPr>
            <p:txBody>
              <a:bodyPr wrap="none">
                <a:spAutoFit/>
              </a:bodyPr>
              <a:lstStyle/>
              <a:p>
                <a:r>
                  <a:rPr lang="en-US" sz="2000">
                    <a:latin typeface="Calibri"/>
                    <a:cs typeface="Calibri"/>
                  </a:rPr>
                  <a:t>HCOO</a:t>
                </a:r>
                <a:r>
                  <a:rPr lang="en-US" sz="2000" baseline="30000">
                    <a:latin typeface="Calibri"/>
                    <a:cs typeface="Calibri"/>
                  </a:rPr>
                  <a:t>-</a:t>
                </a:r>
              </a:p>
            </p:txBody>
          </p:sp>
          <p:sp>
            <p:nvSpPr>
              <p:cNvPr id="94" name="Text Box 51"/>
              <p:cNvSpPr txBox="1">
                <a:spLocks noChangeArrowheads="1"/>
              </p:cNvSpPr>
              <p:nvPr/>
            </p:nvSpPr>
            <p:spPr bwMode="auto">
              <a:xfrm>
                <a:off x="5105400" y="5943600"/>
                <a:ext cx="737702" cy="400110"/>
              </a:xfrm>
              <a:prstGeom prst="rect">
                <a:avLst/>
              </a:prstGeom>
              <a:noFill/>
              <a:ln w="9525">
                <a:noFill/>
                <a:miter lim="800000"/>
                <a:headEnd/>
                <a:tailEnd/>
              </a:ln>
              <a:effectLst/>
            </p:spPr>
            <p:txBody>
              <a:bodyPr wrap="none">
                <a:spAutoFit/>
              </a:bodyPr>
              <a:lstStyle/>
              <a:p>
                <a:r>
                  <a:rPr lang="en-US" sz="2000">
                    <a:latin typeface="Calibri"/>
                    <a:cs typeface="Calibri"/>
                  </a:rPr>
                  <a:t>CH</a:t>
                </a:r>
                <a:r>
                  <a:rPr lang="en-US" sz="2000" baseline="-25000">
                    <a:latin typeface="Calibri"/>
                    <a:cs typeface="Calibri"/>
                  </a:rPr>
                  <a:t>2</a:t>
                </a:r>
                <a:r>
                  <a:rPr lang="en-US" sz="2000">
                    <a:latin typeface="Calibri"/>
                    <a:cs typeface="Calibri"/>
                  </a:rPr>
                  <a:t>O</a:t>
                </a:r>
              </a:p>
            </p:txBody>
          </p:sp>
          <p:sp>
            <p:nvSpPr>
              <p:cNvPr id="95" name="Text Box 79"/>
              <p:cNvSpPr txBox="1">
                <a:spLocks noChangeArrowheads="1"/>
              </p:cNvSpPr>
              <p:nvPr/>
            </p:nvSpPr>
            <p:spPr bwMode="auto">
              <a:xfrm>
                <a:off x="304800" y="0"/>
                <a:ext cx="184150" cy="366713"/>
              </a:xfrm>
              <a:prstGeom prst="rect">
                <a:avLst/>
              </a:prstGeom>
              <a:noFill/>
              <a:ln w="9525">
                <a:noFill/>
                <a:miter lim="800000"/>
                <a:headEnd/>
                <a:tailEnd/>
              </a:ln>
              <a:effectLst/>
            </p:spPr>
            <p:txBody>
              <a:bodyPr wrap="none">
                <a:spAutoFit/>
              </a:bodyPr>
              <a:lstStyle/>
              <a:p>
                <a:endParaRPr lang="da-DK">
                  <a:latin typeface="Calibri"/>
                  <a:cs typeface="Calibri"/>
                </a:endParaRPr>
              </a:p>
            </p:txBody>
          </p:sp>
        </p:grpSp>
        <p:sp>
          <p:nvSpPr>
            <p:cNvPr id="57" name="Tekstboks 51"/>
            <p:cNvSpPr txBox="1"/>
            <p:nvPr/>
          </p:nvSpPr>
          <p:spPr>
            <a:xfrm rot="16200000">
              <a:off x="7307082" y="2948562"/>
              <a:ext cx="3182344" cy="369332"/>
            </a:xfrm>
            <a:prstGeom prst="rect">
              <a:avLst/>
            </a:prstGeom>
            <a:noFill/>
          </p:spPr>
          <p:txBody>
            <a:bodyPr wrap="none" rtlCol="0">
              <a:spAutoFit/>
            </a:bodyPr>
            <a:lstStyle/>
            <a:p>
              <a:r>
                <a:rPr lang="da-DK" i="1" dirty="0">
                  <a:latin typeface="Calibri"/>
                  <a:cs typeface="Calibri"/>
                </a:rPr>
                <a:t>Mere energi (højere potentiale)</a:t>
              </a:r>
            </a:p>
          </p:txBody>
        </p:sp>
      </p:grpSp>
      <p:cxnSp>
        <p:nvCxnSpPr>
          <p:cNvPr id="96" name="Straight Arrow Connector 95"/>
          <p:cNvCxnSpPr/>
          <p:nvPr/>
        </p:nvCxnSpPr>
        <p:spPr>
          <a:xfrm flipV="1">
            <a:off x="8704278" y="2316223"/>
            <a:ext cx="0" cy="961591"/>
          </a:xfrm>
          <a:prstGeom prst="straightConnector1">
            <a:avLst/>
          </a:prstGeom>
          <a:ln w="3175"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152400" y="2869076"/>
            <a:ext cx="340774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4214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GURE-221-Scheme-of-light-reactions-in-oxygenic-photosynthesis-Photosystem-II-oxidiz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4957" y="1685991"/>
            <a:ext cx="6389043" cy="3269687"/>
          </a:xfrm>
          <a:prstGeom prst="rect">
            <a:avLst/>
          </a:prstGeom>
          <a:ln w="76200" cmpd="sng">
            <a:noFill/>
          </a:ln>
        </p:spPr>
      </p:pic>
      <p:sp>
        <p:nvSpPr>
          <p:cNvPr id="8" name="Pladsholder til indhold 2"/>
          <p:cNvSpPr>
            <a:spLocks noGrp="1"/>
          </p:cNvSpPr>
          <p:nvPr>
            <p:ph idx="1"/>
          </p:nvPr>
        </p:nvSpPr>
        <p:spPr>
          <a:xfrm>
            <a:off x="257025" y="7026"/>
            <a:ext cx="5562600" cy="1219200"/>
          </a:xfrm>
        </p:spPr>
        <p:txBody>
          <a:bodyPr/>
          <a:lstStyle/>
          <a:p>
            <a:pPr>
              <a:buNone/>
            </a:pPr>
            <a:r>
              <a:rPr lang="da-DK" dirty="0">
                <a:solidFill>
                  <a:srgbClr val="00B050"/>
                </a:solidFill>
                <a:latin typeface="Calibri"/>
                <a:cs typeface="Calibri"/>
              </a:rPr>
              <a:t>Aerob fotosyntese (med ilt)</a:t>
            </a:r>
          </a:p>
          <a:p>
            <a:pPr>
              <a:buNone/>
            </a:pPr>
            <a:r>
              <a:rPr lang="da-DK" sz="2800" dirty="0">
                <a:latin typeface="Calibri"/>
                <a:cs typeface="Calibri"/>
              </a:rPr>
              <a:t>CO</a:t>
            </a:r>
            <a:r>
              <a:rPr lang="da-DK" sz="2800" baseline="-25000" dirty="0">
                <a:latin typeface="Calibri"/>
                <a:cs typeface="Calibri"/>
              </a:rPr>
              <a:t>2</a:t>
            </a:r>
            <a:r>
              <a:rPr lang="da-DK" sz="2800" dirty="0">
                <a:latin typeface="Calibri"/>
                <a:cs typeface="Calibri"/>
              </a:rPr>
              <a:t> + H</a:t>
            </a:r>
            <a:r>
              <a:rPr lang="da-DK" sz="2800" baseline="-25000" dirty="0">
                <a:latin typeface="Calibri"/>
                <a:cs typeface="Calibri"/>
              </a:rPr>
              <a:t>2</a:t>
            </a:r>
            <a:r>
              <a:rPr lang="da-DK" sz="2800" dirty="0">
                <a:latin typeface="Calibri"/>
                <a:cs typeface="Calibri"/>
              </a:rPr>
              <a:t>O + lys	       CH</a:t>
            </a:r>
            <a:r>
              <a:rPr lang="da-DK" sz="2800" baseline="-25000" dirty="0">
                <a:latin typeface="Calibri"/>
                <a:cs typeface="Calibri"/>
              </a:rPr>
              <a:t>2</a:t>
            </a:r>
            <a:r>
              <a:rPr lang="da-DK" sz="2800" dirty="0">
                <a:latin typeface="Calibri"/>
                <a:cs typeface="Calibri"/>
              </a:rPr>
              <a:t>O + O</a:t>
            </a:r>
            <a:r>
              <a:rPr lang="da-DK" sz="2800" baseline="-25000" dirty="0">
                <a:latin typeface="Calibri"/>
                <a:cs typeface="Calibri"/>
              </a:rPr>
              <a:t>2</a:t>
            </a:r>
            <a:r>
              <a:rPr lang="da-DK" sz="2800" dirty="0">
                <a:latin typeface="Calibri"/>
                <a:cs typeface="Calibri"/>
              </a:rPr>
              <a:t>  </a:t>
            </a:r>
          </a:p>
        </p:txBody>
      </p:sp>
      <p:sp>
        <p:nvSpPr>
          <p:cNvPr id="9" name="Højrepil 50"/>
          <p:cNvSpPr/>
          <p:nvPr/>
        </p:nvSpPr>
        <p:spPr>
          <a:xfrm>
            <a:off x="2642220" y="723274"/>
            <a:ext cx="429593" cy="303081"/>
          </a:xfrm>
          <a:prstGeom prst="rightArrow">
            <a:avLst/>
          </a:prstGeom>
          <a:solidFill>
            <a:schemeClr val="accent3">
              <a:lumMod val="5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Calibri"/>
              <a:cs typeface="Calibri"/>
            </a:endParaRPr>
          </a:p>
        </p:txBody>
      </p:sp>
      <p:pic>
        <p:nvPicPr>
          <p:cNvPr id="10" name="Picture 9" descr="featurephoto.png"/>
          <p:cNvPicPr>
            <a:picLocks noChangeAspect="1"/>
          </p:cNvPicPr>
          <p:nvPr/>
        </p:nvPicPr>
        <p:blipFill rotWithShape="1">
          <a:blip r:embed="rId4">
            <a:extLst>
              <a:ext uri="{28A0092B-C50C-407E-A947-70E740481C1C}">
                <a14:useLocalDpi xmlns:a14="http://schemas.microsoft.com/office/drawing/2010/main" val="0"/>
              </a:ext>
            </a:extLst>
          </a:blip>
          <a:srcRect l="11507" r="14063"/>
          <a:stretch/>
        </p:blipFill>
        <p:spPr>
          <a:xfrm>
            <a:off x="158755" y="2721651"/>
            <a:ext cx="2347305" cy="1538113"/>
          </a:xfrm>
          <a:prstGeom prst="rect">
            <a:avLst/>
          </a:prstGeom>
        </p:spPr>
      </p:pic>
    </p:spTree>
    <p:extLst>
      <p:ext uri="{BB962C8B-B14F-4D97-AF65-F5344CB8AC3E}">
        <p14:creationId xmlns:p14="http://schemas.microsoft.com/office/powerpoint/2010/main" val="3251251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6102" y="2534741"/>
            <a:ext cx="6992119" cy="830997"/>
          </a:xfrm>
          <a:prstGeom prst="rect">
            <a:avLst/>
          </a:prstGeom>
          <a:noFill/>
        </p:spPr>
        <p:txBody>
          <a:bodyPr wrap="none" rtlCol="0">
            <a:spAutoFit/>
          </a:bodyPr>
          <a:lstStyle/>
          <a:p>
            <a:pPr algn="ctr"/>
            <a:r>
              <a:rPr lang="en-US" sz="4800" b="1" dirty="0" err="1"/>
              <a:t>Hvad</a:t>
            </a:r>
            <a:r>
              <a:rPr lang="en-US" sz="4800" b="1" dirty="0"/>
              <a:t> </a:t>
            </a:r>
            <a:r>
              <a:rPr lang="en-US" sz="4800" b="1" dirty="0" err="1"/>
              <a:t>var</a:t>
            </a:r>
            <a:r>
              <a:rPr lang="en-US" sz="4800" b="1" dirty="0"/>
              <a:t> </a:t>
            </a:r>
            <a:r>
              <a:rPr lang="en-US" sz="4800" b="1" dirty="0" err="1"/>
              <a:t>det</a:t>
            </a:r>
            <a:r>
              <a:rPr lang="en-US" sz="4800" b="1" dirty="0"/>
              <a:t> </a:t>
            </a:r>
            <a:r>
              <a:rPr lang="en-US" sz="4800" b="1" dirty="0" err="1"/>
              <a:t>første</a:t>
            </a:r>
            <a:r>
              <a:rPr lang="en-US" sz="4800" b="1" dirty="0"/>
              <a:t> liv?</a:t>
            </a:r>
            <a:endParaRPr lang="en-US" sz="4800" b="1" dirty="0">
              <a:latin typeface="Calibri"/>
              <a:cs typeface="Calibri"/>
            </a:endParaRPr>
          </a:p>
        </p:txBody>
      </p:sp>
    </p:spTree>
    <p:extLst>
      <p:ext uri="{BB962C8B-B14F-4D97-AF65-F5344CB8AC3E}">
        <p14:creationId xmlns:p14="http://schemas.microsoft.com/office/powerpoint/2010/main" val="9619749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57" y="164612"/>
            <a:ext cx="6858000" cy="6858000"/>
          </a:xfrm>
          <a:prstGeom prst="rect">
            <a:avLst/>
          </a:prstGeom>
        </p:spPr>
      </p:pic>
      <p:sp>
        <p:nvSpPr>
          <p:cNvPr id="3" name="Oval 2"/>
          <p:cNvSpPr/>
          <p:nvPr/>
        </p:nvSpPr>
        <p:spPr>
          <a:xfrm>
            <a:off x="3644515" y="3501248"/>
            <a:ext cx="130849" cy="13084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268134" y="4127012"/>
            <a:ext cx="110836" cy="110836"/>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741006" y="2896324"/>
            <a:ext cx="130849" cy="130849"/>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741006" y="2673172"/>
            <a:ext cx="130849" cy="13084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741006" y="3127174"/>
            <a:ext cx="130849" cy="13084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022436" y="2996325"/>
            <a:ext cx="130849" cy="13084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741006" y="3350860"/>
            <a:ext cx="130849" cy="130849"/>
          </a:xfrm>
          <a:prstGeom prst="ellipse">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041369" y="4330683"/>
            <a:ext cx="130849" cy="130849"/>
          </a:xfrm>
          <a:prstGeom prst="ellipse">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904420" y="3269495"/>
            <a:ext cx="1107996" cy="276999"/>
          </a:xfrm>
          <a:prstGeom prst="rect">
            <a:avLst/>
          </a:prstGeom>
          <a:noFill/>
        </p:spPr>
        <p:txBody>
          <a:bodyPr wrap="none" rtlCol="0">
            <a:spAutoFit/>
          </a:bodyPr>
          <a:lstStyle/>
          <a:p>
            <a:r>
              <a:rPr lang="en-US" sz="1200" dirty="0">
                <a:latin typeface="Gill Sans"/>
                <a:cs typeface="Gill Sans"/>
              </a:rPr>
              <a:t>&gt;1500 Ma	</a:t>
            </a:r>
          </a:p>
        </p:txBody>
      </p:sp>
      <p:sp>
        <p:nvSpPr>
          <p:cNvPr id="18" name="TextBox 17"/>
          <p:cNvSpPr txBox="1"/>
          <p:nvPr/>
        </p:nvSpPr>
        <p:spPr>
          <a:xfrm>
            <a:off x="6904420" y="3034783"/>
            <a:ext cx="2492990" cy="461665"/>
          </a:xfrm>
          <a:prstGeom prst="rect">
            <a:avLst/>
          </a:prstGeom>
          <a:noFill/>
        </p:spPr>
        <p:txBody>
          <a:bodyPr wrap="none" rtlCol="0">
            <a:spAutoFit/>
          </a:bodyPr>
          <a:lstStyle/>
          <a:p>
            <a:r>
              <a:rPr lang="en-US" sz="1200" dirty="0">
                <a:latin typeface="Gill Sans"/>
                <a:cs typeface="Gill Sans"/>
              </a:rPr>
              <a:t>&gt;2670 Ma Eukaryote </a:t>
            </a:r>
            <a:r>
              <a:rPr lang="en-US" sz="1200" dirty="0" err="1">
                <a:latin typeface="Gill Sans"/>
                <a:cs typeface="Gill Sans"/>
              </a:rPr>
              <a:t>celler</a:t>
            </a:r>
            <a:r>
              <a:rPr lang="en-US" sz="1200" dirty="0">
                <a:latin typeface="Gill Sans"/>
                <a:cs typeface="Gill Sans"/>
              </a:rPr>
              <a:t>			</a:t>
            </a:r>
          </a:p>
        </p:txBody>
      </p:sp>
      <p:sp>
        <p:nvSpPr>
          <p:cNvPr id="19" name="TextBox 18"/>
          <p:cNvSpPr txBox="1"/>
          <p:nvPr/>
        </p:nvSpPr>
        <p:spPr>
          <a:xfrm>
            <a:off x="6904420" y="2805721"/>
            <a:ext cx="1828145" cy="276999"/>
          </a:xfrm>
          <a:prstGeom prst="rect">
            <a:avLst/>
          </a:prstGeom>
          <a:noFill/>
        </p:spPr>
        <p:txBody>
          <a:bodyPr wrap="none" rtlCol="0">
            <a:spAutoFit/>
          </a:bodyPr>
          <a:lstStyle/>
          <a:p>
            <a:r>
              <a:rPr lang="en-US" sz="1200" dirty="0">
                <a:latin typeface="Gill Sans"/>
                <a:cs typeface="Gill Sans"/>
              </a:rPr>
              <a:t>&gt;2500 Ma </a:t>
            </a:r>
            <a:r>
              <a:rPr lang="en-US" sz="1200" dirty="0" err="1">
                <a:latin typeface="Gill Sans"/>
                <a:cs typeface="Gill Sans"/>
              </a:rPr>
              <a:t>Cyanobakterier</a:t>
            </a:r>
            <a:endParaRPr lang="en-US" sz="1200" dirty="0">
              <a:latin typeface="Gill Sans"/>
              <a:cs typeface="Gill Sans"/>
            </a:endParaRPr>
          </a:p>
        </p:txBody>
      </p:sp>
      <p:sp>
        <p:nvSpPr>
          <p:cNvPr id="20" name="TextBox 19"/>
          <p:cNvSpPr txBox="1"/>
          <p:nvPr/>
        </p:nvSpPr>
        <p:spPr>
          <a:xfrm>
            <a:off x="6904420" y="2586760"/>
            <a:ext cx="1646605" cy="276999"/>
          </a:xfrm>
          <a:prstGeom prst="rect">
            <a:avLst/>
          </a:prstGeom>
          <a:noFill/>
        </p:spPr>
        <p:txBody>
          <a:bodyPr wrap="none" rtlCol="0">
            <a:spAutoFit/>
          </a:bodyPr>
          <a:lstStyle/>
          <a:p>
            <a:r>
              <a:rPr lang="en-US" sz="1200" dirty="0">
                <a:latin typeface="Gill Sans"/>
                <a:cs typeface="Gill Sans"/>
              </a:rPr>
              <a:t>&gt;3800 Ma </a:t>
            </a:r>
            <a:r>
              <a:rPr lang="en-US" sz="1200" dirty="0" err="1">
                <a:latin typeface="Gill Sans"/>
                <a:cs typeface="Gill Sans"/>
              </a:rPr>
              <a:t>Første</a:t>
            </a:r>
            <a:r>
              <a:rPr lang="en-US" sz="1200" dirty="0">
                <a:latin typeface="Gill Sans"/>
                <a:cs typeface="Gill Sans"/>
              </a:rPr>
              <a:t> </a:t>
            </a:r>
            <a:r>
              <a:rPr lang="en-US" sz="1200" dirty="0" err="1">
                <a:latin typeface="Gill Sans"/>
                <a:cs typeface="Gill Sans"/>
              </a:rPr>
              <a:t>celler</a:t>
            </a:r>
            <a:endParaRPr lang="en-US" sz="1200" dirty="0">
              <a:latin typeface="Gill Sans"/>
              <a:cs typeface="Gill Sans"/>
            </a:endParaRPr>
          </a:p>
        </p:txBody>
      </p:sp>
      <p:sp>
        <p:nvSpPr>
          <p:cNvPr id="21" name="Oval 20"/>
          <p:cNvSpPr/>
          <p:nvPr/>
        </p:nvSpPr>
        <p:spPr>
          <a:xfrm>
            <a:off x="6741006" y="3589655"/>
            <a:ext cx="130849" cy="13084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6904420" y="3508290"/>
            <a:ext cx="1916660" cy="276999"/>
          </a:xfrm>
          <a:prstGeom prst="rect">
            <a:avLst/>
          </a:prstGeom>
          <a:noFill/>
        </p:spPr>
        <p:txBody>
          <a:bodyPr wrap="none" rtlCol="0">
            <a:spAutoFit/>
          </a:bodyPr>
          <a:lstStyle/>
          <a:p>
            <a:r>
              <a:rPr lang="en-US" sz="1200" dirty="0">
                <a:latin typeface="Gill Sans"/>
                <a:cs typeface="Gill Sans"/>
              </a:rPr>
              <a:t>&gt;1200 Ma </a:t>
            </a:r>
            <a:r>
              <a:rPr lang="en-US" sz="1200" dirty="0" err="1">
                <a:latin typeface="Gill Sans"/>
                <a:cs typeface="Gill Sans"/>
              </a:rPr>
              <a:t>Akvatiske</a:t>
            </a:r>
            <a:r>
              <a:rPr lang="en-US" sz="1200" dirty="0">
                <a:latin typeface="Gill Sans"/>
                <a:cs typeface="Gill Sans"/>
              </a:rPr>
              <a:t> planter </a:t>
            </a:r>
          </a:p>
        </p:txBody>
      </p:sp>
      <p:sp>
        <p:nvSpPr>
          <p:cNvPr id="23" name="Oval 22"/>
          <p:cNvSpPr/>
          <p:nvPr/>
        </p:nvSpPr>
        <p:spPr>
          <a:xfrm>
            <a:off x="4203610" y="2798334"/>
            <a:ext cx="130849" cy="130849"/>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741006" y="3814550"/>
            <a:ext cx="130849" cy="130849"/>
          </a:xfrm>
          <a:prstGeom prst="ellipse">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904420" y="3733185"/>
            <a:ext cx="1069524" cy="276999"/>
          </a:xfrm>
          <a:prstGeom prst="rect">
            <a:avLst/>
          </a:prstGeom>
          <a:noFill/>
        </p:spPr>
        <p:txBody>
          <a:bodyPr wrap="none" rtlCol="0">
            <a:spAutoFit/>
          </a:bodyPr>
          <a:lstStyle/>
          <a:p>
            <a:r>
              <a:rPr lang="en-US" sz="1200" dirty="0">
                <a:latin typeface="Gill Sans"/>
                <a:cs typeface="Gill Sans"/>
              </a:rPr>
              <a:t>&gt; 635 Ma </a:t>
            </a:r>
            <a:r>
              <a:rPr lang="en-US" sz="1200" dirty="0" err="1">
                <a:latin typeface="Gill Sans"/>
                <a:cs typeface="Gill Sans"/>
              </a:rPr>
              <a:t>Dyr</a:t>
            </a:r>
            <a:endParaRPr lang="en-US" sz="1200" dirty="0">
              <a:latin typeface="Gill Sans"/>
              <a:cs typeface="Gill Sans"/>
            </a:endParaRPr>
          </a:p>
        </p:txBody>
      </p:sp>
      <p:sp>
        <p:nvSpPr>
          <p:cNvPr id="26" name="Oval 25"/>
          <p:cNvSpPr/>
          <p:nvPr/>
        </p:nvSpPr>
        <p:spPr>
          <a:xfrm>
            <a:off x="4438073" y="2996325"/>
            <a:ext cx="130849" cy="130849"/>
          </a:xfrm>
          <a:prstGeom prst="ellipse">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741006" y="4061587"/>
            <a:ext cx="130849" cy="130849"/>
          </a:xfrm>
          <a:prstGeom prst="ellipse">
            <a:avLst/>
          </a:prstGeom>
          <a:solidFill>
            <a:srgbClr val="00009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904420" y="3975486"/>
            <a:ext cx="1494971" cy="276999"/>
          </a:xfrm>
          <a:prstGeom prst="rect">
            <a:avLst/>
          </a:prstGeom>
        </p:spPr>
        <p:txBody>
          <a:bodyPr wrap="none">
            <a:spAutoFit/>
          </a:bodyPr>
          <a:lstStyle/>
          <a:p>
            <a:r>
              <a:rPr lang="en-US" sz="1200" dirty="0">
                <a:latin typeface="Gill Sans"/>
                <a:cs typeface="Gill Sans"/>
              </a:rPr>
              <a:t>~ 410 Ma </a:t>
            </a:r>
            <a:r>
              <a:rPr lang="en-US" sz="1200" dirty="0" err="1">
                <a:latin typeface="Gill Sans"/>
                <a:cs typeface="Gill Sans"/>
              </a:rPr>
              <a:t>Tetrapoder</a:t>
            </a:r>
            <a:endParaRPr lang="en-US" sz="1200" dirty="0">
              <a:latin typeface="Gill Sans"/>
              <a:cs typeface="Gill Sans"/>
            </a:endParaRPr>
          </a:p>
        </p:txBody>
      </p:sp>
      <p:sp>
        <p:nvSpPr>
          <p:cNvPr id="28" name="Oval 27"/>
          <p:cNvSpPr/>
          <p:nvPr/>
        </p:nvSpPr>
        <p:spPr>
          <a:xfrm>
            <a:off x="4691776" y="3009351"/>
            <a:ext cx="130849" cy="130849"/>
          </a:xfrm>
          <a:prstGeom prst="ellipse">
            <a:avLst/>
          </a:prstGeom>
          <a:solidFill>
            <a:srgbClr val="00009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6353485" y="2215921"/>
            <a:ext cx="2807116" cy="369332"/>
          </a:xfrm>
          <a:prstGeom prst="rect">
            <a:avLst/>
          </a:prstGeom>
          <a:noFill/>
        </p:spPr>
        <p:txBody>
          <a:bodyPr wrap="none" rtlCol="0">
            <a:spAutoFit/>
          </a:bodyPr>
          <a:lstStyle/>
          <a:p>
            <a:r>
              <a:rPr lang="en-US" b="1" dirty="0" err="1">
                <a:latin typeface="Gill Sans"/>
                <a:cs typeface="Gill Sans"/>
              </a:rPr>
              <a:t>Fossilerne</a:t>
            </a:r>
            <a:r>
              <a:rPr lang="en-US" b="1" dirty="0">
                <a:latin typeface="Gill Sans"/>
                <a:cs typeface="Gill Sans"/>
              </a:rPr>
              <a:t> </a:t>
            </a:r>
            <a:r>
              <a:rPr lang="en-US" b="1" dirty="0" err="1">
                <a:latin typeface="Gill Sans"/>
                <a:cs typeface="Gill Sans"/>
              </a:rPr>
              <a:t>fortæller</a:t>
            </a:r>
            <a:r>
              <a:rPr lang="en-US" b="1" dirty="0">
                <a:latin typeface="Gill Sans"/>
                <a:cs typeface="Gill Sans"/>
              </a:rPr>
              <a:t> </a:t>
            </a:r>
            <a:r>
              <a:rPr lang="en-US" b="1" dirty="0" err="1">
                <a:latin typeface="Gill Sans"/>
                <a:cs typeface="Gill Sans"/>
              </a:rPr>
              <a:t>os</a:t>
            </a:r>
            <a:endParaRPr lang="en-US" b="1" dirty="0">
              <a:latin typeface="Gill Sans"/>
              <a:cs typeface="Gill Sans"/>
            </a:endParaRPr>
          </a:p>
        </p:txBody>
      </p:sp>
      <p:sp>
        <p:nvSpPr>
          <p:cNvPr id="29" name="Rectangle 28"/>
          <p:cNvSpPr/>
          <p:nvPr/>
        </p:nvSpPr>
        <p:spPr>
          <a:xfrm>
            <a:off x="180646" y="128398"/>
            <a:ext cx="2562420" cy="646331"/>
          </a:xfrm>
          <a:prstGeom prst="rect">
            <a:avLst/>
          </a:prstGeom>
        </p:spPr>
        <p:txBody>
          <a:bodyPr wrap="none">
            <a:spAutoFit/>
          </a:bodyPr>
          <a:lstStyle/>
          <a:p>
            <a:r>
              <a:rPr lang="da-DK" sz="3600" b="1" dirty="0">
                <a:latin typeface="Gill Sans"/>
                <a:cs typeface="Gill Sans"/>
              </a:rPr>
              <a:t>Livets træ</a:t>
            </a:r>
            <a:endParaRPr lang="en-US" sz="3600" dirty="0"/>
          </a:p>
        </p:txBody>
      </p:sp>
    </p:spTree>
    <p:extLst>
      <p:ext uri="{BB962C8B-B14F-4D97-AF65-F5344CB8AC3E}">
        <p14:creationId xmlns:p14="http://schemas.microsoft.com/office/powerpoint/2010/main" val="813843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0174" y="2137833"/>
            <a:ext cx="5939697" cy="1200329"/>
          </a:xfrm>
          <a:prstGeom prst="rect">
            <a:avLst/>
          </a:prstGeom>
          <a:noFill/>
        </p:spPr>
        <p:txBody>
          <a:bodyPr wrap="none" rtlCol="0">
            <a:spAutoFit/>
          </a:bodyPr>
          <a:lstStyle/>
          <a:p>
            <a:pPr algn="ctr"/>
            <a:r>
              <a:rPr lang="en-US" sz="7200" dirty="0"/>
              <a:t>En </a:t>
            </a:r>
            <a:r>
              <a:rPr lang="en-US" sz="7200" dirty="0" err="1"/>
              <a:t>verden</a:t>
            </a:r>
            <a:r>
              <a:rPr lang="en-US" sz="7200" dirty="0"/>
              <a:t> </a:t>
            </a:r>
            <a:r>
              <a:rPr lang="en-US" sz="7200" dirty="0" err="1"/>
              <a:t>af</a:t>
            </a:r>
            <a:r>
              <a:rPr lang="en-US" sz="7200" dirty="0"/>
              <a:t> liv</a:t>
            </a:r>
            <a:endParaRPr lang="en-US" sz="7200" dirty="0">
              <a:latin typeface="Calibri"/>
              <a:cs typeface="Calibri"/>
            </a:endParaRPr>
          </a:p>
        </p:txBody>
      </p:sp>
      <p:sp>
        <p:nvSpPr>
          <p:cNvPr id="2" name="Rectangle 1"/>
          <p:cNvSpPr/>
          <p:nvPr/>
        </p:nvSpPr>
        <p:spPr>
          <a:xfrm rot="21121285">
            <a:off x="5920502" y="1686706"/>
            <a:ext cx="1906892" cy="646331"/>
          </a:xfrm>
          <a:prstGeom prst="rect">
            <a:avLst/>
          </a:prstGeom>
        </p:spPr>
        <p:txBody>
          <a:bodyPr wrap="none">
            <a:spAutoFit/>
          </a:bodyPr>
          <a:lstStyle/>
          <a:p>
            <a:r>
              <a:rPr lang="en-US" sz="3600" dirty="0" err="1">
                <a:solidFill>
                  <a:srgbClr val="FF0000"/>
                </a:solidFill>
              </a:rPr>
              <a:t>mikrober</a:t>
            </a:r>
            <a:endParaRPr lang="en-US" sz="3600" dirty="0">
              <a:solidFill>
                <a:srgbClr val="FF0000"/>
              </a:solidFill>
            </a:endParaRPr>
          </a:p>
        </p:txBody>
      </p:sp>
      <p:sp>
        <p:nvSpPr>
          <p:cNvPr id="3" name="Freeform 2"/>
          <p:cNvSpPr/>
          <p:nvPr/>
        </p:nvSpPr>
        <p:spPr>
          <a:xfrm rot="2611240">
            <a:off x="6476332" y="2569727"/>
            <a:ext cx="672650" cy="903118"/>
          </a:xfrm>
          <a:custGeom>
            <a:avLst/>
            <a:gdLst>
              <a:gd name="connsiteX0" fmla="*/ 0 w 998283"/>
              <a:gd name="connsiteY0" fmla="*/ 1190724 h 1190724"/>
              <a:gd name="connsiteX1" fmla="*/ 68038 w 998283"/>
              <a:gd name="connsiteY1" fmla="*/ 975260 h 1190724"/>
              <a:gd name="connsiteX2" fmla="*/ 328849 w 998283"/>
              <a:gd name="connsiteY2" fmla="*/ 532991 h 1190724"/>
              <a:gd name="connsiteX3" fmla="*/ 408227 w 998283"/>
              <a:gd name="connsiteY3" fmla="*/ 374228 h 1190724"/>
              <a:gd name="connsiteX4" fmla="*/ 657699 w 998283"/>
              <a:gd name="connsiteY4" fmla="*/ 113403 h 1190724"/>
              <a:gd name="connsiteX5" fmla="*/ 725736 w 998283"/>
              <a:gd name="connsiteY5" fmla="*/ 56701 h 1190724"/>
              <a:gd name="connsiteX6" fmla="*/ 918510 w 998283"/>
              <a:gd name="connsiteY6" fmla="*/ 11341 h 1190724"/>
              <a:gd name="connsiteX7" fmla="*/ 986548 w 998283"/>
              <a:gd name="connsiteY7" fmla="*/ 0 h 1190724"/>
              <a:gd name="connsiteX8" fmla="*/ 997888 w 998283"/>
              <a:gd name="connsiteY8" fmla="*/ 90722 h 119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83" h="1190724">
                <a:moveTo>
                  <a:pt x="0" y="1190724"/>
                </a:moveTo>
                <a:cubicBezTo>
                  <a:pt x="22679" y="1118903"/>
                  <a:pt x="38812" y="1044675"/>
                  <a:pt x="68038" y="975260"/>
                </a:cubicBezTo>
                <a:cubicBezTo>
                  <a:pt x="155364" y="767851"/>
                  <a:pt x="212820" y="730249"/>
                  <a:pt x="328849" y="532991"/>
                </a:cubicBezTo>
                <a:cubicBezTo>
                  <a:pt x="358847" y="481992"/>
                  <a:pt x="375766" y="423695"/>
                  <a:pt x="408227" y="374228"/>
                </a:cubicBezTo>
                <a:cubicBezTo>
                  <a:pt x="579421" y="113348"/>
                  <a:pt x="497799" y="227625"/>
                  <a:pt x="657699" y="113403"/>
                </a:cubicBezTo>
                <a:cubicBezTo>
                  <a:pt x="681722" y="96243"/>
                  <a:pt x="699331" y="69904"/>
                  <a:pt x="725736" y="56701"/>
                </a:cubicBezTo>
                <a:cubicBezTo>
                  <a:pt x="789974" y="24580"/>
                  <a:pt x="850699" y="21774"/>
                  <a:pt x="918510" y="11341"/>
                </a:cubicBezTo>
                <a:cubicBezTo>
                  <a:pt x="941235" y="7845"/>
                  <a:pt x="963869" y="3780"/>
                  <a:pt x="986548" y="0"/>
                </a:cubicBezTo>
                <a:cubicBezTo>
                  <a:pt x="1001555" y="60030"/>
                  <a:pt x="997888" y="29775"/>
                  <a:pt x="997888" y="90722"/>
                </a:cubicBezTo>
              </a:path>
            </a:pathLst>
          </a:custGeom>
          <a:noFill/>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973965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ylogenic_Tre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180199"/>
          </a:xfrm>
          <a:prstGeom prst="rect">
            <a:avLst/>
          </a:prstGeom>
        </p:spPr>
      </p:pic>
      <p:sp>
        <p:nvSpPr>
          <p:cNvPr id="5" name="TextBox 4"/>
          <p:cNvSpPr txBox="1"/>
          <p:nvPr/>
        </p:nvSpPr>
        <p:spPr>
          <a:xfrm>
            <a:off x="839132" y="27762"/>
            <a:ext cx="7404783" cy="646331"/>
          </a:xfrm>
          <a:prstGeom prst="rect">
            <a:avLst/>
          </a:prstGeom>
          <a:solidFill>
            <a:srgbClr val="FFFFFF"/>
          </a:solidFill>
        </p:spPr>
        <p:txBody>
          <a:bodyPr wrap="square" rtlCol="0">
            <a:spAutoFit/>
          </a:bodyPr>
          <a:lstStyle/>
          <a:p>
            <a:pPr algn="ctr"/>
            <a:r>
              <a:rPr lang="en-US" sz="3600" dirty="0" err="1"/>
              <a:t>Livets</a:t>
            </a:r>
            <a:r>
              <a:rPr lang="en-US" sz="3600" dirty="0"/>
              <a:t> </a:t>
            </a:r>
            <a:r>
              <a:rPr lang="en-US" sz="3600" dirty="0" err="1"/>
              <a:t>træ</a:t>
            </a:r>
            <a:r>
              <a:rPr lang="en-US" sz="3600" dirty="0"/>
              <a:t> (</a:t>
            </a:r>
            <a:r>
              <a:rPr lang="en-US" sz="3600" dirty="0" err="1"/>
              <a:t>slægtskab</a:t>
            </a:r>
            <a:r>
              <a:rPr lang="en-US" sz="3600" dirty="0"/>
              <a:t>)</a:t>
            </a:r>
          </a:p>
        </p:txBody>
      </p:sp>
      <p:sp>
        <p:nvSpPr>
          <p:cNvPr id="6" name="Oval 5"/>
          <p:cNvSpPr/>
          <p:nvPr/>
        </p:nvSpPr>
        <p:spPr>
          <a:xfrm>
            <a:off x="3424569" y="5784598"/>
            <a:ext cx="1122625" cy="67780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LUCA</a:t>
            </a:r>
          </a:p>
        </p:txBody>
      </p:sp>
      <p:sp>
        <p:nvSpPr>
          <p:cNvPr id="2" name="Rektangel 1">
            <a:extLst>
              <a:ext uri="{FF2B5EF4-FFF2-40B4-BE49-F238E27FC236}">
                <a16:creationId xmlns:a16="http://schemas.microsoft.com/office/drawing/2014/main" id="{1A038668-4619-5C49-BAAC-352C91AC9861}"/>
              </a:ext>
            </a:extLst>
          </p:cNvPr>
          <p:cNvSpPr/>
          <p:nvPr/>
        </p:nvSpPr>
        <p:spPr>
          <a:xfrm>
            <a:off x="4477870" y="4921622"/>
            <a:ext cx="1815353" cy="6858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915191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3-LUCA-was-the-last-bottleneck-in-a-long-series-of-ancestors-to-the-thre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322" y="147423"/>
            <a:ext cx="6083300" cy="5918200"/>
          </a:xfrm>
          <a:prstGeom prst="rect">
            <a:avLst/>
          </a:prstGeom>
        </p:spPr>
      </p:pic>
    </p:spTree>
    <p:extLst>
      <p:ext uri="{BB962C8B-B14F-4D97-AF65-F5344CB8AC3E}">
        <p14:creationId xmlns:p14="http://schemas.microsoft.com/office/powerpoint/2010/main" val="29672727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thway2Lif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8384" y="1220527"/>
            <a:ext cx="5624460" cy="5205483"/>
          </a:xfrm>
          <a:prstGeom prst="rect">
            <a:avLst/>
          </a:prstGeom>
        </p:spPr>
      </p:pic>
      <p:pic>
        <p:nvPicPr>
          <p:cNvPr id="7" name="Picture 6" descr="620px-TRNA-Phe_yeast_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685" y="4471399"/>
            <a:ext cx="1222929" cy="1520771"/>
          </a:xfrm>
          <a:prstGeom prst="rect">
            <a:avLst/>
          </a:prstGeom>
          <a:noFill/>
        </p:spPr>
      </p:pic>
      <p:pic>
        <p:nvPicPr>
          <p:cNvPr id="9" name="Picture 8"/>
          <p:cNvPicPr>
            <a:picLocks noChangeAspect="1"/>
          </p:cNvPicPr>
          <p:nvPr/>
        </p:nvPicPr>
        <p:blipFill rotWithShape="1">
          <a:blip r:embed="rId5"/>
          <a:srcRect r="51082" b="27962"/>
          <a:stretch/>
        </p:blipFill>
        <p:spPr>
          <a:xfrm>
            <a:off x="0" y="-320819"/>
            <a:ext cx="1820346" cy="1790904"/>
          </a:xfrm>
          <a:prstGeom prst="rect">
            <a:avLst/>
          </a:prstGeom>
        </p:spPr>
      </p:pic>
      <p:sp>
        <p:nvSpPr>
          <p:cNvPr id="10" name="Oval 9"/>
          <p:cNvSpPr/>
          <p:nvPr/>
        </p:nvSpPr>
        <p:spPr>
          <a:xfrm>
            <a:off x="7602685" y="6101902"/>
            <a:ext cx="1122625" cy="67780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LUCA</a:t>
            </a:r>
          </a:p>
        </p:txBody>
      </p:sp>
      <p:sp>
        <p:nvSpPr>
          <p:cNvPr id="6" name="TextBox 5"/>
          <p:cNvSpPr txBox="1"/>
          <p:nvPr/>
        </p:nvSpPr>
        <p:spPr>
          <a:xfrm>
            <a:off x="1183341" y="251467"/>
            <a:ext cx="6078046" cy="646331"/>
          </a:xfrm>
          <a:prstGeom prst="rect">
            <a:avLst/>
          </a:prstGeom>
          <a:noFill/>
        </p:spPr>
        <p:txBody>
          <a:bodyPr wrap="square" rtlCol="0">
            <a:spAutoFit/>
          </a:bodyPr>
          <a:lstStyle/>
          <a:p>
            <a:pPr algn="ctr"/>
            <a:r>
              <a:rPr lang="en-US" sz="3600" b="1" dirty="0" err="1"/>
              <a:t>Livets</a:t>
            </a:r>
            <a:r>
              <a:rPr lang="en-US" sz="3600" b="1" dirty="0"/>
              <a:t> </a:t>
            </a:r>
            <a:r>
              <a:rPr lang="en-US" sz="3600" b="1" dirty="0" err="1"/>
              <a:t>opståen</a:t>
            </a:r>
            <a:endParaRPr lang="en-US" sz="3600" b="1" dirty="0"/>
          </a:p>
        </p:txBody>
      </p:sp>
    </p:spTree>
    <p:extLst>
      <p:ext uri="{BB962C8B-B14F-4D97-AF65-F5344CB8AC3E}">
        <p14:creationId xmlns:p14="http://schemas.microsoft.com/office/powerpoint/2010/main" val="3828331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66426"/>
            <a:ext cx="9143999" cy="646331"/>
          </a:xfrm>
          <a:prstGeom prst="rect">
            <a:avLst/>
          </a:prstGeom>
          <a:noFill/>
        </p:spPr>
        <p:txBody>
          <a:bodyPr wrap="square" rtlCol="0">
            <a:spAutoFit/>
          </a:bodyPr>
          <a:lstStyle/>
          <a:p>
            <a:pPr algn="ctr"/>
            <a:r>
              <a:rPr lang="en-US" sz="3600" b="1" dirty="0" err="1"/>
              <a:t>Hvor</a:t>
            </a:r>
            <a:r>
              <a:rPr lang="en-US" sz="3600" b="1" dirty="0"/>
              <a:t> </a:t>
            </a:r>
            <a:r>
              <a:rPr lang="en-US" sz="3600" b="1" dirty="0" err="1"/>
              <a:t>kommer</a:t>
            </a:r>
            <a:r>
              <a:rPr lang="en-US" sz="3600" b="1" dirty="0"/>
              <a:t> </a:t>
            </a:r>
            <a:r>
              <a:rPr lang="en-US" sz="3600" b="1" dirty="0" err="1"/>
              <a:t>livets</a:t>
            </a:r>
            <a:r>
              <a:rPr lang="en-US" sz="3600" b="1" dirty="0"/>
              <a:t> </a:t>
            </a:r>
            <a:r>
              <a:rPr lang="en-US" sz="3600" b="1" dirty="0" err="1"/>
              <a:t>byggesten</a:t>
            </a:r>
            <a:r>
              <a:rPr lang="en-US" sz="3600" b="1" dirty="0"/>
              <a:t> </a:t>
            </a:r>
            <a:r>
              <a:rPr lang="en-US" sz="3600" b="1" dirty="0" err="1"/>
              <a:t>fra</a:t>
            </a:r>
            <a:r>
              <a:rPr lang="en-US" sz="3600" b="1" dirty="0"/>
              <a:t>?</a:t>
            </a:r>
            <a:endParaRPr lang="en-US" sz="3600" b="1" dirty="0">
              <a:latin typeface="Calibri"/>
              <a:cs typeface="Calibri"/>
            </a:endParaRPr>
          </a:p>
        </p:txBody>
      </p:sp>
      <p:grpSp>
        <p:nvGrpSpPr>
          <p:cNvPr id="5" name="Group 4"/>
          <p:cNvGrpSpPr/>
          <p:nvPr/>
        </p:nvGrpSpPr>
        <p:grpSpPr>
          <a:xfrm>
            <a:off x="1519511" y="2336086"/>
            <a:ext cx="6078043" cy="3857437"/>
            <a:chOff x="622993" y="1027907"/>
            <a:chExt cx="8439299" cy="5356010"/>
          </a:xfrm>
        </p:grpSpPr>
        <p:pic>
          <p:nvPicPr>
            <p:cNvPr id="6" name="Picture 5"/>
            <p:cNvPicPr>
              <a:picLocks noChangeAspect="1"/>
            </p:cNvPicPr>
            <p:nvPr/>
          </p:nvPicPr>
          <p:blipFill>
            <a:blip r:embed="rId3"/>
            <a:stretch>
              <a:fillRect/>
            </a:stretch>
          </p:blipFill>
          <p:spPr>
            <a:xfrm>
              <a:off x="1071261" y="1027907"/>
              <a:ext cx="7001477" cy="4677520"/>
            </a:xfrm>
            <a:prstGeom prst="rect">
              <a:avLst/>
            </a:prstGeom>
          </p:spPr>
        </p:pic>
        <p:sp>
          <p:nvSpPr>
            <p:cNvPr id="7" name="TextBox 6"/>
            <p:cNvSpPr txBox="1"/>
            <p:nvPr/>
          </p:nvSpPr>
          <p:spPr>
            <a:xfrm>
              <a:off x="5091237" y="1314298"/>
              <a:ext cx="1892724" cy="811955"/>
            </a:xfrm>
            <a:prstGeom prst="rect">
              <a:avLst/>
            </a:prstGeom>
            <a:solidFill>
              <a:schemeClr val="bg1"/>
            </a:solidFill>
          </p:spPr>
          <p:txBody>
            <a:bodyPr wrap="square" rtlCol="0">
              <a:spAutoFit/>
            </a:bodyPr>
            <a:lstStyle/>
            <a:p>
              <a:pPr algn="ctr"/>
              <a:r>
                <a:rPr lang="da-DK" sz="1600" dirty="0"/>
                <a:t>Forløber til</a:t>
              </a:r>
            </a:p>
            <a:p>
              <a:pPr algn="ctr"/>
              <a:r>
                <a:rPr lang="da-DK" sz="1600" dirty="0"/>
                <a:t>aminosyrer</a:t>
              </a:r>
            </a:p>
          </p:txBody>
        </p:sp>
        <p:sp>
          <p:nvSpPr>
            <p:cNvPr id="8" name="TextBox 7"/>
            <p:cNvSpPr txBox="1"/>
            <p:nvPr/>
          </p:nvSpPr>
          <p:spPr>
            <a:xfrm>
              <a:off x="7249115" y="1549000"/>
              <a:ext cx="1813177" cy="811955"/>
            </a:xfrm>
            <a:prstGeom prst="rect">
              <a:avLst/>
            </a:prstGeom>
            <a:solidFill>
              <a:schemeClr val="bg1"/>
            </a:solidFill>
          </p:spPr>
          <p:txBody>
            <a:bodyPr wrap="square" rtlCol="0">
              <a:spAutoFit/>
            </a:bodyPr>
            <a:lstStyle/>
            <a:p>
              <a:pPr algn="ctr"/>
              <a:r>
                <a:rPr lang="da-DK" sz="1600" dirty="0"/>
                <a:t>Forløber til </a:t>
              </a:r>
            </a:p>
            <a:p>
              <a:pPr algn="ctr"/>
              <a:r>
                <a:rPr lang="da-DK" sz="1600" dirty="0" err="1"/>
                <a:t>nukleotider</a:t>
              </a:r>
              <a:endParaRPr lang="da-DK" sz="1600" dirty="0"/>
            </a:p>
          </p:txBody>
        </p:sp>
        <p:sp>
          <p:nvSpPr>
            <p:cNvPr id="9" name="TextBox 8"/>
            <p:cNvSpPr txBox="1"/>
            <p:nvPr/>
          </p:nvSpPr>
          <p:spPr>
            <a:xfrm>
              <a:off x="622993" y="5700165"/>
              <a:ext cx="2011161" cy="683752"/>
            </a:xfrm>
            <a:prstGeom prst="rect">
              <a:avLst/>
            </a:prstGeom>
            <a:solidFill>
              <a:schemeClr val="bg1"/>
            </a:solidFill>
          </p:spPr>
          <p:txBody>
            <a:bodyPr wrap="square" lIns="0" tIns="0" rIns="0" bIns="0" rtlCol="0">
              <a:spAutoFit/>
            </a:bodyPr>
            <a:lstStyle/>
            <a:p>
              <a:pPr algn="ctr"/>
              <a:r>
                <a:rPr lang="da-DK" sz="1600" dirty="0"/>
                <a:t>Forløber til fedtsyrer</a:t>
              </a:r>
            </a:p>
          </p:txBody>
        </p:sp>
      </p:grpSp>
    </p:spTree>
    <p:extLst>
      <p:ext uri="{BB962C8B-B14F-4D97-AF65-F5344CB8AC3E}">
        <p14:creationId xmlns:p14="http://schemas.microsoft.com/office/powerpoint/2010/main" val="1964060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originsbiopolyme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11" y="1576292"/>
            <a:ext cx="4604898" cy="3174876"/>
          </a:xfrm>
          <a:prstGeom prst="rect">
            <a:avLst/>
          </a:prstGeom>
        </p:spPr>
      </p:pic>
      <p:sp>
        <p:nvSpPr>
          <p:cNvPr id="5" name="Rectangle 4"/>
          <p:cNvSpPr/>
          <p:nvPr/>
        </p:nvSpPr>
        <p:spPr>
          <a:xfrm>
            <a:off x="425296" y="5221849"/>
            <a:ext cx="7307333" cy="1323439"/>
          </a:xfrm>
          <a:prstGeom prst="rect">
            <a:avLst/>
          </a:prstGeom>
        </p:spPr>
        <p:txBody>
          <a:bodyPr wrap="square">
            <a:spAutoFit/>
          </a:bodyPr>
          <a:lstStyle/>
          <a:p>
            <a:r>
              <a:rPr lang="en-US" sz="2400" baseline="30000" dirty="0"/>
              <a:t>1 </a:t>
            </a:r>
            <a:r>
              <a:rPr lang="en-US" sz="2400" baseline="30000" dirty="0" err="1"/>
              <a:t>Atmosfæren</a:t>
            </a:r>
            <a:endParaRPr lang="en-US" sz="2400" baseline="30000" dirty="0"/>
          </a:p>
          <a:p>
            <a:r>
              <a:rPr lang="en-US" sz="2400" baseline="30000" dirty="0"/>
              <a:t>2 </a:t>
            </a:r>
            <a:r>
              <a:rPr lang="en-US" sz="2400" baseline="30000" dirty="0" err="1"/>
              <a:t>Meteoritter</a:t>
            </a:r>
            <a:r>
              <a:rPr lang="en-US" sz="2400" baseline="30000" dirty="0"/>
              <a:t> </a:t>
            </a:r>
            <a:r>
              <a:rPr lang="en-US" sz="2400" baseline="30000" dirty="0" err="1"/>
              <a:t>og</a:t>
            </a:r>
            <a:r>
              <a:rPr lang="en-US" sz="2400" baseline="30000" dirty="0"/>
              <a:t> </a:t>
            </a:r>
            <a:r>
              <a:rPr lang="en-US" sz="2400" baseline="30000" dirty="0" err="1"/>
              <a:t>kometer</a:t>
            </a:r>
            <a:endParaRPr lang="en-US" sz="2400" baseline="30000" dirty="0"/>
          </a:p>
          <a:p>
            <a:r>
              <a:rPr lang="en-US" sz="2400" baseline="30000" dirty="0"/>
              <a:t>3 </a:t>
            </a:r>
            <a:r>
              <a:rPr lang="en-US" sz="2400" baseline="30000" dirty="0" err="1"/>
              <a:t>Overflader</a:t>
            </a:r>
            <a:r>
              <a:rPr lang="en-US" sz="2400" baseline="30000" dirty="0"/>
              <a:t> </a:t>
            </a:r>
            <a:r>
              <a:rPr lang="en-US" sz="2400" baseline="30000" dirty="0" err="1"/>
              <a:t>mellem</a:t>
            </a:r>
            <a:r>
              <a:rPr lang="en-US" sz="2400" baseline="30000" dirty="0"/>
              <a:t> </a:t>
            </a:r>
            <a:r>
              <a:rPr lang="en-US" sz="2400" baseline="30000" dirty="0" err="1"/>
              <a:t>mineraler</a:t>
            </a:r>
            <a:r>
              <a:rPr lang="en-US" sz="2400" baseline="30000" dirty="0"/>
              <a:t> </a:t>
            </a:r>
            <a:r>
              <a:rPr lang="en-US" sz="2400" baseline="30000" dirty="0" err="1"/>
              <a:t>og</a:t>
            </a:r>
            <a:r>
              <a:rPr lang="en-US" sz="2400" baseline="30000" dirty="0"/>
              <a:t> </a:t>
            </a:r>
            <a:r>
              <a:rPr lang="en-US" sz="2400" baseline="30000" dirty="0" err="1"/>
              <a:t>vandig</a:t>
            </a:r>
            <a:r>
              <a:rPr lang="en-US" sz="2400" baseline="30000" dirty="0"/>
              <a:t> </a:t>
            </a:r>
            <a:r>
              <a:rPr lang="en-US" sz="2400" baseline="30000" dirty="0" err="1"/>
              <a:t>opløsning</a:t>
            </a:r>
            <a:r>
              <a:rPr lang="en-US" sz="2400" baseline="30000" dirty="0"/>
              <a:t> (med </a:t>
            </a:r>
            <a:r>
              <a:rPr lang="en-US" sz="2400" baseline="30000" dirty="0" err="1"/>
              <a:t>sollys</a:t>
            </a:r>
            <a:r>
              <a:rPr lang="en-US" sz="2400" baseline="30000" dirty="0"/>
              <a:t>)</a:t>
            </a:r>
          </a:p>
          <a:p>
            <a:r>
              <a:rPr lang="en-US" sz="2400" baseline="30000" dirty="0"/>
              <a:t>4 </a:t>
            </a:r>
            <a:r>
              <a:rPr lang="en-US" sz="2400" baseline="30000" dirty="0" err="1"/>
              <a:t>Overflader</a:t>
            </a:r>
            <a:r>
              <a:rPr lang="en-US" sz="2400" baseline="30000" dirty="0"/>
              <a:t> </a:t>
            </a:r>
            <a:r>
              <a:rPr lang="en-US" sz="2400" baseline="30000" dirty="0" err="1"/>
              <a:t>mellem</a:t>
            </a:r>
            <a:r>
              <a:rPr lang="en-US" sz="2400" baseline="30000" dirty="0"/>
              <a:t> </a:t>
            </a:r>
            <a:r>
              <a:rPr lang="en-US" sz="2400" baseline="30000" dirty="0" err="1"/>
              <a:t>mineraler</a:t>
            </a:r>
            <a:r>
              <a:rPr lang="en-US" sz="2400" baseline="30000" dirty="0"/>
              <a:t> </a:t>
            </a:r>
            <a:r>
              <a:rPr lang="en-US" sz="2400" baseline="30000" dirty="0" err="1"/>
              <a:t>og</a:t>
            </a:r>
            <a:r>
              <a:rPr lang="en-US" sz="2400" baseline="30000" dirty="0"/>
              <a:t> </a:t>
            </a:r>
            <a:r>
              <a:rPr lang="en-US" sz="2400" baseline="30000" dirty="0" err="1"/>
              <a:t>vandig</a:t>
            </a:r>
            <a:r>
              <a:rPr lang="en-US" sz="2400" baseline="30000" dirty="0"/>
              <a:t> </a:t>
            </a:r>
            <a:r>
              <a:rPr lang="en-US" sz="2400" baseline="30000" dirty="0" err="1"/>
              <a:t>opløsning</a:t>
            </a:r>
            <a:r>
              <a:rPr lang="en-US" sz="2400" baseline="30000" dirty="0"/>
              <a:t> (</a:t>
            </a:r>
            <a:r>
              <a:rPr lang="en-US" sz="2400" baseline="30000" dirty="0" err="1"/>
              <a:t>uden</a:t>
            </a:r>
            <a:r>
              <a:rPr lang="en-US" sz="2400" baseline="30000" dirty="0"/>
              <a:t> </a:t>
            </a:r>
            <a:r>
              <a:rPr lang="en-US" sz="2400" baseline="30000" dirty="0" err="1"/>
              <a:t>sollys</a:t>
            </a:r>
            <a:r>
              <a:rPr lang="en-US" sz="2400" baseline="30000" dirty="0"/>
              <a:t>)</a:t>
            </a:r>
          </a:p>
          <a:p>
            <a:r>
              <a:rPr lang="en-US" sz="2400" baseline="30000" dirty="0"/>
              <a:t>5 </a:t>
            </a:r>
            <a:r>
              <a:rPr lang="en-US" sz="2400" baseline="30000" dirty="0" err="1"/>
              <a:t>Varme</a:t>
            </a:r>
            <a:r>
              <a:rPr lang="en-US" sz="2400" baseline="30000" dirty="0"/>
              <a:t> </a:t>
            </a:r>
            <a:r>
              <a:rPr lang="en-US" sz="2400" baseline="30000" dirty="0" err="1"/>
              <a:t>kilder</a:t>
            </a:r>
            <a:r>
              <a:rPr lang="en-US" sz="2400" baseline="30000" dirty="0"/>
              <a:t> </a:t>
            </a:r>
            <a:r>
              <a:rPr lang="en-US" sz="2400" baseline="30000" dirty="0" err="1"/>
              <a:t>og</a:t>
            </a:r>
            <a:r>
              <a:rPr lang="en-US" sz="2400" baseline="30000" dirty="0"/>
              <a:t> under </a:t>
            </a:r>
            <a:r>
              <a:rPr lang="en-US" sz="2400" baseline="30000" dirty="0" err="1"/>
              <a:t>overfladen</a:t>
            </a:r>
            <a:endParaRPr lang="en-US" sz="2400" dirty="0"/>
          </a:p>
        </p:txBody>
      </p:sp>
      <p:sp>
        <p:nvSpPr>
          <p:cNvPr id="6" name="Rectangle 5"/>
          <p:cNvSpPr/>
          <p:nvPr/>
        </p:nvSpPr>
        <p:spPr>
          <a:xfrm>
            <a:off x="425296" y="295876"/>
            <a:ext cx="8266280" cy="1200329"/>
          </a:xfrm>
          <a:prstGeom prst="rect">
            <a:avLst/>
          </a:prstGeom>
        </p:spPr>
        <p:txBody>
          <a:bodyPr wrap="none">
            <a:spAutoFit/>
          </a:bodyPr>
          <a:lstStyle/>
          <a:p>
            <a:pPr algn="ctr"/>
            <a:r>
              <a:rPr lang="da-DK" sz="3600" b="1" dirty="0">
                <a:cs typeface="Calibri"/>
              </a:rPr>
              <a:t>5 miljøer hvor præbiotiske organiske </a:t>
            </a:r>
          </a:p>
          <a:p>
            <a:pPr algn="ctr"/>
            <a:r>
              <a:rPr lang="da-DK" sz="3600" b="1" dirty="0">
                <a:cs typeface="Calibri"/>
              </a:rPr>
              <a:t>molekyler kunne komme fra</a:t>
            </a:r>
          </a:p>
        </p:txBody>
      </p:sp>
    </p:spTree>
    <p:extLst>
      <p:ext uri="{BB962C8B-B14F-4D97-AF65-F5344CB8AC3E}">
        <p14:creationId xmlns:p14="http://schemas.microsoft.com/office/powerpoint/2010/main" val="2856111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ll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609" y="2235042"/>
            <a:ext cx="4064000" cy="2717800"/>
          </a:xfrm>
          <a:prstGeom prst="rect">
            <a:avLst/>
          </a:prstGeom>
        </p:spPr>
      </p:pic>
      <p:sp>
        <p:nvSpPr>
          <p:cNvPr id="6" name="Rectangle 5"/>
          <p:cNvSpPr/>
          <p:nvPr/>
        </p:nvSpPr>
        <p:spPr>
          <a:xfrm>
            <a:off x="425296" y="295876"/>
            <a:ext cx="5097519" cy="923330"/>
          </a:xfrm>
          <a:prstGeom prst="rect">
            <a:avLst/>
          </a:prstGeom>
        </p:spPr>
        <p:txBody>
          <a:bodyPr wrap="none">
            <a:spAutoFit/>
          </a:bodyPr>
          <a:lstStyle/>
          <a:p>
            <a:r>
              <a:rPr lang="da-DK" sz="3600" b="1" dirty="0" err="1">
                <a:cs typeface="Calibri"/>
              </a:rPr>
              <a:t>Urey</a:t>
            </a:r>
            <a:r>
              <a:rPr lang="da-DK" sz="3600" b="1" dirty="0">
                <a:cs typeface="Calibri"/>
              </a:rPr>
              <a:t>-Miller </a:t>
            </a:r>
            <a:r>
              <a:rPr lang="da-DK" sz="3600" b="1" dirty="0" err="1">
                <a:cs typeface="Calibri"/>
              </a:rPr>
              <a:t>experimentet</a:t>
            </a:r>
            <a:r>
              <a:rPr lang="da-DK" sz="3600" b="1" dirty="0">
                <a:cs typeface="Calibri"/>
              </a:rPr>
              <a:t> </a:t>
            </a:r>
          </a:p>
          <a:p>
            <a:r>
              <a:rPr lang="da-DK" dirty="0" err="1">
                <a:cs typeface="Calibri"/>
              </a:rPr>
              <a:t>University</a:t>
            </a:r>
            <a:r>
              <a:rPr lang="da-DK" dirty="0">
                <a:cs typeface="Calibri"/>
              </a:rPr>
              <a:t> of Chicago 1953</a:t>
            </a:r>
            <a:endParaRPr lang="en-US" dirty="0"/>
          </a:p>
        </p:txBody>
      </p:sp>
      <p:pic>
        <p:nvPicPr>
          <p:cNvPr id="7" name="Picture 6" descr="UreyMiller_experim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621" y="1723727"/>
            <a:ext cx="3973126" cy="3805129"/>
          </a:xfrm>
          <a:prstGeom prst="rect">
            <a:avLst/>
          </a:prstGeom>
        </p:spPr>
      </p:pic>
    </p:spTree>
    <p:extLst>
      <p:ext uri="{BB962C8B-B14F-4D97-AF65-F5344CB8AC3E}">
        <p14:creationId xmlns:p14="http://schemas.microsoft.com/office/powerpoint/2010/main" val="3350227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eyMiller_experi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21" y="1723727"/>
            <a:ext cx="3973126" cy="3805129"/>
          </a:xfrm>
          <a:prstGeom prst="rect">
            <a:avLst/>
          </a:prstGeom>
        </p:spPr>
      </p:pic>
      <p:sp>
        <p:nvSpPr>
          <p:cNvPr id="6" name="Rectangle 5"/>
          <p:cNvSpPr/>
          <p:nvPr/>
        </p:nvSpPr>
        <p:spPr>
          <a:xfrm>
            <a:off x="425296" y="295876"/>
            <a:ext cx="5097519" cy="923330"/>
          </a:xfrm>
          <a:prstGeom prst="rect">
            <a:avLst/>
          </a:prstGeom>
        </p:spPr>
        <p:txBody>
          <a:bodyPr wrap="none">
            <a:spAutoFit/>
          </a:bodyPr>
          <a:lstStyle/>
          <a:p>
            <a:r>
              <a:rPr lang="da-DK" sz="3600" b="1" dirty="0" err="1">
                <a:cs typeface="Calibri"/>
              </a:rPr>
              <a:t>Urey</a:t>
            </a:r>
            <a:r>
              <a:rPr lang="da-DK" sz="3600" b="1" dirty="0">
                <a:cs typeface="Calibri"/>
              </a:rPr>
              <a:t>-Miller </a:t>
            </a:r>
            <a:r>
              <a:rPr lang="da-DK" sz="3600" b="1" dirty="0" err="1">
                <a:cs typeface="Calibri"/>
              </a:rPr>
              <a:t>experimentet</a:t>
            </a:r>
            <a:r>
              <a:rPr lang="da-DK" sz="3600" b="1" dirty="0">
                <a:cs typeface="Calibri"/>
              </a:rPr>
              <a:t> </a:t>
            </a:r>
          </a:p>
          <a:p>
            <a:r>
              <a:rPr lang="da-DK" dirty="0" err="1">
                <a:cs typeface="Calibri"/>
              </a:rPr>
              <a:t>University</a:t>
            </a:r>
            <a:r>
              <a:rPr lang="da-DK" dirty="0">
                <a:cs typeface="Calibri"/>
              </a:rPr>
              <a:t> of Chicago 1953</a:t>
            </a:r>
            <a:endParaRPr lang="en-US" dirty="0"/>
          </a:p>
        </p:txBody>
      </p:sp>
      <p:pic>
        <p:nvPicPr>
          <p:cNvPr id="2" name="Picture 1" descr="Miller_results_illustrated.jpg"/>
          <p:cNvPicPr>
            <a:picLocks noChangeAspect="1"/>
          </p:cNvPicPr>
          <p:nvPr/>
        </p:nvPicPr>
        <p:blipFill rotWithShape="1">
          <a:blip r:embed="rId4">
            <a:extLst>
              <a:ext uri="{28A0092B-C50C-407E-A947-70E740481C1C}">
                <a14:useLocalDpi xmlns:a14="http://schemas.microsoft.com/office/drawing/2010/main" val="0"/>
              </a:ext>
            </a:extLst>
          </a:blip>
          <a:srcRect l="10154" t="9639" r="10228" b="10631"/>
          <a:stretch/>
        </p:blipFill>
        <p:spPr>
          <a:xfrm>
            <a:off x="3587578" y="1515799"/>
            <a:ext cx="5556422" cy="4173189"/>
          </a:xfrm>
          <a:prstGeom prst="rect">
            <a:avLst/>
          </a:prstGeom>
        </p:spPr>
      </p:pic>
    </p:spTree>
    <p:extLst>
      <p:ext uri="{BB962C8B-B14F-4D97-AF65-F5344CB8AC3E}">
        <p14:creationId xmlns:p14="http://schemas.microsoft.com/office/powerpoint/2010/main" val="26836315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Murchison_Biomolecul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008" y="0"/>
            <a:ext cx="2903901" cy="6858000"/>
          </a:xfrm>
          <a:prstGeom prst="rect">
            <a:avLst/>
          </a:prstGeom>
        </p:spPr>
      </p:pic>
      <p:pic>
        <p:nvPicPr>
          <p:cNvPr id="5" name="Picture 4" descr="1280px-Allende_meteorit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189" y="805154"/>
            <a:ext cx="5350759" cy="5058139"/>
          </a:xfrm>
          <a:prstGeom prst="rect">
            <a:avLst/>
          </a:prstGeom>
        </p:spPr>
      </p:pic>
    </p:spTree>
    <p:extLst>
      <p:ext uri="{BB962C8B-B14F-4D97-AF65-F5344CB8AC3E}">
        <p14:creationId xmlns:p14="http://schemas.microsoft.com/office/powerpoint/2010/main" val="2112354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3060" y="124849"/>
            <a:ext cx="6803780" cy="1200329"/>
          </a:xfrm>
          <a:prstGeom prst="rect">
            <a:avLst/>
          </a:prstGeom>
          <a:noFill/>
        </p:spPr>
        <p:txBody>
          <a:bodyPr wrap="square" rtlCol="0">
            <a:spAutoFit/>
          </a:bodyPr>
          <a:lstStyle/>
          <a:p>
            <a:r>
              <a:rPr lang="en-US" sz="3600" b="1" dirty="0" err="1"/>
              <a:t>Hvorfor</a:t>
            </a:r>
            <a:r>
              <a:rPr lang="en-US" sz="3600" b="1" dirty="0"/>
              <a:t> </a:t>
            </a:r>
            <a:r>
              <a:rPr lang="en-US" sz="3600" b="1" dirty="0" err="1"/>
              <a:t>opstod</a:t>
            </a:r>
            <a:r>
              <a:rPr lang="en-US" sz="3600" b="1" dirty="0"/>
              <a:t> </a:t>
            </a:r>
            <a:r>
              <a:rPr lang="en-US" sz="3600" b="1" dirty="0" err="1"/>
              <a:t>mennesker</a:t>
            </a:r>
            <a:r>
              <a:rPr lang="en-US" sz="3600" b="1" dirty="0"/>
              <a:t> </a:t>
            </a:r>
            <a:r>
              <a:rPr lang="en-US" sz="3600" b="1" dirty="0" err="1"/>
              <a:t>og</a:t>
            </a:r>
            <a:r>
              <a:rPr lang="en-US" sz="3600" b="1" dirty="0"/>
              <a:t> </a:t>
            </a:r>
            <a:r>
              <a:rPr lang="en-US" sz="3600" b="1" dirty="0" err="1"/>
              <a:t>dyr</a:t>
            </a:r>
            <a:r>
              <a:rPr lang="en-US" sz="3600" b="1" dirty="0"/>
              <a:t> </a:t>
            </a:r>
            <a:r>
              <a:rPr lang="en-US" sz="3600" b="1" dirty="0" err="1"/>
              <a:t>så</a:t>
            </a:r>
            <a:r>
              <a:rPr lang="en-US" sz="3600" b="1" dirty="0"/>
              <a:t> sent?</a:t>
            </a:r>
          </a:p>
        </p:txBody>
      </p:sp>
      <p:pic>
        <p:nvPicPr>
          <p:cNvPr id="11" name="Picture 10" descr="Absolute_pO2_time.eps"/>
          <p:cNvPicPr>
            <a:picLocks noChangeAspect="1"/>
          </p:cNvPicPr>
          <p:nvPr/>
        </p:nvPicPr>
        <p:blipFill rotWithShape="1">
          <a:blip r:embed="rId3">
            <a:extLst>
              <a:ext uri="{28A0092B-C50C-407E-A947-70E740481C1C}">
                <a14:useLocalDpi xmlns:a14="http://schemas.microsoft.com/office/drawing/2010/main" val="0"/>
              </a:ext>
            </a:extLst>
          </a:blip>
          <a:srcRect t="57977" b="-1905"/>
          <a:stretch/>
        </p:blipFill>
        <p:spPr>
          <a:xfrm>
            <a:off x="-686800" y="3879007"/>
            <a:ext cx="10193668" cy="2403476"/>
          </a:xfrm>
          <a:prstGeom prst="rect">
            <a:avLst/>
          </a:prstGeom>
        </p:spPr>
      </p:pic>
      <p:grpSp>
        <p:nvGrpSpPr>
          <p:cNvPr id="2" name="Group 1"/>
          <p:cNvGrpSpPr/>
          <p:nvPr/>
        </p:nvGrpSpPr>
        <p:grpSpPr>
          <a:xfrm>
            <a:off x="6871820" y="1092097"/>
            <a:ext cx="2131855" cy="2876981"/>
            <a:chOff x="6871820" y="1092097"/>
            <a:chExt cx="2131855" cy="2876981"/>
          </a:xfrm>
        </p:grpSpPr>
        <p:pic>
          <p:nvPicPr>
            <p:cNvPr id="10" name="Picture 9" descr="Usain_Bolt,_Anniversary_Games,_London_201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1820" y="1092097"/>
              <a:ext cx="2131855" cy="2604057"/>
            </a:xfrm>
            <a:prstGeom prst="rect">
              <a:avLst/>
            </a:prstGeom>
          </p:spPr>
        </p:pic>
        <p:cxnSp>
          <p:nvCxnSpPr>
            <p:cNvPr id="3" name="Straight Arrow Connector 2"/>
            <p:cNvCxnSpPr/>
            <p:nvPr/>
          </p:nvCxnSpPr>
          <p:spPr>
            <a:xfrm>
              <a:off x="8368652" y="3696154"/>
              <a:ext cx="0" cy="272924"/>
            </a:xfrm>
            <a:prstGeom prst="straightConnector1">
              <a:avLst/>
            </a:prstGeom>
            <a:ln>
              <a:solidFill>
                <a:schemeClr val="accent6">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394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world_a1.jpg"/>
          <p:cNvPicPr>
            <a:picLocks noChangeAspect="1"/>
          </p:cNvPicPr>
          <p:nvPr/>
        </p:nvPicPr>
        <p:blipFill rotWithShape="1">
          <a:blip r:embed="rId2">
            <a:extLst>
              <a:ext uri="{28A0092B-C50C-407E-A947-70E740481C1C}">
                <a14:useLocalDpi xmlns:a14="http://schemas.microsoft.com/office/drawing/2010/main" val="0"/>
              </a:ext>
            </a:extLst>
          </a:blip>
          <a:srcRect l="2109" t="2808" r="2279" b="7866"/>
          <a:stretch/>
        </p:blipFill>
        <p:spPr>
          <a:xfrm>
            <a:off x="0" y="0"/>
            <a:ext cx="9155098" cy="6044339"/>
          </a:xfrm>
          <a:prstGeom prst="rect">
            <a:avLst/>
          </a:prstGeom>
        </p:spPr>
      </p:pic>
    </p:spTree>
    <p:extLst>
      <p:ext uri="{BB962C8B-B14F-4D97-AF65-F5344CB8AC3E}">
        <p14:creationId xmlns:p14="http://schemas.microsoft.com/office/powerpoint/2010/main" val="2733710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70" name="Picture 6" descr="EvolutionOfUniverse.jpeg                                       0009525FMacintosh HD                   B746CC0A:"/>
          <p:cNvPicPr>
            <a:picLocks noChangeAspect="1" noChangeArrowheads="1"/>
          </p:cNvPicPr>
          <p:nvPr/>
        </p:nvPicPr>
        <p:blipFill>
          <a:blip r:embed="rId3"/>
          <a:srcRect/>
          <a:stretch>
            <a:fillRect/>
          </a:stretch>
        </p:blipFill>
        <p:spPr bwMode="auto">
          <a:xfrm>
            <a:off x="1" y="113403"/>
            <a:ext cx="9144000" cy="4521661"/>
          </a:xfrm>
          <a:prstGeom prst="rect">
            <a:avLst/>
          </a:prstGeom>
          <a:noFill/>
        </p:spPr>
      </p:pic>
      <p:sp>
        <p:nvSpPr>
          <p:cNvPr id="11272" name="Rectangle 8"/>
          <p:cNvSpPr>
            <a:spLocks noChangeArrowheads="1"/>
          </p:cNvSpPr>
          <p:nvPr/>
        </p:nvSpPr>
        <p:spPr bwMode="auto">
          <a:xfrm>
            <a:off x="228600" y="6858000"/>
            <a:ext cx="5403850" cy="336550"/>
          </a:xfrm>
          <a:prstGeom prst="rect">
            <a:avLst/>
          </a:prstGeom>
          <a:noFill/>
          <a:ln w="9525">
            <a:noFill/>
            <a:miter lim="800000"/>
            <a:headEnd/>
            <a:tailEnd/>
          </a:ln>
          <a:effectLst/>
        </p:spPr>
        <p:txBody>
          <a:bodyPr wrap="none">
            <a:spAutoFit/>
          </a:bodyPr>
          <a:lstStyle/>
          <a:p>
            <a:r>
              <a:rPr lang="en-US" sz="1600">
                <a:solidFill>
                  <a:srgbClr val="DFF700"/>
                </a:solidFill>
                <a:effectLst/>
                <a:latin typeface="Georgia" pitchFamily="18" charset="0"/>
              </a:rPr>
              <a:t>…men husk på: Videnskab skal kunne falsificeres!</a:t>
            </a:r>
          </a:p>
        </p:txBody>
      </p:sp>
    </p:spTree>
    <p:extLst>
      <p:ext uri="{BB962C8B-B14F-4D97-AF65-F5344CB8AC3E}">
        <p14:creationId xmlns:p14="http://schemas.microsoft.com/office/powerpoint/2010/main" val="27202676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normAutofit fontScale="90000"/>
          </a:bodyPr>
          <a:lstStyle/>
          <a:p>
            <a:pPr algn="l" eaLnBrk="1" hangingPunct="1"/>
            <a:r>
              <a:rPr lang="en-US" sz="1800" dirty="0" err="1">
                <a:latin typeface="Arial" charset="0"/>
              </a:rPr>
              <a:t>Hvorfor</a:t>
            </a:r>
            <a:r>
              <a:rPr lang="en-US" sz="1800" dirty="0">
                <a:latin typeface="Arial" charset="0"/>
              </a:rPr>
              <a:t> </a:t>
            </a:r>
            <a:r>
              <a:rPr lang="en-US" sz="1800" dirty="0" err="1">
                <a:latin typeface="Arial" charset="0"/>
              </a:rPr>
              <a:t>opstod</a:t>
            </a:r>
            <a:r>
              <a:rPr lang="en-US" sz="1800" dirty="0">
                <a:latin typeface="Arial" charset="0"/>
              </a:rPr>
              <a:t> </a:t>
            </a:r>
            <a:r>
              <a:rPr lang="en-US" sz="1800" dirty="0" err="1">
                <a:latin typeface="Arial" charset="0"/>
              </a:rPr>
              <a:t>dyr</a:t>
            </a:r>
            <a:r>
              <a:rPr lang="en-US" sz="1800" dirty="0">
                <a:latin typeface="Arial" charset="0"/>
              </a:rPr>
              <a:t> </a:t>
            </a:r>
            <a:r>
              <a:rPr lang="en-US" sz="1800" dirty="0" err="1">
                <a:latin typeface="Arial" charset="0"/>
              </a:rPr>
              <a:t>så</a:t>
            </a:r>
            <a:r>
              <a:rPr lang="en-US" sz="1800" dirty="0">
                <a:latin typeface="Arial" charset="0"/>
              </a:rPr>
              <a:t> sent?</a:t>
            </a:r>
            <a:br>
              <a:rPr lang="en-US" sz="1800" dirty="0">
                <a:latin typeface="Arial" charset="0"/>
              </a:rPr>
            </a:br>
            <a:br>
              <a:rPr lang="en-US" sz="1800" dirty="0">
                <a:latin typeface="Arial" charset="0"/>
              </a:rPr>
            </a:br>
            <a:r>
              <a:rPr lang="en-US" sz="1800" dirty="0">
                <a:latin typeface="Arial" charset="0"/>
              </a:rPr>
              <a:t>Brocks et al 2017: “</a:t>
            </a:r>
            <a:r>
              <a:rPr lang="en-US" sz="1800" dirty="0" err="1">
                <a:latin typeface="Arial" charset="0"/>
              </a:rPr>
              <a:t>Madpakkerne</a:t>
            </a:r>
            <a:r>
              <a:rPr lang="en-US" sz="1800" dirty="0">
                <a:latin typeface="Arial" charset="0"/>
              </a:rPr>
              <a:t> </a:t>
            </a:r>
            <a:r>
              <a:rPr lang="en-US" sz="1800" dirty="0" err="1">
                <a:latin typeface="Arial" charset="0"/>
              </a:rPr>
              <a:t>blev</a:t>
            </a:r>
            <a:r>
              <a:rPr lang="en-US" sz="1800" dirty="0">
                <a:latin typeface="Arial" charset="0"/>
              </a:rPr>
              <a:t> </a:t>
            </a:r>
            <a:r>
              <a:rPr lang="en-US" sz="1800" dirty="0" err="1">
                <a:latin typeface="Arial" charset="0"/>
              </a:rPr>
              <a:t>større</a:t>
            </a:r>
            <a:r>
              <a:rPr lang="en-US" sz="1800" dirty="0">
                <a:latin typeface="Arial" charset="0"/>
              </a:rPr>
              <a:t>”</a:t>
            </a:r>
            <a:br>
              <a:rPr lang="en-US" sz="1800" dirty="0">
                <a:latin typeface="Arial" charset="0"/>
              </a:rPr>
            </a:br>
            <a:r>
              <a:rPr lang="en-US" sz="1800" dirty="0" err="1">
                <a:latin typeface="Arial" charset="0"/>
              </a:rPr>
              <a:t>Selv</a:t>
            </a:r>
            <a:r>
              <a:rPr lang="en-US" sz="1800" dirty="0">
                <a:latin typeface="Arial" charset="0"/>
              </a:rPr>
              <a:t> om </a:t>
            </a:r>
            <a:r>
              <a:rPr lang="en-US" sz="1800" dirty="0" err="1">
                <a:latin typeface="Arial" charset="0"/>
              </a:rPr>
              <a:t>algerne</a:t>
            </a:r>
            <a:r>
              <a:rPr lang="en-US" sz="1800" dirty="0">
                <a:latin typeface="Arial" charset="0"/>
              </a:rPr>
              <a:t> </a:t>
            </a:r>
            <a:r>
              <a:rPr lang="en-US" sz="1800" dirty="0" err="1">
                <a:latin typeface="Arial" charset="0"/>
              </a:rPr>
              <a:t>udviklede</a:t>
            </a:r>
            <a:r>
              <a:rPr lang="en-US" sz="1800" dirty="0">
                <a:latin typeface="Arial" charset="0"/>
              </a:rPr>
              <a:t> sig </a:t>
            </a:r>
            <a:r>
              <a:rPr lang="en-US" sz="1800" dirty="0" err="1">
                <a:latin typeface="Arial" charset="0"/>
              </a:rPr>
              <a:t>tidligere</a:t>
            </a:r>
            <a:r>
              <a:rPr lang="en-US" sz="1800" dirty="0">
                <a:latin typeface="Arial" charset="0"/>
              </a:rPr>
              <a:t>, </a:t>
            </a:r>
            <a:r>
              <a:rPr lang="en-US" sz="1800" dirty="0" err="1">
                <a:latin typeface="Arial" charset="0"/>
              </a:rPr>
              <a:t>var</a:t>
            </a:r>
            <a:r>
              <a:rPr lang="en-US" sz="1800" dirty="0">
                <a:latin typeface="Arial" charset="0"/>
              </a:rPr>
              <a:t> </a:t>
            </a:r>
            <a:r>
              <a:rPr lang="en-US" sz="1800" dirty="0" err="1">
                <a:latin typeface="Arial" charset="0"/>
              </a:rPr>
              <a:t>det</a:t>
            </a:r>
            <a:r>
              <a:rPr lang="en-US" sz="1800" dirty="0">
                <a:latin typeface="Arial" charset="0"/>
              </a:rPr>
              <a:t> </a:t>
            </a:r>
            <a:r>
              <a:rPr lang="en-US" sz="1800" dirty="0" err="1">
                <a:latin typeface="Arial" charset="0"/>
              </a:rPr>
              <a:t>først</a:t>
            </a:r>
            <a:r>
              <a:rPr lang="en-US" sz="1800" dirty="0">
                <a:latin typeface="Arial" charset="0"/>
              </a:rPr>
              <a:t> </a:t>
            </a:r>
            <a:r>
              <a:rPr lang="en-US" sz="1800" dirty="0" err="1">
                <a:latin typeface="Arial" charset="0"/>
              </a:rPr>
              <a:t>efter</a:t>
            </a:r>
            <a:r>
              <a:rPr lang="en-US" sz="1800" dirty="0">
                <a:latin typeface="Arial" charset="0"/>
              </a:rPr>
              <a:t> den </a:t>
            </a:r>
            <a:r>
              <a:rPr lang="en-US" sz="1800" dirty="0" err="1">
                <a:latin typeface="Arial" charset="0"/>
              </a:rPr>
              <a:t>Sturtianske</a:t>
            </a:r>
            <a:r>
              <a:rPr lang="en-US" sz="1800" dirty="0">
                <a:latin typeface="Arial" charset="0"/>
              </a:rPr>
              <a:t> </a:t>
            </a:r>
            <a:r>
              <a:rPr lang="en-US" sz="1800" dirty="0" err="1">
                <a:latin typeface="Arial" charset="0"/>
              </a:rPr>
              <a:t>istid</a:t>
            </a:r>
            <a:r>
              <a:rPr lang="en-US" sz="1800" dirty="0">
                <a:latin typeface="Arial" charset="0"/>
              </a:rPr>
              <a:t> (~650 Ma) at </a:t>
            </a:r>
            <a:r>
              <a:rPr lang="en-US" sz="1800" dirty="0" err="1">
                <a:latin typeface="Arial" charset="0"/>
              </a:rPr>
              <a:t>algerne</a:t>
            </a:r>
            <a:r>
              <a:rPr lang="en-US" sz="1800" dirty="0">
                <a:latin typeface="Arial" charset="0"/>
              </a:rPr>
              <a:t> </a:t>
            </a:r>
            <a:r>
              <a:rPr lang="en-US" sz="1800" dirty="0" err="1">
                <a:latin typeface="Arial" charset="0"/>
              </a:rPr>
              <a:t>begyndte</a:t>
            </a:r>
            <a:r>
              <a:rPr lang="en-US" sz="1800" dirty="0">
                <a:latin typeface="Arial" charset="0"/>
              </a:rPr>
              <a:t> at </a:t>
            </a:r>
            <a:r>
              <a:rPr lang="en-US" sz="1800" dirty="0" err="1">
                <a:latin typeface="Arial" charset="0"/>
              </a:rPr>
              <a:t>dominere</a:t>
            </a:r>
            <a:r>
              <a:rPr lang="en-US" sz="1800" dirty="0">
                <a:latin typeface="Arial" charset="0"/>
              </a:rPr>
              <a:t> over </a:t>
            </a:r>
            <a:r>
              <a:rPr lang="en-US" sz="1800" dirty="0" err="1">
                <a:latin typeface="Arial" charset="0"/>
              </a:rPr>
              <a:t>cyanobakterier</a:t>
            </a:r>
            <a:r>
              <a:rPr lang="en-US" sz="1800" dirty="0">
                <a:latin typeface="Arial" charset="0"/>
              </a:rPr>
              <a:t> </a:t>
            </a:r>
            <a:r>
              <a:rPr lang="en-US" sz="1800" dirty="0" err="1">
                <a:latin typeface="Arial" charset="0"/>
              </a:rPr>
              <a:t>i</a:t>
            </a:r>
            <a:r>
              <a:rPr lang="en-US" sz="1800" dirty="0">
                <a:latin typeface="Arial" charset="0"/>
              </a:rPr>
              <a:t> </a:t>
            </a:r>
            <a:r>
              <a:rPr lang="en-US" sz="1800" dirty="0" err="1">
                <a:latin typeface="Arial" charset="0"/>
              </a:rPr>
              <a:t>havet</a:t>
            </a:r>
            <a:r>
              <a:rPr lang="en-US" sz="1800" dirty="0">
                <a:latin typeface="Arial" charset="0"/>
              </a:rPr>
              <a:t>…</a:t>
            </a:r>
          </a:p>
        </p:txBody>
      </p:sp>
      <p:pic>
        <p:nvPicPr>
          <p:cNvPr id="2051" name="Picture 5" descr="D:\PPT_Out\nature-logo.jpg"/>
          <p:cNvPicPr>
            <a:picLocks/>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985000" y="6223000"/>
            <a:ext cx="13335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2" name="Title 1"/>
          <p:cNvSpPr txBox="1">
            <a:spLocks/>
          </p:cNvSpPr>
          <p:nvPr/>
        </p:nvSpPr>
        <p:spPr bwMode="auto">
          <a:xfrm>
            <a:off x="444500" y="5851525"/>
            <a:ext cx="8229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a:solidFill>
                  <a:schemeClr val="tx1"/>
                </a:solidFill>
                <a:latin typeface="Calibri" charset="0"/>
                <a:ea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algn="ctr" eaLnBrk="1" hangingPunct="1"/>
            <a:r>
              <a:rPr lang="en-US" sz="1200">
                <a:latin typeface="Arial" charset="0"/>
              </a:rPr>
              <a:t>J J Brocks </a:t>
            </a:r>
            <a:r>
              <a:rPr lang="en-US" sz="1200" i="1">
                <a:latin typeface="Arial" charset="0"/>
              </a:rPr>
              <a:t>et al. Nature</a:t>
            </a:r>
            <a:r>
              <a:rPr lang="en-US" sz="1200">
                <a:latin typeface="Arial" charset="0"/>
              </a:rPr>
              <a:t> 1–4 (2017) doi:10.1038/nature23457</a:t>
            </a:r>
          </a:p>
        </p:txBody>
      </p:sp>
      <p:pic>
        <p:nvPicPr>
          <p:cNvPr id="2053" name="Content Placeholder 6" descr="nature23457-f1.jpg"/>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2171700" y="1752600"/>
            <a:ext cx="4800600" cy="3746500"/>
          </a:xfrm>
        </p:spPr>
      </p:pic>
    </p:spTree>
    <p:extLst>
      <p:ext uri="{BB962C8B-B14F-4D97-AF65-F5344CB8AC3E}">
        <p14:creationId xmlns:p14="http://schemas.microsoft.com/office/powerpoint/2010/main" val="14930081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348078" y="0"/>
            <a:ext cx="4810929" cy="6858000"/>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5"/>
          <p:cNvSpPr>
            <a:spLocks noGrp="1"/>
          </p:cNvSpPr>
          <p:nvPr>
            <p:ph type="title"/>
          </p:nvPr>
        </p:nvSpPr>
        <p:spPr>
          <a:xfrm>
            <a:off x="128344" y="274638"/>
            <a:ext cx="9015656" cy="1143000"/>
          </a:xfrm>
        </p:spPr>
        <p:txBody>
          <a:bodyPr>
            <a:normAutofit/>
          </a:bodyPr>
          <a:lstStyle/>
          <a:p>
            <a:pPr algn="l"/>
            <a:r>
              <a:rPr lang="en-US" dirty="0" err="1">
                <a:latin typeface="Arial"/>
                <a:cs typeface="Arial"/>
              </a:rPr>
              <a:t>Cyanobakterier</a:t>
            </a:r>
            <a:r>
              <a:rPr lang="en-US" dirty="0">
                <a:solidFill>
                  <a:srgbClr val="FFFFFF"/>
                </a:solidFill>
                <a:latin typeface="Arial"/>
                <a:cs typeface="Arial"/>
              </a:rPr>
              <a:t> 						      Alger</a:t>
            </a:r>
          </a:p>
        </p:txBody>
      </p:sp>
      <p:grpSp>
        <p:nvGrpSpPr>
          <p:cNvPr id="10" name="Group 9"/>
          <p:cNvGrpSpPr/>
          <p:nvPr/>
        </p:nvGrpSpPr>
        <p:grpSpPr>
          <a:xfrm>
            <a:off x="-430912" y="1696032"/>
            <a:ext cx="4876800" cy="5161968"/>
            <a:chOff x="3374216" y="1950058"/>
            <a:chExt cx="4876800" cy="5161968"/>
          </a:xfrm>
          <a:solidFill>
            <a:srgbClr val="FFFFFF"/>
          </a:solidFill>
        </p:grpSpPr>
        <p:sp>
          <p:nvSpPr>
            <p:cNvPr id="11" name="Rectangle 10"/>
            <p:cNvSpPr/>
            <p:nvPr/>
          </p:nvSpPr>
          <p:spPr>
            <a:xfrm>
              <a:off x="4024193" y="6096363"/>
              <a:ext cx="3526534" cy="1015663"/>
            </a:xfrm>
            <a:prstGeom prst="rect">
              <a:avLst/>
            </a:prstGeom>
            <a:grpFill/>
          </p:spPr>
          <p:txBody>
            <a:bodyPr wrap="square">
              <a:spAutoFit/>
            </a:bodyPr>
            <a:lstStyle/>
            <a:p>
              <a:pPr algn="ctr"/>
              <a:r>
                <a:rPr lang="en-US" sz="1200" b="1" i="1" dirty="0" err="1">
                  <a:solidFill>
                    <a:srgbClr val="000000"/>
                  </a:solidFill>
                  <a:latin typeface="Arial"/>
                  <a:cs typeface="Arial"/>
                </a:rPr>
                <a:t>Myxococcoides</a:t>
              </a:r>
              <a:r>
                <a:rPr lang="en-US" sz="1200" b="1" i="1" dirty="0">
                  <a:solidFill>
                    <a:srgbClr val="000000"/>
                  </a:solidFill>
                  <a:latin typeface="Arial"/>
                  <a:cs typeface="Arial"/>
                </a:rPr>
                <a:t> </a:t>
              </a:r>
              <a:r>
                <a:rPr lang="en-US" sz="1200" b="1" i="1" dirty="0" err="1">
                  <a:solidFill>
                    <a:srgbClr val="000000"/>
                  </a:solidFill>
                  <a:latin typeface="Arial"/>
                  <a:cs typeface="Arial"/>
                </a:rPr>
                <a:t>cantabrigiens</a:t>
              </a:r>
              <a:endParaRPr lang="en-US" sz="1200" b="1" i="1" dirty="0">
                <a:solidFill>
                  <a:srgbClr val="000000"/>
                </a:solidFill>
                <a:latin typeface="Arial"/>
                <a:cs typeface="Arial"/>
              </a:endParaRPr>
            </a:p>
            <a:p>
              <a:pPr algn="ctr"/>
              <a:r>
                <a:rPr lang="en-US" sz="1200" dirty="0" err="1">
                  <a:solidFill>
                    <a:srgbClr val="000000"/>
                  </a:solidFill>
                  <a:latin typeface="Arial"/>
                  <a:cs typeface="Arial"/>
                </a:rPr>
                <a:t>cyanobakterier</a:t>
              </a:r>
              <a:endParaRPr lang="en-US" sz="1200" dirty="0">
                <a:solidFill>
                  <a:srgbClr val="000000"/>
                </a:solidFill>
                <a:latin typeface="Arial"/>
                <a:cs typeface="Arial"/>
              </a:endParaRPr>
            </a:p>
            <a:p>
              <a:pPr algn="ctr"/>
              <a:r>
                <a:rPr lang="en-US" sz="1200" dirty="0" err="1">
                  <a:solidFill>
                    <a:srgbClr val="000000"/>
                  </a:solidFill>
                  <a:latin typeface="Arial"/>
                  <a:cs typeface="Arial"/>
                </a:rPr>
                <a:t>Draken</a:t>
              </a:r>
              <a:r>
                <a:rPr lang="en-US" sz="1200" dirty="0">
                  <a:solidFill>
                    <a:srgbClr val="000000"/>
                  </a:solidFill>
                  <a:latin typeface="Arial"/>
                  <a:cs typeface="Arial"/>
                </a:rPr>
                <a:t> </a:t>
              </a:r>
              <a:r>
                <a:rPr lang="en-US" sz="1200" dirty="0" err="1">
                  <a:solidFill>
                    <a:srgbClr val="000000"/>
                  </a:solidFill>
                  <a:latin typeface="Arial"/>
                  <a:cs typeface="Arial"/>
                </a:rPr>
                <a:t>Formationen</a:t>
              </a:r>
              <a:r>
                <a:rPr lang="en-US" sz="1200" dirty="0">
                  <a:solidFill>
                    <a:srgbClr val="000000"/>
                  </a:solidFill>
                  <a:latin typeface="Arial"/>
                  <a:cs typeface="Arial"/>
                </a:rPr>
                <a:t>, Svalbard </a:t>
              </a:r>
            </a:p>
            <a:p>
              <a:pPr algn="ctr"/>
              <a:r>
                <a:rPr lang="en-US" sz="1200" dirty="0">
                  <a:solidFill>
                    <a:srgbClr val="000000"/>
                  </a:solidFill>
                  <a:latin typeface="Arial"/>
                  <a:cs typeface="Arial"/>
                </a:rPr>
                <a:t>~800 </a:t>
              </a:r>
              <a:r>
                <a:rPr lang="en-US" sz="1200" dirty="0" err="1">
                  <a:solidFill>
                    <a:srgbClr val="000000"/>
                  </a:solidFill>
                  <a:latin typeface="Arial"/>
                  <a:cs typeface="Arial"/>
                </a:rPr>
                <a:t>mio</a:t>
              </a:r>
              <a:r>
                <a:rPr lang="en-US" sz="1200" dirty="0">
                  <a:solidFill>
                    <a:srgbClr val="000000"/>
                  </a:solidFill>
                  <a:latin typeface="Arial"/>
                  <a:cs typeface="Arial"/>
                </a:rPr>
                <a:t>. </a:t>
              </a:r>
              <a:r>
                <a:rPr lang="en-US" sz="1200" dirty="0" err="1">
                  <a:solidFill>
                    <a:srgbClr val="000000"/>
                  </a:solidFill>
                  <a:latin typeface="Arial"/>
                  <a:cs typeface="Arial"/>
                </a:rPr>
                <a:t>år</a:t>
              </a:r>
              <a:r>
                <a:rPr lang="en-US" sz="1200" dirty="0">
                  <a:solidFill>
                    <a:srgbClr val="000000"/>
                  </a:solidFill>
                  <a:latin typeface="Arial"/>
                  <a:cs typeface="Arial"/>
                </a:rPr>
                <a:t> </a:t>
              </a:r>
              <a:r>
                <a:rPr lang="en-US" sz="1200" dirty="0" err="1">
                  <a:solidFill>
                    <a:srgbClr val="000000"/>
                  </a:solidFill>
                  <a:latin typeface="Arial"/>
                  <a:cs typeface="Arial"/>
                </a:rPr>
                <a:t>gammel</a:t>
              </a:r>
              <a:endParaRPr lang="en-US" sz="1200" dirty="0">
                <a:solidFill>
                  <a:srgbClr val="000000"/>
                </a:solidFill>
                <a:latin typeface="Arial"/>
                <a:cs typeface="Arial"/>
              </a:endParaRPr>
            </a:p>
            <a:p>
              <a:pPr algn="ctr"/>
              <a:r>
                <a:rPr lang="en-US" sz="1200" dirty="0" err="1">
                  <a:solidFill>
                    <a:srgbClr val="000000"/>
                  </a:solidFill>
                  <a:latin typeface="Arial"/>
                  <a:cs typeface="Arial"/>
                </a:rPr>
                <a:t>Foto</a:t>
              </a:r>
              <a:r>
                <a:rPr lang="en-US" sz="1200" dirty="0">
                  <a:solidFill>
                    <a:srgbClr val="000000"/>
                  </a:solidFill>
                  <a:latin typeface="Arial"/>
                  <a:cs typeface="Arial"/>
                </a:rPr>
                <a:t>: T. W. Dahl</a:t>
              </a:r>
            </a:p>
          </p:txBody>
        </p:sp>
        <p:pic>
          <p:nvPicPr>
            <p:cNvPr id="12" name="Picture 11" descr="86-P-91-1A-B_005x40x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216" y="1950058"/>
              <a:ext cx="4876800" cy="3657600"/>
            </a:xfrm>
            <a:prstGeom prst="rect">
              <a:avLst/>
            </a:prstGeom>
            <a:grpFill/>
          </p:spPr>
        </p:pic>
      </p:grpSp>
      <p:pic>
        <p:nvPicPr>
          <p:cNvPr id="18" name="Picture 17" descr="Cunningham2017_review_fig2j_putative_red_alga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078" y="1696032"/>
            <a:ext cx="4795922" cy="4170367"/>
          </a:xfrm>
          <a:prstGeom prst="rect">
            <a:avLst/>
          </a:prstGeom>
        </p:spPr>
      </p:pic>
      <p:pic>
        <p:nvPicPr>
          <p:cNvPr id="19" name="Picture 18" descr="Screen Shot 2018-08-06 at 14.53.2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106" y="5525750"/>
            <a:ext cx="984504" cy="167640"/>
          </a:xfrm>
          <a:prstGeom prst="rect">
            <a:avLst/>
          </a:prstGeom>
        </p:spPr>
      </p:pic>
      <p:sp>
        <p:nvSpPr>
          <p:cNvPr id="20" name="Rectangle 19"/>
          <p:cNvSpPr/>
          <p:nvPr/>
        </p:nvSpPr>
        <p:spPr>
          <a:xfrm>
            <a:off x="6442714" y="5650955"/>
            <a:ext cx="530915" cy="215444"/>
          </a:xfrm>
          <a:prstGeom prst="rect">
            <a:avLst/>
          </a:prstGeom>
        </p:spPr>
        <p:txBody>
          <a:bodyPr wrap="none">
            <a:spAutoFit/>
          </a:bodyPr>
          <a:lstStyle/>
          <a:p>
            <a:r>
              <a:rPr lang="en-US" sz="800" dirty="0">
                <a:solidFill>
                  <a:schemeClr val="bg1"/>
                </a:solidFill>
                <a:latin typeface="Arial"/>
                <a:cs typeface="Arial"/>
              </a:rPr>
              <a:t>100 µm</a:t>
            </a:r>
          </a:p>
        </p:txBody>
      </p:sp>
      <p:sp>
        <p:nvSpPr>
          <p:cNvPr id="21" name="Rectangle 20"/>
          <p:cNvSpPr/>
          <p:nvPr/>
        </p:nvSpPr>
        <p:spPr>
          <a:xfrm>
            <a:off x="4860647" y="6030507"/>
            <a:ext cx="3878794" cy="830997"/>
          </a:xfrm>
          <a:prstGeom prst="rect">
            <a:avLst/>
          </a:prstGeom>
          <a:solidFill>
            <a:srgbClr val="000000"/>
          </a:solidFill>
        </p:spPr>
        <p:txBody>
          <a:bodyPr wrap="square">
            <a:spAutoFit/>
          </a:bodyPr>
          <a:lstStyle/>
          <a:p>
            <a:pPr algn="ctr"/>
            <a:r>
              <a:rPr lang="en-US" sz="1200" b="1" i="1" dirty="0" err="1">
                <a:solidFill>
                  <a:srgbClr val="FFFFFF"/>
                </a:solidFill>
                <a:latin typeface="Arial"/>
                <a:cs typeface="Arial"/>
              </a:rPr>
              <a:t>Archaeophycus</a:t>
            </a:r>
            <a:r>
              <a:rPr lang="en-US" sz="1200" b="1" i="1" dirty="0">
                <a:solidFill>
                  <a:srgbClr val="FFFFFF"/>
                </a:solidFill>
                <a:latin typeface="Arial"/>
                <a:cs typeface="Arial"/>
              </a:rPr>
              <a:t> </a:t>
            </a:r>
          </a:p>
          <a:p>
            <a:pPr algn="ctr"/>
            <a:r>
              <a:rPr lang="en-US" sz="1200" dirty="0" err="1">
                <a:solidFill>
                  <a:srgbClr val="FFFFFF"/>
                </a:solidFill>
                <a:latin typeface="Arial"/>
                <a:cs typeface="Arial"/>
              </a:rPr>
              <a:t>Mulig</a:t>
            </a:r>
            <a:r>
              <a:rPr lang="en-US" sz="1200" dirty="0">
                <a:solidFill>
                  <a:srgbClr val="FFFFFF"/>
                </a:solidFill>
                <a:latin typeface="Arial"/>
                <a:cs typeface="Arial"/>
              </a:rPr>
              <a:t> </a:t>
            </a:r>
            <a:r>
              <a:rPr lang="en-US" sz="1200" dirty="0" err="1">
                <a:solidFill>
                  <a:srgbClr val="FFFFFF"/>
                </a:solidFill>
                <a:latin typeface="Arial"/>
                <a:cs typeface="Arial"/>
              </a:rPr>
              <a:t>rødalge</a:t>
            </a:r>
            <a:endParaRPr lang="en-US" sz="1200" dirty="0">
              <a:solidFill>
                <a:srgbClr val="FFFFFF"/>
              </a:solidFill>
              <a:latin typeface="Arial"/>
              <a:cs typeface="Arial"/>
            </a:endParaRPr>
          </a:p>
          <a:p>
            <a:pPr algn="ctr"/>
            <a:r>
              <a:rPr lang="en-US" sz="1200" dirty="0" err="1">
                <a:solidFill>
                  <a:srgbClr val="FFFFFF"/>
                </a:solidFill>
                <a:latin typeface="Arial"/>
                <a:cs typeface="Arial"/>
              </a:rPr>
              <a:t>Weng’an</a:t>
            </a:r>
            <a:r>
              <a:rPr lang="en-US" sz="1200" dirty="0">
                <a:solidFill>
                  <a:srgbClr val="FFFFFF"/>
                </a:solidFill>
                <a:latin typeface="Arial"/>
                <a:cs typeface="Arial"/>
              </a:rPr>
              <a:t> Biota, Kina· 609-570 </a:t>
            </a:r>
            <a:r>
              <a:rPr lang="en-US" sz="1200" dirty="0" err="1">
                <a:solidFill>
                  <a:srgbClr val="FFFFFF"/>
                </a:solidFill>
                <a:latin typeface="Arial"/>
                <a:cs typeface="Arial"/>
              </a:rPr>
              <a:t>mio</a:t>
            </a:r>
            <a:r>
              <a:rPr lang="en-US" sz="1200" dirty="0">
                <a:solidFill>
                  <a:srgbClr val="FFFFFF"/>
                </a:solidFill>
                <a:latin typeface="Arial"/>
                <a:cs typeface="Arial"/>
              </a:rPr>
              <a:t> </a:t>
            </a:r>
            <a:r>
              <a:rPr lang="en-US" sz="1200" dirty="0" err="1">
                <a:solidFill>
                  <a:srgbClr val="FFFFFF"/>
                </a:solidFill>
                <a:latin typeface="Arial"/>
                <a:cs typeface="Arial"/>
              </a:rPr>
              <a:t>år</a:t>
            </a:r>
            <a:r>
              <a:rPr lang="en-US" sz="1200" dirty="0">
                <a:solidFill>
                  <a:srgbClr val="FFFFFF"/>
                </a:solidFill>
                <a:latin typeface="Arial"/>
                <a:cs typeface="Arial"/>
              </a:rPr>
              <a:t> </a:t>
            </a:r>
            <a:r>
              <a:rPr lang="en-US" sz="1200" dirty="0" err="1">
                <a:solidFill>
                  <a:srgbClr val="FFFFFF"/>
                </a:solidFill>
                <a:latin typeface="Arial"/>
                <a:cs typeface="Arial"/>
              </a:rPr>
              <a:t>gammel</a:t>
            </a:r>
            <a:endParaRPr lang="en-US" sz="1200" dirty="0">
              <a:solidFill>
                <a:srgbClr val="FFFFFF"/>
              </a:solidFill>
              <a:latin typeface="Arial"/>
              <a:cs typeface="Arial"/>
            </a:endParaRPr>
          </a:p>
          <a:p>
            <a:pPr algn="ctr"/>
            <a:r>
              <a:rPr lang="en-US" sz="1200" dirty="0">
                <a:solidFill>
                  <a:srgbClr val="FFFFFF"/>
                </a:solidFill>
                <a:latin typeface="Arial"/>
                <a:cs typeface="Arial"/>
              </a:rPr>
              <a:t>Cunningham et al. 2017</a:t>
            </a:r>
          </a:p>
        </p:txBody>
      </p:sp>
    </p:spTree>
    <p:extLst>
      <p:ext uri="{BB962C8B-B14F-4D97-AF65-F5344CB8AC3E}">
        <p14:creationId xmlns:p14="http://schemas.microsoft.com/office/powerpoint/2010/main" val="40291419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Dokumenter\Arbejde\Studies\Billeder\danmark Feb 26 2003 400_a4_korr.jpg"/>
          <p:cNvPicPr>
            <a:picLocks noChangeAspect="1" noChangeArrowheads="1"/>
          </p:cNvPicPr>
          <p:nvPr/>
        </p:nvPicPr>
        <p:blipFill>
          <a:blip r:embed="rId3"/>
          <a:srcRect/>
          <a:stretch>
            <a:fillRect/>
          </a:stretch>
        </p:blipFill>
        <p:spPr bwMode="auto">
          <a:xfrm>
            <a:off x="0" y="0"/>
            <a:ext cx="9144003" cy="6858000"/>
          </a:xfrm>
          <a:prstGeom prst="rect">
            <a:avLst/>
          </a:prstGeom>
          <a:noFill/>
        </p:spPr>
      </p:pic>
      <p:sp>
        <p:nvSpPr>
          <p:cNvPr id="2" name="Title 1"/>
          <p:cNvSpPr>
            <a:spLocks noGrp="1"/>
          </p:cNvSpPr>
          <p:nvPr>
            <p:ph type="title"/>
          </p:nvPr>
        </p:nvSpPr>
        <p:spPr>
          <a:xfrm>
            <a:off x="457200" y="2635318"/>
            <a:ext cx="8229600" cy="1143000"/>
          </a:xfrm>
        </p:spPr>
        <p:txBody>
          <a:bodyPr>
            <a:normAutofit fontScale="90000"/>
          </a:bodyPr>
          <a:lstStyle/>
          <a:p>
            <a:r>
              <a:rPr lang="en-US" dirty="0" err="1">
                <a:solidFill>
                  <a:schemeClr val="bg1"/>
                </a:solidFill>
                <a:latin typeface="Gill Sans"/>
                <a:cs typeface="Gill Sans"/>
              </a:rPr>
              <a:t>Livets</a:t>
            </a:r>
            <a:r>
              <a:rPr lang="en-US" dirty="0">
                <a:solidFill>
                  <a:schemeClr val="bg1"/>
                </a:solidFill>
                <a:latin typeface="Gill Sans"/>
                <a:cs typeface="Gill Sans"/>
              </a:rPr>
              <a:t> </a:t>
            </a:r>
            <a:r>
              <a:rPr lang="en-US" dirty="0" err="1">
                <a:solidFill>
                  <a:schemeClr val="bg1"/>
                </a:solidFill>
                <a:latin typeface="Gill Sans"/>
                <a:cs typeface="Gill Sans"/>
              </a:rPr>
              <a:t>udvikling</a:t>
            </a:r>
            <a:r>
              <a:rPr lang="en-US" dirty="0">
                <a:solidFill>
                  <a:schemeClr val="bg1"/>
                </a:solidFill>
                <a:latin typeface="Gill Sans"/>
                <a:cs typeface="Gill Sans"/>
              </a:rPr>
              <a:t> </a:t>
            </a:r>
            <a:r>
              <a:rPr lang="en-US" dirty="0" err="1">
                <a:solidFill>
                  <a:schemeClr val="bg1"/>
                </a:solidFill>
                <a:latin typeface="Gill Sans"/>
                <a:cs typeface="Gill Sans"/>
              </a:rPr>
              <a:t>er</a:t>
            </a:r>
            <a:r>
              <a:rPr lang="en-US" dirty="0">
                <a:solidFill>
                  <a:schemeClr val="bg1"/>
                </a:solidFill>
                <a:latin typeface="Gill Sans"/>
                <a:cs typeface="Gill Sans"/>
              </a:rPr>
              <a:t> </a:t>
            </a:r>
            <a:r>
              <a:rPr lang="en-US" dirty="0" err="1">
                <a:solidFill>
                  <a:schemeClr val="bg1"/>
                </a:solidFill>
                <a:latin typeface="Gill Sans"/>
                <a:cs typeface="Gill Sans"/>
              </a:rPr>
              <a:t>tæt</a:t>
            </a:r>
            <a:r>
              <a:rPr lang="en-US" dirty="0">
                <a:solidFill>
                  <a:schemeClr val="bg1"/>
                </a:solidFill>
                <a:latin typeface="Gill Sans"/>
                <a:cs typeface="Gill Sans"/>
              </a:rPr>
              <a:t> </a:t>
            </a:r>
            <a:r>
              <a:rPr lang="en-US" dirty="0" err="1">
                <a:solidFill>
                  <a:schemeClr val="bg1"/>
                </a:solidFill>
                <a:latin typeface="Gill Sans"/>
                <a:cs typeface="Gill Sans"/>
              </a:rPr>
              <a:t>knyttet</a:t>
            </a:r>
            <a:r>
              <a:rPr lang="en-US" dirty="0">
                <a:solidFill>
                  <a:schemeClr val="bg1"/>
                </a:solidFill>
                <a:latin typeface="Gill Sans"/>
                <a:cs typeface="Gill Sans"/>
              </a:rPr>
              <a:t> </a:t>
            </a:r>
            <a:r>
              <a:rPr lang="en-US" dirty="0" err="1">
                <a:solidFill>
                  <a:schemeClr val="bg1"/>
                </a:solidFill>
                <a:latin typeface="Gill Sans"/>
                <a:cs typeface="Gill Sans"/>
              </a:rPr>
              <a:t>til</a:t>
            </a:r>
            <a:r>
              <a:rPr lang="en-US" dirty="0">
                <a:solidFill>
                  <a:schemeClr val="bg1"/>
                </a:solidFill>
                <a:latin typeface="Gill Sans"/>
                <a:cs typeface="Gill Sans"/>
              </a:rPr>
              <a:t> </a:t>
            </a:r>
            <a:r>
              <a:rPr lang="en-US" dirty="0" err="1">
                <a:solidFill>
                  <a:schemeClr val="bg1"/>
                </a:solidFill>
                <a:latin typeface="Gill Sans"/>
                <a:cs typeface="Gill Sans"/>
              </a:rPr>
              <a:t>fri</a:t>
            </a:r>
            <a:r>
              <a:rPr lang="en-US" dirty="0">
                <a:solidFill>
                  <a:schemeClr val="bg1"/>
                </a:solidFill>
                <a:latin typeface="Gill Sans"/>
                <a:cs typeface="Gill Sans"/>
              </a:rPr>
              <a:t> </a:t>
            </a:r>
            <a:r>
              <a:rPr lang="en-US" dirty="0" err="1">
                <a:solidFill>
                  <a:schemeClr val="bg1"/>
                </a:solidFill>
                <a:latin typeface="Gill Sans"/>
                <a:cs typeface="Gill Sans"/>
              </a:rPr>
              <a:t>ilt</a:t>
            </a:r>
            <a:br>
              <a:rPr lang="en-US" dirty="0">
                <a:solidFill>
                  <a:schemeClr val="bg1"/>
                </a:solidFill>
                <a:latin typeface="Gill Sans"/>
                <a:cs typeface="Gill Sans"/>
              </a:rPr>
            </a:br>
            <a:r>
              <a:rPr lang="en-US" sz="12400" dirty="0">
                <a:solidFill>
                  <a:schemeClr val="bg1"/>
                </a:solidFill>
                <a:latin typeface="Gill Sans"/>
                <a:cs typeface="Gill Sans"/>
              </a:rPr>
              <a:t>O</a:t>
            </a:r>
            <a:r>
              <a:rPr lang="en-US" sz="12400" baseline="-25000" dirty="0">
                <a:solidFill>
                  <a:schemeClr val="bg1"/>
                </a:solidFill>
                <a:latin typeface="Gill Sans"/>
                <a:cs typeface="Gill Sans"/>
              </a:rPr>
              <a:t>2</a:t>
            </a:r>
          </a:p>
        </p:txBody>
      </p:sp>
      <p:sp>
        <p:nvSpPr>
          <p:cNvPr id="4" name="Slide Number Placeholder 3"/>
          <p:cNvSpPr>
            <a:spLocks noGrp="1"/>
          </p:cNvSpPr>
          <p:nvPr>
            <p:ph type="sldNum" sz="quarter" idx="12"/>
          </p:nvPr>
        </p:nvSpPr>
        <p:spPr/>
        <p:txBody>
          <a:bodyPr/>
          <a:lstStyle/>
          <a:p>
            <a:fld id="{1AEC9407-7254-AE43-A0C6-EFE295EC5090}" type="slidenum">
              <a:rPr lang="en-US" smtClean="0"/>
              <a:t>52</a:t>
            </a:fld>
            <a:endParaRPr lang="en-US"/>
          </a:p>
        </p:txBody>
      </p:sp>
    </p:spTree>
    <p:extLst>
      <p:ext uri="{BB962C8B-B14F-4D97-AF65-F5344CB8AC3E}">
        <p14:creationId xmlns:p14="http://schemas.microsoft.com/office/powerpoint/2010/main" val="37185499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6_BodySize_and_O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70" y="207555"/>
            <a:ext cx="6248400" cy="6184900"/>
          </a:xfrm>
          <a:prstGeom prst="rect">
            <a:avLst/>
          </a:prstGeom>
        </p:spPr>
      </p:pic>
      <p:sp>
        <p:nvSpPr>
          <p:cNvPr id="2" name="Slide Number Placeholder 1"/>
          <p:cNvSpPr>
            <a:spLocks noGrp="1"/>
          </p:cNvSpPr>
          <p:nvPr>
            <p:ph type="sldNum" sz="quarter" idx="12"/>
          </p:nvPr>
        </p:nvSpPr>
        <p:spPr/>
        <p:txBody>
          <a:bodyPr/>
          <a:lstStyle/>
          <a:p>
            <a:fld id="{1AEC9407-7254-AE43-A0C6-EFE295EC5090}" type="slidenum">
              <a:rPr lang="en-US" smtClean="0"/>
              <a:t>53</a:t>
            </a:fld>
            <a:endParaRPr lang="en-US"/>
          </a:p>
        </p:txBody>
      </p:sp>
      <p:sp>
        <p:nvSpPr>
          <p:cNvPr id="3" name="Rectangle 2"/>
          <p:cNvSpPr/>
          <p:nvPr/>
        </p:nvSpPr>
        <p:spPr>
          <a:xfrm>
            <a:off x="2551814" y="982496"/>
            <a:ext cx="4229063" cy="539174"/>
          </a:xfrm>
          <a:prstGeom prst="rect">
            <a:avLst/>
          </a:prstGeom>
          <a:solidFill>
            <a:schemeClr val="accent3">
              <a:alpha val="3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29508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341534"/>
            <a:ext cx="8229600" cy="1143000"/>
          </a:xfrm>
        </p:spPr>
        <p:txBody>
          <a:bodyPr>
            <a:normAutofit/>
          </a:bodyPr>
          <a:lstStyle/>
          <a:p>
            <a:r>
              <a:rPr lang="en-US" sz="3200" b="1" dirty="0" err="1">
                <a:latin typeface="Avenir Black"/>
                <a:cs typeface="Avenir Black"/>
              </a:rPr>
              <a:t>Dyrenes</a:t>
            </a:r>
            <a:r>
              <a:rPr lang="en-US" sz="3200" b="1" dirty="0">
                <a:latin typeface="Avenir Black"/>
                <a:cs typeface="Avenir Black"/>
              </a:rPr>
              <a:t> </a:t>
            </a:r>
            <a:r>
              <a:rPr lang="en-US" sz="3200" b="1" dirty="0" err="1">
                <a:latin typeface="Avenir Black"/>
                <a:cs typeface="Avenir Black"/>
              </a:rPr>
              <a:t>tidlige</a:t>
            </a:r>
            <a:r>
              <a:rPr lang="en-US" sz="3200" b="1" dirty="0">
                <a:latin typeface="Avenir Black"/>
                <a:cs typeface="Avenir Black"/>
              </a:rPr>
              <a:t> </a:t>
            </a:r>
            <a:r>
              <a:rPr lang="en-US" sz="3200" b="1" dirty="0" err="1">
                <a:latin typeface="Avenir Black"/>
                <a:cs typeface="Avenir Black"/>
              </a:rPr>
              <a:t>udviklingshistorie</a:t>
            </a:r>
            <a:endParaRPr lang="en-US" sz="3200" b="1" dirty="0">
              <a:latin typeface="Avenir Black"/>
              <a:cs typeface="Avenir Black"/>
            </a:endParaRPr>
          </a:p>
        </p:txBody>
      </p:sp>
      <p:cxnSp>
        <p:nvCxnSpPr>
          <p:cNvPr id="11" name="Straight Arrow Connector 10"/>
          <p:cNvCxnSpPr/>
          <p:nvPr/>
        </p:nvCxnSpPr>
        <p:spPr>
          <a:xfrm>
            <a:off x="3289287" y="5520267"/>
            <a:ext cx="2026279" cy="1588"/>
          </a:xfrm>
          <a:prstGeom prst="straightConnector1">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097865" y="5572670"/>
            <a:ext cx="458196" cy="369332"/>
          </a:xfrm>
          <a:prstGeom prst="rect">
            <a:avLst/>
          </a:prstGeom>
          <a:noFill/>
        </p:spPr>
        <p:txBody>
          <a:bodyPr wrap="none" rtlCol="0">
            <a:spAutoFit/>
          </a:bodyPr>
          <a:lstStyle/>
          <a:p>
            <a:r>
              <a:rPr lang="en-US" dirty="0" err="1">
                <a:latin typeface="Avenir Light"/>
                <a:cs typeface="Avenir Light"/>
              </a:rPr>
              <a:t>tid</a:t>
            </a:r>
            <a:endParaRPr lang="en-US" dirty="0">
              <a:latin typeface="Avenir Light"/>
              <a:cs typeface="Avenir Light"/>
            </a:endParaRPr>
          </a:p>
        </p:txBody>
      </p:sp>
      <p:pic>
        <p:nvPicPr>
          <p:cNvPr id="4" name="Picture 3" descr="NeoproterozoiskTidslinje_2016.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 y="1753463"/>
            <a:ext cx="9144000" cy="2673740"/>
          </a:xfrm>
          <a:prstGeom prst="rect">
            <a:avLst/>
          </a:prstGeom>
        </p:spPr>
      </p:pic>
    </p:spTree>
    <p:extLst>
      <p:ext uri="{BB962C8B-B14F-4D97-AF65-F5344CB8AC3E}">
        <p14:creationId xmlns:p14="http://schemas.microsoft.com/office/powerpoint/2010/main" val="3867068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59595" y="2137833"/>
            <a:ext cx="4980851" cy="1569660"/>
          </a:xfrm>
          <a:prstGeom prst="rect">
            <a:avLst/>
          </a:prstGeom>
          <a:noFill/>
        </p:spPr>
        <p:txBody>
          <a:bodyPr wrap="none" rtlCol="0">
            <a:spAutoFit/>
          </a:bodyPr>
          <a:lstStyle/>
          <a:p>
            <a:pPr algn="ctr"/>
            <a:r>
              <a:rPr lang="en-US" sz="9600" dirty="0"/>
              <a:t>O</a:t>
            </a:r>
            <a:r>
              <a:rPr lang="en-US" sz="9600" baseline="-25000" dirty="0"/>
              <a:t>2</a:t>
            </a:r>
            <a:r>
              <a:rPr lang="en-US" sz="9600" dirty="0"/>
              <a:t> </a:t>
            </a:r>
            <a:r>
              <a:rPr lang="en-US" sz="9600" dirty="0">
                <a:latin typeface="Wingdings"/>
                <a:ea typeface="Wingdings"/>
                <a:cs typeface="Wingdings"/>
                <a:sym typeface="Wingdings"/>
              </a:rPr>
              <a:t></a:t>
            </a:r>
            <a:r>
              <a:rPr lang="en-US" sz="9600" dirty="0" err="1">
                <a:latin typeface="Calibri"/>
                <a:ea typeface="Wingdings"/>
                <a:cs typeface="Calibri"/>
                <a:sym typeface="Wingdings"/>
              </a:rPr>
              <a:t>dyr</a:t>
            </a:r>
            <a:endParaRPr lang="en-US" sz="9600" dirty="0">
              <a:latin typeface="Calibri"/>
              <a:cs typeface="Calibri"/>
            </a:endParaRPr>
          </a:p>
        </p:txBody>
      </p:sp>
    </p:spTree>
    <p:extLst>
      <p:ext uri="{BB962C8B-B14F-4D97-AF65-F5344CB8AC3E}">
        <p14:creationId xmlns:p14="http://schemas.microsoft.com/office/powerpoint/2010/main" val="34275841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356852"/>
            <a:ext cx="5401733" cy="7214852"/>
          </a:xfrm>
          <a:prstGeom prst="rect">
            <a:avLst/>
          </a:prstGeom>
          <a:noFill/>
          <a:ln w="9525">
            <a:noFill/>
            <a:miter lim="800000"/>
            <a:headEnd/>
            <a:tailEnd/>
          </a:ln>
          <a:effectLst/>
        </p:spPr>
      </p:pic>
    </p:spTree>
    <p:extLst>
      <p:ext uri="{BB962C8B-B14F-4D97-AF65-F5344CB8AC3E}">
        <p14:creationId xmlns:p14="http://schemas.microsoft.com/office/powerpoint/2010/main" val="3901917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srcRect/>
          <a:stretch>
            <a:fillRect/>
          </a:stretch>
        </p:blipFill>
        <p:spPr bwMode="auto">
          <a:xfrm>
            <a:off x="-982132" y="778933"/>
            <a:ext cx="10630386" cy="3721100"/>
          </a:xfrm>
          <a:prstGeom prst="rect">
            <a:avLst/>
          </a:prstGeom>
          <a:noFill/>
          <a:ln w="9525">
            <a:noFill/>
            <a:miter lim="800000"/>
            <a:headEnd/>
            <a:tailEnd/>
          </a:ln>
          <a:effectLst/>
        </p:spPr>
      </p:pic>
    </p:spTree>
    <p:extLst>
      <p:ext uri="{BB962C8B-B14F-4D97-AF65-F5344CB8AC3E}">
        <p14:creationId xmlns:p14="http://schemas.microsoft.com/office/powerpoint/2010/main" val="2736859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bsolute_pO2_time.eps"/>
          <p:cNvPicPr>
            <a:picLocks noChangeAspect="1"/>
          </p:cNvPicPr>
          <p:nvPr/>
        </p:nvPicPr>
        <p:blipFill rotWithShape="1">
          <a:blip r:embed="rId3">
            <a:extLst>
              <a:ext uri="{28A0092B-C50C-407E-A947-70E740481C1C}">
                <a14:useLocalDpi xmlns:a14="http://schemas.microsoft.com/office/drawing/2010/main" val="0"/>
              </a:ext>
            </a:extLst>
          </a:blip>
          <a:srcRect b="42024"/>
          <a:stretch/>
        </p:blipFill>
        <p:spPr>
          <a:xfrm>
            <a:off x="0" y="1027496"/>
            <a:ext cx="9144000" cy="2845445"/>
          </a:xfrm>
          <a:prstGeom prst="rect">
            <a:avLst/>
          </a:prstGeom>
        </p:spPr>
      </p:pic>
      <p:sp>
        <p:nvSpPr>
          <p:cNvPr id="2" name="Slide Number Placeholder 1"/>
          <p:cNvSpPr>
            <a:spLocks noGrp="1"/>
          </p:cNvSpPr>
          <p:nvPr>
            <p:ph type="sldNum" sz="quarter" idx="12"/>
          </p:nvPr>
        </p:nvSpPr>
        <p:spPr/>
        <p:txBody>
          <a:bodyPr/>
          <a:lstStyle/>
          <a:p>
            <a:fld id="{1AEC9407-7254-AE43-A0C6-EFE295EC5090}" type="slidenum">
              <a:rPr lang="en-US" smtClean="0"/>
              <a:t>58</a:t>
            </a:fld>
            <a:endParaRPr lang="en-US"/>
          </a:p>
        </p:txBody>
      </p:sp>
      <p:pic>
        <p:nvPicPr>
          <p:cNvPr id="10" name="Picture 9" descr="Absolute_pO2_time.eps"/>
          <p:cNvPicPr>
            <a:picLocks noChangeAspect="1"/>
          </p:cNvPicPr>
          <p:nvPr/>
        </p:nvPicPr>
        <p:blipFill rotWithShape="1">
          <a:blip r:embed="rId3">
            <a:extLst>
              <a:ext uri="{28A0092B-C50C-407E-A947-70E740481C1C}">
                <a14:useLocalDpi xmlns:a14="http://schemas.microsoft.com/office/drawing/2010/main" val="0"/>
              </a:ext>
            </a:extLst>
          </a:blip>
          <a:srcRect t="90334" b="-1905"/>
          <a:stretch/>
        </p:blipFill>
        <p:spPr>
          <a:xfrm>
            <a:off x="-51430" y="3777967"/>
            <a:ext cx="9144000" cy="567918"/>
          </a:xfrm>
          <a:prstGeom prst="rect">
            <a:avLst/>
          </a:prstGeom>
        </p:spPr>
      </p:pic>
      <p:sp>
        <p:nvSpPr>
          <p:cNvPr id="7" name="Rectangle 6"/>
          <p:cNvSpPr/>
          <p:nvPr/>
        </p:nvSpPr>
        <p:spPr>
          <a:xfrm>
            <a:off x="6443524" y="1486937"/>
            <a:ext cx="1003370" cy="2291029"/>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40689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67510" y="2137833"/>
            <a:ext cx="4965021" cy="1569660"/>
          </a:xfrm>
          <a:prstGeom prst="rect">
            <a:avLst/>
          </a:prstGeom>
          <a:noFill/>
        </p:spPr>
        <p:txBody>
          <a:bodyPr wrap="none" rtlCol="0">
            <a:spAutoFit/>
          </a:bodyPr>
          <a:lstStyle/>
          <a:p>
            <a:pPr algn="ctr"/>
            <a:r>
              <a:rPr lang="en-US" sz="9600" dirty="0" err="1">
                <a:latin typeface="Calibri"/>
                <a:ea typeface="Wingdings"/>
                <a:cs typeface="Calibri"/>
                <a:sym typeface="Wingdings"/>
              </a:rPr>
              <a:t>dyr</a:t>
            </a:r>
            <a:r>
              <a:rPr lang="en-US" sz="9600" dirty="0">
                <a:latin typeface="Calibri"/>
                <a:ea typeface="Wingdings"/>
                <a:cs typeface="Calibri"/>
                <a:sym typeface="Wingdings"/>
              </a:rPr>
              <a:t> </a:t>
            </a:r>
            <a:r>
              <a:rPr lang="en-US" sz="9600" dirty="0">
                <a:latin typeface="Wingdings"/>
                <a:ea typeface="Wingdings"/>
                <a:cs typeface="Wingdings"/>
                <a:sym typeface="Wingdings"/>
              </a:rPr>
              <a:t></a:t>
            </a:r>
            <a:r>
              <a:rPr lang="en-US" sz="9600" dirty="0"/>
              <a:t>O</a:t>
            </a:r>
            <a:r>
              <a:rPr lang="en-US" sz="9600" baseline="-25000" dirty="0"/>
              <a:t>2</a:t>
            </a:r>
            <a:endParaRPr lang="en-US" sz="9600" dirty="0">
              <a:latin typeface="Calibri"/>
              <a:cs typeface="Calibri"/>
            </a:endParaRPr>
          </a:p>
        </p:txBody>
      </p:sp>
    </p:spTree>
    <p:extLst>
      <p:ext uri="{BB962C8B-B14F-4D97-AF65-F5344CB8AC3E}">
        <p14:creationId xmlns:p14="http://schemas.microsoft.com/office/powerpoint/2010/main" val="1352630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nsvaalBIF_EarlyDiageneticChert.png"/>
          <p:cNvPicPr>
            <a:picLocks noChangeAspect="1"/>
          </p:cNvPicPr>
          <p:nvPr/>
        </p:nvPicPr>
        <p:blipFill rotWithShape="1">
          <a:blip r:embed="rId3">
            <a:extLst>
              <a:ext uri="{28A0092B-C50C-407E-A947-70E740481C1C}">
                <a14:useLocalDpi xmlns:a14="http://schemas.microsoft.com/office/drawing/2010/main" val="0"/>
              </a:ext>
            </a:extLst>
          </a:blip>
          <a:srcRect b="14989"/>
          <a:stretch/>
        </p:blipFill>
        <p:spPr>
          <a:xfrm>
            <a:off x="0" y="88032"/>
            <a:ext cx="9144000" cy="5755233"/>
          </a:xfrm>
          <a:prstGeom prst="rect">
            <a:avLst/>
          </a:prstGeom>
        </p:spPr>
      </p:pic>
      <p:sp>
        <p:nvSpPr>
          <p:cNvPr id="2" name="TextBox 1"/>
          <p:cNvSpPr txBox="1"/>
          <p:nvPr/>
        </p:nvSpPr>
        <p:spPr>
          <a:xfrm>
            <a:off x="3213682" y="5940500"/>
            <a:ext cx="2039607" cy="369332"/>
          </a:xfrm>
          <a:prstGeom prst="rect">
            <a:avLst/>
          </a:prstGeom>
          <a:noFill/>
        </p:spPr>
        <p:txBody>
          <a:bodyPr wrap="none" rtlCol="0">
            <a:spAutoFit/>
          </a:bodyPr>
          <a:lstStyle/>
          <a:p>
            <a:pPr algn="ctr"/>
            <a:r>
              <a:rPr lang="en-US" dirty="0" err="1">
                <a:latin typeface="Avenir Black"/>
                <a:cs typeface="Avenir Black"/>
              </a:rPr>
              <a:t>Båndet</a:t>
            </a:r>
            <a:r>
              <a:rPr lang="en-US" dirty="0">
                <a:latin typeface="Avenir Black"/>
                <a:cs typeface="Avenir Black"/>
              </a:rPr>
              <a:t> </a:t>
            </a:r>
            <a:r>
              <a:rPr lang="en-US" dirty="0" err="1">
                <a:latin typeface="Avenir Black"/>
                <a:cs typeface="Avenir Black"/>
              </a:rPr>
              <a:t>jernmalm</a:t>
            </a:r>
            <a:endParaRPr lang="en-US" dirty="0">
              <a:latin typeface="Avenir Black"/>
              <a:cs typeface="Avenir Black"/>
            </a:endParaRPr>
          </a:p>
        </p:txBody>
      </p:sp>
    </p:spTree>
    <p:extLst>
      <p:ext uri="{BB962C8B-B14F-4D97-AF65-F5344CB8AC3E}">
        <p14:creationId xmlns:p14="http://schemas.microsoft.com/office/powerpoint/2010/main" val="17331249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49B8EDA4-4C57-9C41-B487-04F4929E6167}"/>
              </a:ext>
            </a:extLst>
          </p:cNvPr>
          <p:cNvSpPr>
            <a:spLocks noGrp="1"/>
          </p:cNvSpPr>
          <p:nvPr>
            <p:ph idx="1"/>
          </p:nvPr>
        </p:nvSpPr>
        <p:spPr>
          <a:xfrm>
            <a:off x="474134" y="2125134"/>
            <a:ext cx="8229600" cy="1569660"/>
          </a:xfrm>
          <a:prstGeom prst="rect">
            <a:avLst/>
          </a:prstGeom>
        </p:spPr>
        <p:txBody>
          <a:bodyPr wrap="square">
            <a:spAutoFit/>
          </a:bodyPr>
          <a:lstStyle/>
          <a:p>
            <a:pPr marL="0" indent="0" algn="ctr">
              <a:buNone/>
            </a:pPr>
            <a:r>
              <a:rPr lang="en-US" sz="3000" dirty="0" err="1">
                <a:latin typeface="Gill Sans"/>
                <a:cs typeface="Gill Sans"/>
              </a:rPr>
              <a:t>Dyrene</a:t>
            </a:r>
            <a:r>
              <a:rPr lang="en-US" sz="3000" dirty="0">
                <a:latin typeface="Gill Sans"/>
                <a:cs typeface="Gill Sans"/>
              </a:rPr>
              <a:t> </a:t>
            </a:r>
            <a:r>
              <a:rPr lang="en-US" sz="3000" dirty="0" err="1">
                <a:latin typeface="Gill Sans"/>
                <a:cs typeface="Gill Sans"/>
              </a:rPr>
              <a:t>påvirker</a:t>
            </a:r>
            <a:r>
              <a:rPr lang="en-US" sz="3000" dirty="0">
                <a:latin typeface="Gill Sans"/>
                <a:cs typeface="Gill Sans"/>
              </a:rPr>
              <a:t> </a:t>
            </a:r>
            <a:r>
              <a:rPr lang="en-US" sz="3000" dirty="0" err="1">
                <a:latin typeface="Gill Sans"/>
                <a:cs typeface="Gill Sans"/>
              </a:rPr>
              <a:t>miljøet</a:t>
            </a:r>
            <a:r>
              <a:rPr lang="en-US" sz="3000" dirty="0">
                <a:latin typeface="Gill Sans"/>
                <a:cs typeface="Gill Sans"/>
              </a:rPr>
              <a:t> </a:t>
            </a:r>
            <a:r>
              <a:rPr lang="en-US" sz="3000" dirty="0" err="1">
                <a:latin typeface="Gill Sans"/>
                <a:cs typeface="Gill Sans"/>
              </a:rPr>
              <a:t>og</a:t>
            </a:r>
            <a:r>
              <a:rPr lang="en-US" sz="3000" dirty="0">
                <a:latin typeface="Gill Sans"/>
                <a:cs typeface="Gill Sans"/>
              </a:rPr>
              <a:t> </a:t>
            </a:r>
            <a:r>
              <a:rPr lang="en-US" sz="3000" dirty="0" err="1">
                <a:latin typeface="Gill Sans"/>
                <a:cs typeface="Gill Sans"/>
              </a:rPr>
              <a:t>stabiliserer</a:t>
            </a:r>
            <a:r>
              <a:rPr lang="en-US" sz="3000" dirty="0">
                <a:latin typeface="Gill Sans"/>
                <a:cs typeface="Gill Sans"/>
              </a:rPr>
              <a:t> </a:t>
            </a:r>
            <a:r>
              <a:rPr lang="en-US" sz="3000" dirty="0" err="1">
                <a:latin typeface="Gill Sans"/>
                <a:cs typeface="Gill Sans"/>
              </a:rPr>
              <a:t>iltniveauet</a:t>
            </a:r>
            <a:r>
              <a:rPr lang="en-US" sz="3000" dirty="0">
                <a:latin typeface="Gill Sans"/>
                <a:cs typeface="Gill Sans"/>
              </a:rPr>
              <a:t> </a:t>
            </a:r>
            <a:r>
              <a:rPr lang="en-US" sz="3000" dirty="0" err="1">
                <a:latin typeface="Gill Sans"/>
                <a:cs typeface="Gill Sans"/>
              </a:rPr>
              <a:t>ved</a:t>
            </a:r>
            <a:r>
              <a:rPr lang="en-US" sz="3000" dirty="0">
                <a:latin typeface="Gill Sans"/>
                <a:cs typeface="Gill Sans"/>
              </a:rPr>
              <a:t> at </a:t>
            </a:r>
            <a:r>
              <a:rPr lang="en-US" sz="3000" dirty="0" err="1">
                <a:latin typeface="Gill Sans"/>
                <a:cs typeface="Gill Sans"/>
              </a:rPr>
              <a:t>regulere</a:t>
            </a:r>
            <a:r>
              <a:rPr lang="en-US" sz="3000" dirty="0">
                <a:latin typeface="Gill Sans"/>
                <a:cs typeface="Gill Sans"/>
              </a:rPr>
              <a:t> </a:t>
            </a:r>
            <a:r>
              <a:rPr lang="en-US" sz="3000" dirty="0" err="1">
                <a:latin typeface="Gill Sans"/>
                <a:cs typeface="Gill Sans"/>
              </a:rPr>
              <a:t>kulstofkredsløbet</a:t>
            </a:r>
            <a:r>
              <a:rPr lang="en-US" sz="3000" dirty="0">
                <a:latin typeface="Gill Sans"/>
                <a:cs typeface="Gill Sans"/>
              </a:rPr>
              <a:t> </a:t>
            </a:r>
            <a:r>
              <a:rPr lang="en-US" sz="3000" dirty="0" err="1">
                <a:latin typeface="Gill Sans"/>
                <a:cs typeface="Gill Sans"/>
              </a:rPr>
              <a:t>på</a:t>
            </a:r>
            <a:r>
              <a:rPr lang="en-US" sz="3000" dirty="0">
                <a:latin typeface="Gill Sans"/>
                <a:cs typeface="Gill Sans"/>
              </a:rPr>
              <a:t> Jorden </a:t>
            </a:r>
          </a:p>
          <a:p>
            <a:pPr marL="0" indent="0" algn="ctr">
              <a:buNone/>
            </a:pPr>
            <a:r>
              <a:rPr lang="en-US" sz="3000" dirty="0">
                <a:latin typeface="Gill Sans"/>
                <a:cs typeface="Gill Sans"/>
              </a:rPr>
              <a:t>(</a:t>
            </a:r>
            <a:r>
              <a:rPr lang="en-US" sz="3000" dirty="0" err="1">
                <a:latin typeface="Gill Sans"/>
                <a:cs typeface="Gill Sans"/>
              </a:rPr>
              <a:t>bl.a</a:t>
            </a:r>
            <a:r>
              <a:rPr lang="en-US" sz="3000" dirty="0">
                <a:latin typeface="Gill Sans"/>
                <a:cs typeface="Gill Sans"/>
              </a:rPr>
              <a:t>. via </a:t>
            </a:r>
            <a:r>
              <a:rPr lang="en-US" sz="3000" dirty="0" err="1">
                <a:latin typeface="Gill Sans"/>
                <a:cs typeface="Gill Sans"/>
              </a:rPr>
              <a:t>bioturbation</a:t>
            </a:r>
            <a:r>
              <a:rPr lang="en-US" sz="3000" dirty="0">
                <a:latin typeface="Gill Sans"/>
                <a:cs typeface="Gill Sans"/>
              </a:rPr>
              <a:t> </a:t>
            </a:r>
            <a:r>
              <a:rPr lang="en-US" sz="3000" dirty="0" err="1">
                <a:latin typeface="Gill Sans"/>
                <a:cs typeface="Gill Sans"/>
              </a:rPr>
              <a:t>og</a:t>
            </a:r>
            <a:r>
              <a:rPr lang="en-US" sz="3000" dirty="0">
                <a:latin typeface="Gill Sans"/>
                <a:cs typeface="Gill Sans"/>
              </a:rPr>
              <a:t> </a:t>
            </a:r>
            <a:r>
              <a:rPr lang="en-US" sz="3000" dirty="0" err="1">
                <a:latin typeface="Gill Sans"/>
                <a:cs typeface="Gill Sans"/>
              </a:rPr>
              <a:t>fækalieperler</a:t>
            </a:r>
            <a:r>
              <a:rPr lang="en-US" sz="3000" dirty="0">
                <a:latin typeface="Gill Sans"/>
                <a:cs typeface="Gill Sans"/>
              </a:rPr>
              <a:t>)</a:t>
            </a:r>
            <a:endParaRPr lang="en-US" sz="3000" dirty="0"/>
          </a:p>
        </p:txBody>
      </p:sp>
    </p:spTree>
    <p:extLst>
      <p:ext uri="{BB962C8B-B14F-4D97-AF65-F5344CB8AC3E}">
        <p14:creationId xmlns:p14="http://schemas.microsoft.com/office/powerpoint/2010/main" val="18778763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2_Model_A.jpeg"/>
          <p:cNvPicPr>
            <a:picLocks noChangeAspect="1"/>
          </p:cNvPicPr>
          <p:nvPr/>
        </p:nvPicPr>
        <p:blipFill rotWithShape="1">
          <a:blip r:embed="rId2">
            <a:extLst>
              <a:ext uri="{28A0092B-C50C-407E-A947-70E740481C1C}">
                <a14:useLocalDpi xmlns:a14="http://schemas.microsoft.com/office/drawing/2010/main" val="0"/>
              </a:ext>
            </a:extLst>
          </a:blip>
          <a:srcRect t="10887"/>
          <a:stretch/>
        </p:blipFill>
        <p:spPr>
          <a:xfrm>
            <a:off x="2307985" y="1457459"/>
            <a:ext cx="4315073" cy="4023401"/>
          </a:xfrm>
          <a:prstGeom prst="rect">
            <a:avLst/>
          </a:prstGeom>
        </p:spPr>
      </p:pic>
      <p:sp>
        <p:nvSpPr>
          <p:cNvPr id="3" name="Rectangle 2"/>
          <p:cNvSpPr/>
          <p:nvPr/>
        </p:nvSpPr>
        <p:spPr>
          <a:xfrm>
            <a:off x="1850785" y="2813908"/>
            <a:ext cx="914400" cy="9144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rot="16200000">
            <a:off x="1337582" y="3215082"/>
            <a:ext cx="1940811" cy="461665"/>
          </a:xfrm>
          <a:prstGeom prst="rect">
            <a:avLst/>
          </a:prstGeom>
          <a:noFill/>
        </p:spPr>
        <p:txBody>
          <a:bodyPr wrap="none" rtlCol="0">
            <a:spAutoFit/>
          </a:bodyPr>
          <a:lstStyle/>
          <a:p>
            <a:r>
              <a:rPr lang="en-US" sz="2400" dirty="0" err="1">
                <a:latin typeface="Avenir Black"/>
                <a:cs typeface="Avenir Black"/>
              </a:rPr>
              <a:t>Vand</a:t>
            </a:r>
            <a:r>
              <a:rPr lang="en-US" sz="2400" dirty="0">
                <a:latin typeface="Avenir Black"/>
                <a:cs typeface="Avenir Black"/>
              </a:rPr>
              <a:t> </a:t>
            </a:r>
            <a:r>
              <a:rPr lang="en-US" sz="2400" dirty="0" err="1">
                <a:latin typeface="Avenir Black"/>
                <a:cs typeface="Avenir Black"/>
              </a:rPr>
              <a:t>dybde</a:t>
            </a:r>
            <a:endParaRPr lang="en-US" sz="2400" dirty="0">
              <a:latin typeface="Avenir Black"/>
              <a:cs typeface="Avenir Black"/>
            </a:endParaRPr>
          </a:p>
        </p:txBody>
      </p:sp>
      <p:sp>
        <p:nvSpPr>
          <p:cNvPr id="8" name="TextBox 7"/>
          <p:cNvSpPr txBox="1"/>
          <p:nvPr/>
        </p:nvSpPr>
        <p:spPr>
          <a:xfrm>
            <a:off x="3761137" y="1026105"/>
            <a:ext cx="1661041" cy="461665"/>
          </a:xfrm>
          <a:prstGeom prst="rect">
            <a:avLst/>
          </a:prstGeom>
          <a:noFill/>
        </p:spPr>
        <p:txBody>
          <a:bodyPr wrap="none" rtlCol="0">
            <a:spAutoFit/>
          </a:bodyPr>
          <a:lstStyle/>
          <a:p>
            <a:pPr algn="ctr"/>
            <a:r>
              <a:rPr lang="en-US" sz="2400" dirty="0" err="1">
                <a:latin typeface="Avenir Black"/>
                <a:cs typeface="Avenir Black"/>
              </a:rPr>
              <a:t>Ilt</a:t>
            </a:r>
            <a:r>
              <a:rPr lang="en-US" sz="2400" dirty="0">
                <a:latin typeface="Avenir Black"/>
                <a:cs typeface="Avenir Black"/>
              </a:rPr>
              <a:t> </a:t>
            </a:r>
            <a:r>
              <a:rPr lang="en-US" sz="2400" dirty="0" err="1">
                <a:latin typeface="Avenir Black"/>
                <a:cs typeface="Avenir Black"/>
              </a:rPr>
              <a:t>indhold</a:t>
            </a:r>
            <a:endParaRPr lang="en-US" sz="2400" dirty="0">
              <a:latin typeface="Avenir Black"/>
              <a:cs typeface="Avenir Black"/>
            </a:endParaRPr>
          </a:p>
        </p:txBody>
      </p:sp>
      <p:sp>
        <p:nvSpPr>
          <p:cNvPr id="9" name="Rectangle 8"/>
          <p:cNvSpPr/>
          <p:nvPr/>
        </p:nvSpPr>
        <p:spPr>
          <a:xfrm>
            <a:off x="6971756" y="2312137"/>
            <a:ext cx="2064765" cy="369332"/>
          </a:xfrm>
          <a:prstGeom prst="rect">
            <a:avLst/>
          </a:prstGeom>
          <a:ln>
            <a:solidFill>
              <a:schemeClr val="tx1"/>
            </a:solidFill>
          </a:ln>
        </p:spPr>
        <p:txBody>
          <a:bodyPr wrap="none">
            <a:spAutoFit/>
          </a:bodyPr>
          <a:lstStyle/>
          <a:p>
            <a:pPr algn="ctr"/>
            <a:r>
              <a:rPr lang="en-US" dirty="0">
                <a:latin typeface="Avenir Black"/>
                <a:cs typeface="Avenir Black"/>
              </a:rPr>
              <a:t>555 </a:t>
            </a:r>
            <a:r>
              <a:rPr lang="en-US" dirty="0" err="1">
                <a:latin typeface="Avenir Black"/>
                <a:cs typeface="Avenir Black"/>
              </a:rPr>
              <a:t>mio</a:t>
            </a:r>
            <a:r>
              <a:rPr lang="en-US" dirty="0">
                <a:latin typeface="Avenir Black"/>
                <a:cs typeface="Avenir Black"/>
              </a:rPr>
              <a:t>. </a:t>
            </a:r>
            <a:r>
              <a:rPr lang="en-US" dirty="0" err="1">
                <a:latin typeface="Avenir Black"/>
                <a:cs typeface="Avenir Black"/>
              </a:rPr>
              <a:t>år</a:t>
            </a:r>
            <a:r>
              <a:rPr lang="en-US" dirty="0">
                <a:latin typeface="Avenir Black"/>
                <a:cs typeface="Avenir Black"/>
              </a:rPr>
              <a:t> </a:t>
            </a:r>
            <a:r>
              <a:rPr lang="en-US" dirty="0" err="1">
                <a:latin typeface="Avenir Black"/>
                <a:cs typeface="Avenir Black"/>
              </a:rPr>
              <a:t>siden</a:t>
            </a:r>
            <a:endParaRPr lang="en-US" dirty="0">
              <a:latin typeface="Avenir Black"/>
              <a:cs typeface="Avenir Black"/>
            </a:endParaRPr>
          </a:p>
        </p:txBody>
      </p:sp>
      <p:sp>
        <p:nvSpPr>
          <p:cNvPr id="10" name="TextBox 9"/>
          <p:cNvSpPr txBox="1"/>
          <p:nvPr/>
        </p:nvSpPr>
        <p:spPr>
          <a:xfrm>
            <a:off x="417670" y="6512628"/>
            <a:ext cx="2807116" cy="246221"/>
          </a:xfrm>
          <a:prstGeom prst="rect">
            <a:avLst/>
          </a:prstGeom>
          <a:noFill/>
        </p:spPr>
        <p:txBody>
          <a:bodyPr wrap="none" rtlCol="0">
            <a:spAutoFit/>
          </a:bodyPr>
          <a:lstStyle/>
          <a:p>
            <a:r>
              <a:rPr lang="en-US" sz="1000" dirty="0">
                <a:latin typeface="Times New Roman"/>
                <a:cs typeface="Times New Roman"/>
              </a:rPr>
              <a:t>Dahl et al. </a:t>
            </a:r>
            <a:r>
              <a:rPr lang="en-US" sz="1000" i="1" dirty="0">
                <a:latin typeface="Times New Roman"/>
                <a:cs typeface="Times New Roman"/>
              </a:rPr>
              <a:t>Geochemical Perspectives Letters </a:t>
            </a:r>
            <a:r>
              <a:rPr lang="en-US" sz="1000" dirty="0">
                <a:latin typeface="Times New Roman"/>
                <a:cs typeface="Times New Roman"/>
              </a:rPr>
              <a:t>2017</a:t>
            </a:r>
            <a:endParaRPr lang="en-US" sz="1000" i="1" dirty="0">
              <a:latin typeface="Times New Roman"/>
              <a:cs typeface="Times New Roman"/>
            </a:endParaRPr>
          </a:p>
        </p:txBody>
      </p:sp>
    </p:spTree>
    <p:extLst>
      <p:ext uri="{BB962C8B-B14F-4D97-AF65-F5344CB8AC3E}">
        <p14:creationId xmlns:p14="http://schemas.microsoft.com/office/powerpoint/2010/main" val="3136993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0542" y="2137833"/>
            <a:ext cx="4718960" cy="1569660"/>
          </a:xfrm>
          <a:prstGeom prst="rect">
            <a:avLst/>
          </a:prstGeom>
          <a:noFill/>
        </p:spPr>
        <p:txBody>
          <a:bodyPr wrap="none" rtlCol="0">
            <a:spAutoFit/>
          </a:bodyPr>
          <a:lstStyle/>
          <a:p>
            <a:pPr algn="ctr"/>
            <a:r>
              <a:rPr lang="en-US" sz="9600" dirty="0" err="1">
                <a:latin typeface="Calibri"/>
                <a:ea typeface="Wingdings"/>
                <a:cs typeface="Calibri"/>
                <a:sym typeface="Wingdings"/>
              </a:rPr>
              <a:t>dyr</a:t>
            </a:r>
            <a:r>
              <a:rPr lang="en-US" sz="9600" dirty="0">
                <a:latin typeface="Calibri"/>
                <a:ea typeface="Wingdings"/>
                <a:cs typeface="Calibri"/>
                <a:sym typeface="Wingdings"/>
              </a:rPr>
              <a:t>      </a:t>
            </a:r>
            <a:r>
              <a:rPr lang="en-US" sz="9600" dirty="0"/>
              <a:t>O</a:t>
            </a:r>
            <a:r>
              <a:rPr lang="en-US" sz="9600" baseline="-25000" dirty="0"/>
              <a:t>2</a:t>
            </a:r>
            <a:endParaRPr lang="en-US" sz="9600" dirty="0">
              <a:latin typeface="Calibri"/>
              <a:cs typeface="Calibri"/>
            </a:endParaRPr>
          </a:p>
        </p:txBody>
      </p:sp>
      <p:sp>
        <p:nvSpPr>
          <p:cNvPr id="2" name="Bent Arrow 1"/>
          <p:cNvSpPr/>
          <p:nvPr/>
        </p:nvSpPr>
        <p:spPr>
          <a:xfrm rot="2700000">
            <a:off x="4217744" y="1552311"/>
            <a:ext cx="823166" cy="854555"/>
          </a:xfrm>
          <a:prstGeom prst="ben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Bent Arrow 4"/>
          <p:cNvSpPr/>
          <p:nvPr/>
        </p:nvSpPr>
        <p:spPr>
          <a:xfrm rot="13500000">
            <a:off x="4217744" y="3437340"/>
            <a:ext cx="823166" cy="854555"/>
          </a:xfrm>
          <a:prstGeom prst="ben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 name="Picture 5" descr="Bioturbation, basal Cambrian Newfoundland.MD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4956"/>
          </a:xfrm>
          <a:prstGeom prst="rect">
            <a:avLst/>
          </a:prstGeom>
        </p:spPr>
      </p:pic>
      <p:pic>
        <p:nvPicPr>
          <p:cNvPr id="7" name="Picture 6" descr="Boyle_banner.png"/>
          <p:cNvPicPr>
            <a:picLocks noChangeAspect="1"/>
          </p:cNvPicPr>
          <p:nvPr/>
        </p:nvPicPr>
        <p:blipFill rotWithShape="1">
          <a:blip r:embed="rId4">
            <a:extLst>
              <a:ext uri="{28A0092B-C50C-407E-A947-70E740481C1C}">
                <a14:useLocalDpi xmlns:a14="http://schemas.microsoft.com/office/drawing/2010/main" val="0"/>
              </a:ext>
            </a:extLst>
          </a:blip>
          <a:srcRect t="39900" b="1"/>
          <a:stretch/>
        </p:blipFill>
        <p:spPr>
          <a:xfrm>
            <a:off x="5530779" y="5941552"/>
            <a:ext cx="3613221" cy="726058"/>
          </a:xfrm>
          <a:prstGeom prst="rect">
            <a:avLst/>
          </a:prstGeom>
        </p:spPr>
      </p:pic>
      <p:pic>
        <p:nvPicPr>
          <p:cNvPr id="8" name="Picture 7" descr="Boyle_banner.png"/>
          <p:cNvPicPr>
            <a:picLocks noChangeAspect="1"/>
          </p:cNvPicPr>
          <p:nvPr/>
        </p:nvPicPr>
        <p:blipFill rotWithShape="1">
          <a:blip r:embed="rId4">
            <a:extLst>
              <a:ext uri="{28A0092B-C50C-407E-A947-70E740481C1C}">
                <a14:useLocalDpi xmlns:a14="http://schemas.microsoft.com/office/drawing/2010/main" val="0"/>
              </a:ext>
            </a:extLst>
          </a:blip>
          <a:srcRect b="63954"/>
          <a:stretch/>
        </p:blipFill>
        <p:spPr>
          <a:xfrm>
            <a:off x="5530779" y="5517422"/>
            <a:ext cx="3613221" cy="435470"/>
          </a:xfrm>
          <a:prstGeom prst="rect">
            <a:avLst/>
          </a:prstGeom>
        </p:spPr>
      </p:pic>
    </p:spTree>
    <p:extLst>
      <p:ext uri="{BB962C8B-B14F-4D97-AF65-F5344CB8AC3E}">
        <p14:creationId xmlns:p14="http://schemas.microsoft.com/office/powerpoint/2010/main" val="25974514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_Model_B.jpeg"/>
          <p:cNvPicPr>
            <a:picLocks noChangeAspect="1"/>
          </p:cNvPicPr>
          <p:nvPr/>
        </p:nvPicPr>
        <p:blipFill rotWithShape="1">
          <a:blip r:embed="rId3">
            <a:extLst>
              <a:ext uri="{28A0092B-C50C-407E-A947-70E740481C1C}">
                <a14:useLocalDpi xmlns:a14="http://schemas.microsoft.com/office/drawing/2010/main" val="0"/>
              </a:ext>
            </a:extLst>
          </a:blip>
          <a:srcRect t="11297"/>
          <a:stretch/>
        </p:blipFill>
        <p:spPr>
          <a:xfrm>
            <a:off x="2565690" y="1470255"/>
            <a:ext cx="4057368" cy="3959919"/>
          </a:xfrm>
          <a:prstGeom prst="rect">
            <a:avLst/>
          </a:prstGeom>
        </p:spPr>
      </p:pic>
      <p:sp>
        <p:nvSpPr>
          <p:cNvPr id="4" name="Rectangle 3"/>
          <p:cNvSpPr/>
          <p:nvPr/>
        </p:nvSpPr>
        <p:spPr>
          <a:xfrm flipH="1">
            <a:off x="2301451" y="1470256"/>
            <a:ext cx="298335" cy="345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77961" y="94035"/>
            <a:ext cx="9917545" cy="369332"/>
          </a:xfrm>
          <a:prstGeom prst="rect">
            <a:avLst/>
          </a:prstGeom>
        </p:spPr>
        <p:txBody>
          <a:bodyPr wrap="square">
            <a:spAutoFit/>
          </a:bodyPr>
          <a:lstStyle/>
          <a:p>
            <a:r>
              <a:rPr lang="en-US" dirty="0" err="1">
                <a:latin typeface="Gill Sans"/>
                <a:cs typeface="Gill Sans"/>
              </a:rPr>
              <a:t>Orme</a:t>
            </a:r>
            <a:r>
              <a:rPr lang="en-US" dirty="0">
                <a:latin typeface="Gill Sans"/>
                <a:cs typeface="Gill Sans"/>
              </a:rPr>
              <a:t> graver </a:t>
            </a:r>
            <a:r>
              <a:rPr lang="en-US" dirty="0" err="1">
                <a:latin typeface="Gill Sans"/>
                <a:cs typeface="Gill Sans"/>
              </a:rPr>
              <a:t>i</a:t>
            </a:r>
            <a:r>
              <a:rPr lang="en-US" dirty="0">
                <a:latin typeface="Gill Sans"/>
                <a:cs typeface="Gill Sans"/>
              </a:rPr>
              <a:t> </a:t>
            </a:r>
            <a:r>
              <a:rPr lang="en-US" dirty="0" err="1">
                <a:latin typeface="Gill Sans"/>
                <a:cs typeface="Gill Sans"/>
              </a:rPr>
              <a:t>mudder</a:t>
            </a:r>
            <a:r>
              <a:rPr lang="en-US" dirty="0">
                <a:latin typeface="Gill Sans"/>
                <a:cs typeface="Gill Sans"/>
              </a:rPr>
              <a:t> · </a:t>
            </a:r>
            <a:r>
              <a:rPr lang="en-US" dirty="0" err="1">
                <a:latin typeface="Gill Sans"/>
                <a:cs typeface="Gill Sans"/>
              </a:rPr>
              <a:t>hermed</a:t>
            </a:r>
            <a:r>
              <a:rPr lang="en-US" dirty="0">
                <a:latin typeface="Gill Sans"/>
                <a:cs typeface="Gill Sans"/>
              </a:rPr>
              <a:t> </a:t>
            </a:r>
            <a:r>
              <a:rPr lang="en-US" dirty="0" err="1">
                <a:latin typeface="Gill Sans"/>
                <a:cs typeface="Gill Sans"/>
              </a:rPr>
              <a:t>begraves</a:t>
            </a:r>
            <a:r>
              <a:rPr lang="en-US" dirty="0">
                <a:latin typeface="Gill Sans"/>
                <a:cs typeface="Gill Sans"/>
              </a:rPr>
              <a:t> </a:t>
            </a:r>
            <a:r>
              <a:rPr lang="en-US" dirty="0" err="1">
                <a:latin typeface="Gill Sans"/>
                <a:cs typeface="Gill Sans"/>
              </a:rPr>
              <a:t>næringstoffet</a:t>
            </a:r>
            <a:r>
              <a:rPr lang="en-US" dirty="0">
                <a:latin typeface="Gill Sans"/>
                <a:cs typeface="Gill Sans"/>
              </a:rPr>
              <a:t> P · </a:t>
            </a:r>
            <a:r>
              <a:rPr lang="en-US" dirty="0" err="1">
                <a:latin typeface="Gill Sans"/>
                <a:cs typeface="Gill Sans"/>
              </a:rPr>
              <a:t>produktivitet</a:t>
            </a:r>
            <a:r>
              <a:rPr lang="en-US" dirty="0">
                <a:latin typeface="Gill Sans"/>
                <a:cs typeface="Gill Sans"/>
              </a:rPr>
              <a:t> </a:t>
            </a:r>
            <a:r>
              <a:rPr lang="en-US" dirty="0" err="1">
                <a:latin typeface="Gill Sans"/>
                <a:cs typeface="Gill Sans"/>
              </a:rPr>
              <a:t>og</a:t>
            </a:r>
            <a:r>
              <a:rPr lang="en-US" dirty="0">
                <a:latin typeface="Gill Sans"/>
                <a:cs typeface="Gill Sans"/>
              </a:rPr>
              <a:t> O</a:t>
            </a:r>
            <a:r>
              <a:rPr lang="en-US" baseline="-25000" dirty="0">
                <a:latin typeface="Gill Sans"/>
                <a:cs typeface="Gill Sans"/>
              </a:rPr>
              <a:t>2</a:t>
            </a:r>
            <a:r>
              <a:rPr lang="en-US" dirty="0">
                <a:latin typeface="Gill Sans"/>
                <a:cs typeface="Gill Sans"/>
              </a:rPr>
              <a:t> </a:t>
            </a:r>
            <a:r>
              <a:rPr lang="en-US" dirty="0" err="1">
                <a:latin typeface="Gill Sans"/>
                <a:cs typeface="Gill Sans"/>
              </a:rPr>
              <a:t>hæmmes</a:t>
            </a:r>
            <a:endParaRPr lang="en-US" dirty="0"/>
          </a:p>
        </p:txBody>
      </p:sp>
      <p:sp>
        <p:nvSpPr>
          <p:cNvPr id="8" name="TextBox 7"/>
          <p:cNvSpPr txBox="1"/>
          <p:nvPr/>
        </p:nvSpPr>
        <p:spPr>
          <a:xfrm>
            <a:off x="417670" y="6512628"/>
            <a:ext cx="2720892" cy="246221"/>
          </a:xfrm>
          <a:prstGeom prst="rect">
            <a:avLst/>
          </a:prstGeom>
          <a:noFill/>
        </p:spPr>
        <p:txBody>
          <a:bodyPr wrap="none" rtlCol="0">
            <a:spAutoFit/>
          </a:bodyPr>
          <a:lstStyle/>
          <a:p>
            <a:r>
              <a:rPr lang="en-US" sz="1000" dirty="0">
                <a:latin typeface="Times New Roman"/>
                <a:cs typeface="Times New Roman"/>
              </a:rPr>
              <a:t>Boyle, Dahl et al. (2014) </a:t>
            </a:r>
            <a:r>
              <a:rPr lang="en-US" sz="1000" i="1" dirty="0">
                <a:latin typeface="Times New Roman"/>
                <a:cs typeface="Times New Roman"/>
              </a:rPr>
              <a:t>Nature Geo. 7:671-676</a:t>
            </a:r>
          </a:p>
        </p:txBody>
      </p:sp>
      <p:sp>
        <p:nvSpPr>
          <p:cNvPr id="9" name="Rectangle 8"/>
          <p:cNvSpPr/>
          <p:nvPr/>
        </p:nvSpPr>
        <p:spPr>
          <a:xfrm>
            <a:off x="1850785" y="2813908"/>
            <a:ext cx="914400" cy="9144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rot="16200000">
            <a:off x="1337582" y="3215082"/>
            <a:ext cx="1940811" cy="461665"/>
          </a:xfrm>
          <a:prstGeom prst="rect">
            <a:avLst/>
          </a:prstGeom>
          <a:noFill/>
        </p:spPr>
        <p:txBody>
          <a:bodyPr wrap="none" rtlCol="0">
            <a:spAutoFit/>
          </a:bodyPr>
          <a:lstStyle/>
          <a:p>
            <a:r>
              <a:rPr lang="en-US" sz="2400" dirty="0" err="1">
                <a:latin typeface="Avenir Black"/>
                <a:cs typeface="Avenir Black"/>
              </a:rPr>
              <a:t>Vand</a:t>
            </a:r>
            <a:r>
              <a:rPr lang="en-US" sz="2400" dirty="0">
                <a:latin typeface="Avenir Black"/>
                <a:cs typeface="Avenir Black"/>
              </a:rPr>
              <a:t> </a:t>
            </a:r>
            <a:r>
              <a:rPr lang="en-US" sz="2400" dirty="0" err="1">
                <a:latin typeface="Avenir Black"/>
                <a:cs typeface="Avenir Black"/>
              </a:rPr>
              <a:t>dybde</a:t>
            </a:r>
            <a:endParaRPr lang="en-US" sz="2400" dirty="0">
              <a:latin typeface="Avenir Black"/>
              <a:cs typeface="Avenir Black"/>
            </a:endParaRPr>
          </a:p>
        </p:txBody>
      </p:sp>
      <p:sp>
        <p:nvSpPr>
          <p:cNvPr id="13" name="TextBox 12"/>
          <p:cNvSpPr txBox="1"/>
          <p:nvPr/>
        </p:nvSpPr>
        <p:spPr>
          <a:xfrm>
            <a:off x="3761137" y="1026105"/>
            <a:ext cx="1661041" cy="461665"/>
          </a:xfrm>
          <a:prstGeom prst="rect">
            <a:avLst/>
          </a:prstGeom>
          <a:noFill/>
        </p:spPr>
        <p:txBody>
          <a:bodyPr wrap="none" rtlCol="0">
            <a:spAutoFit/>
          </a:bodyPr>
          <a:lstStyle/>
          <a:p>
            <a:pPr algn="ctr"/>
            <a:r>
              <a:rPr lang="en-US" sz="2400" dirty="0" err="1">
                <a:latin typeface="Avenir Black"/>
                <a:cs typeface="Avenir Black"/>
              </a:rPr>
              <a:t>Ilt</a:t>
            </a:r>
            <a:r>
              <a:rPr lang="en-US" sz="2400" dirty="0">
                <a:latin typeface="Avenir Black"/>
                <a:cs typeface="Avenir Black"/>
              </a:rPr>
              <a:t> </a:t>
            </a:r>
            <a:r>
              <a:rPr lang="en-US" sz="2400" dirty="0" err="1">
                <a:latin typeface="Avenir Black"/>
                <a:cs typeface="Avenir Black"/>
              </a:rPr>
              <a:t>indhold</a:t>
            </a:r>
            <a:endParaRPr lang="en-US" sz="2400" dirty="0">
              <a:latin typeface="Avenir Black"/>
              <a:cs typeface="Avenir Black"/>
            </a:endParaRPr>
          </a:p>
        </p:txBody>
      </p:sp>
      <p:sp>
        <p:nvSpPr>
          <p:cNvPr id="14" name="Rectangle 13"/>
          <p:cNvSpPr/>
          <p:nvPr/>
        </p:nvSpPr>
        <p:spPr>
          <a:xfrm>
            <a:off x="6971756" y="2312137"/>
            <a:ext cx="2064765" cy="369332"/>
          </a:xfrm>
          <a:prstGeom prst="rect">
            <a:avLst/>
          </a:prstGeom>
          <a:ln>
            <a:solidFill>
              <a:schemeClr val="tx1"/>
            </a:solidFill>
          </a:ln>
        </p:spPr>
        <p:txBody>
          <a:bodyPr wrap="none">
            <a:spAutoFit/>
          </a:bodyPr>
          <a:lstStyle/>
          <a:p>
            <a:pPr algn="ctr"/>
            <a:r>
              <a:rPr lang="en-US" dirty="0">
                <a:latin typeface="Avenir Black"/>
                <a:cs typeface="Avenir Black"/>
              </a:rPr>
              <a:t>525 </a:t>
            </a:r>
            <a:r>
              <a:rPr lang="en-US" dirty="0" err="1">
                <a:latin typeface="Avenir Black"/>
                <a:cs typeface="Avenir Black"/>
              </a:rPr>
              <a:t>mio</a:t>
            </a:r>
            <a:r>
              <a:rPr lang="en-US" dirty="0">
                <a:latin typeface="Avenir Black"/>
                <a:cs typeface="Avenir Black"/>
              </a:rPr>
              <a:t>. </a:t>
            </a:r>
            <a:r>
              <a:rPr lang="en-US" dirty="0" err="1">
                <a:latin typeface="Avenir Black"/>
                <a:cs typeface="Avenir Black"/>
              </a:rPr>
              <a:t>år</a:t>
            </a:r>
            <a:r>
              <a:rPr lang="en-US" dirty="0">
                <a:latin typeface="Avenir Black"/>
                <a:cs typeface="Avenir Black"/>
              </a:rPr>
              <a:t> </a:t>
            </a:r>
            <a:r>
              <a:rPr lang="en-US" dirty="0" err="1">
                <a:latin typeface="Avenir Black"/>
                <a:cs typeface="Avenir Black"/>
              </a:rPr>
              <a:t>siden</a:t>
            </a:r>
            <a:endParaRPr lang="en-US" dirty="0">
              <a:latin typeface="Avenir Black"/>
              <a:cs typeface="Avenir Black"/>
            </a:endParaRPr>
          </a:p>
        </p:txBody>
      </p:sp>
    </p:spTree>
    <p:extLst>
      <p:ext uri="{BB962C8B-B14F-4D97-AF65-F5344CB8AC3E}">
        <p14:creationId xmlns:p14="http://schemas.microsoft.com/office/powerpoint/2010/main" val="30124958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32000"/>
            <a:ext cx="9144000" cy="4826000"/>
          </a:xfrm>
          <a:prstGeom prst="rect">
            <a:avLst/>
          </a:prstGeom>
        </p:spPr>
      </p:pic>
      <p:sp>
        <p:nvSpPr>
          <p:cNvPr id="7" name="TextBox 6"/>
          <p:cNvSpPr txBox="1"/>
          <p:nvPr/>
        </p:nvSpPr>
        <p:spPr>
          <a:xfrm>
            <a:off x="378584" y="329625"/>
            <a:ext cx="3837196" cy="369332"/>
          </a:xfrm>
          <a:prstGeom prst="rect">
            <a:avLst/>
          </a:prstGeom>
          <a:noFill/>
        </p:spPr>
        <p:txBody>
          <a:bodyPr wrap="none" rtlCol="0">
            <a:spAutoFit/>
          </a:bodyPr>
          <a:lstStyle/>
          <a:p>
            <a:r>
              <a:rPr lang="en-US" i="1" dirty="0" err="1">
                <a:solidFill>
                  <a:schemeClr val="bg1"/>
                </a:solidFill>
              </a:rPr>
              <a:t>Isoxys</a:t>
            </a:r>
            <a:r>
              <a:rPr lang="en-US" i="1" dirty="0">
                <a:solidFill>
                  <a:schemeClr val="bg1"/>
                </a:solidFill>
              </a:rPr>
              <a:t> (zooplankton) op </a:t>
            </a:r>
            <a:r>
              <a:rPr lang="en-US" i="1" dirty="0" err="1">
                <a:solidFill>
                  <a:schemeClr val="bg1"/>
                </a:solidFill>
              </a:rPr>
              <a:t>til</a:t>
            </a:r>
            <a:r>
              <a:rPr lang="en-US" i="1" dirty="0">
                <a:solidFill>
                  <a:schemeClr val="bg1"/>
                </a:solidFill>
              </a:rPr>
              <a:t> 45 mm </a:t>
            </a:r>
            <a:r>
              <a:rPr lang="en-US" i="1" dirty="0" err="1">
                <a:solidFill>
                  <a:schemeClr val="bg1"/>
                </a:solidFill>
              </a:rPr>
              <a:t>lang</a:t>
            </a:r>
            <a:endParaRPr lang="en-US" i="1" dirty="0">
              <a:solidFill>
                <a:schemeClr val="bg1"/>
              </a:solidFill>
            </a:endParaRPr>
          </a:p>
        </p:txBody>
      </p:sp>
      <p:sp>
        <p:nvSpPr>
          <p:cNvPr id="5" name="TextBox 9">
            <a:extLst>
              <a:ext uri="{FF2B5EF4-FFF2-40B4-BE49-F238E27FC236}">
                <a16:creationId xmlns:a16="http://schemas.microsoft.com/office/drawing/2014/main" id="{0FBF1A47-F894-3D43-800D-812B5E02E4AD}"/>
              </a:ext>
            </a:extLst>
          </p:cNvPr>
          <p:cNvSpPr txBox="1"/>
          <p:nvPr/>
        </p:nvSpPr>
        <p:spPr>
          <a:xfrm>
            <a:off x="172136" y="6304002"/>
            <a:ext cx="3047629" cy="553998"/>
          </a:xfrm>
          <a:prstGeom prst="rect">
            <a:avLst/>
          </a:prstGeom>
          <a:noFill/>
        </p:spPr>
        <p:txBody>
          <a:bodyPr wrap="none" rtlCol="0">
            <a:spAutoFit/>
          </a:bodyPr>
          <a:lstStyle/>
          <a:p>
            <a:r>
              <a:rPr lang="en-US" sz="1000" dirty="0">
                <a:solidFill>
                  <a:schemeClr val="bg1"/>
                </a:solidFill>
                <a:latin typeface="Arial" panose="020B0604020202020204" pitchFamily="34" charset="0"/>
                <a:cs typeface="Arial" panose="020B0604020202020204" pitchFamily="34" charset="0"/>
              </a:rPr>
              <a:t>Logan et al. </a:t>
            </a:r>
            <a:r>
              <a:rPr lang="en-US" sz="1000" i="1" dirty="0">
                <a:solidFill>
                  <a:schemeClr val="bg1"/>
                </a:solidFill>
                <a:latin typeface="Arial" panose="020B0604020202020204" pitchFamily="34" charset="0"/>
                <a:cs typeface="Arial" panose="020B0604020202020204" pitchFamily="34" charset="0"/>
              </a:rPr>
              <a:t>Nature</a:t>
            </a:r>
            <a:r>
              <a:rPr lang="en-US" sz="1000" dirty="0">
                <a:solidFill>
                  <a:schemeClr val="bg1"/>
                </a:solidFill>
                <a:latin typeface="Arial" panose="020B0604020202020204" pitchFamily="34" charset="0"/>
                <a:cs typeface="Arial" panose="020B0604020202020204" pitchFamily="34" charset="0"/>
              </a:rPr>
              <a:t> 1995</a:t>
            </a:r>
          </a:p>
          <a:p>
            <a:r>
              <a:rPr lang="en-US" sz="1000" dirty="0" err="1">
                <a:solidFill>
                  <a:schemeClr val="bg1"/>
                </a:solidFill>
                <a:latin typeface="Arial" panose="020B0604020202020204" pitchFamily="34" charset="0"/>
                <a:cs typeface="Arial" panose="020B0604020202020204" pitchFamily="34" charset="0"/>
              </a:rPr>
              <a:t>Lenton</a:t>
            </a:r>
            <a:r>
              <a:rPr lang="en-US" sz="1000" dirty="0">
                <a:solidFill>
                  <a:schemeClr val="bg1"/>
                </a:solidFill>
                <a:latin typeface="Arial" panose="020B0604020202020204" pitchFamily="34" charset="0"/>
                <a:cs typeface="Arial" panose="020B0604020202020204" pitchFamily="34" charset="0"/>
              </a:rPr>
              <a:t> et al. </a:t>
            </a:r>
            <a:r>
              <a:rPr lang="en-US" sz="1000" i="1" dirty="0">
                <a:solidFill>
                  <a:schemeClr val="bg1"/>
                </a:solidFill>
                <a:latin typeface="Arial" panose="020B0604020202020204" pitchFamily="34" charset="0"/>
                <a:cs typeface="Arial" panose="020B0604020202020204" pitchFamily="34" charset="0"/>
              </a:rPr>
              <a:t>Nature Geoscience </a:t>
            </a:r>
            <a:r>
              <a:rPr lang="en-US" sz="1000" dirty="0">
                <a:solidFill>
                  <a:schemeClr val="bg1"/>
                </a:solidFill>
                <a:latin typeface="Arial" panose="020B0604020202020204" pitchFamily="34" charset="0"/>
                <a:cs typeface="Arial" panose="020B0604020202020204" pitchFamily="34" charset="0"/>
              </a:rPr>
              <a:t>2014</a:t>
            </a:r>
          </a:p>
          <a:p>
            <a:r>
              <a:rPr lang="en-US" sz="1000" dirty="0">
                <a:solidFill>
                  <a:schemeClr val="bg1"/>
                </a:solidFill>
                <a:latin typeface="Arial" panose="020B0604020202020204" pitchFamily="34" charset="0"/>
                <a:cs typeface="Arial" panose="020B0604020202020204" pitchFamily="34" charset="0"/>
              </a:rPr>
              <a:t>Dahl et al. </a:t>
            </a:r>
            <a:r>
              <a:rPr lang="en-US" sz="1000" i="1" dirty="0">
                <a:solidFill>
                  <a:schemeClr val="bg1"/>
                </a:solidFill>
                <a:latin typeface="Arial" panose="020B0604020202020204" pitchFamily="34" charset="0"/>
                <a:cs typeface="Arial" panose="020B0604020202020204" pitchFamily="34" charset="0"/>
              </a:rPr>
              <a:t>Geochemical Perspectives Letters </a:t>
            </a:r>
            <a:r>
              <a:rPr lang="en-US" sz="1000" dirty="0">
                <a:solidFill>
                  <a:schemeClr val="bg1"/>
                </a:solidFill>
                <a:latin typeface="Arial" panose="020B0604020202020204" pitchFamily="34" charset="0"/>
                <a:cs typeface="Arial" panose="020B0604020202020204" pitchFamily="34" charset="0"/>
              </a:rPr>
              <a:t>2017</a:t>
            </a:r>
            <a:endParaRPr lang="en-US" sz="10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13812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2_Model_C.jpeg"/>
          <p:cNvPicPr>
            <a:picLocks noChangeAspect="1"/>
          </p:cNvPicPr>
          <p:nvPr/>
        </p:nvPicPr>
        <p:blipFill rotWithShape="1">
          <a:blip r:embed="rId2">
            <a:extLst>
              <a:ext uri="{28A0092B-C50C-407E-A947-70E740481C1C}">
                <a14:useLocalDpi xmlns:a14="http://schemas.microsoft.com/office/drawing/2010/main" val="0"/>
              </a:ext>
            </a:extLst>
          </a:blip>
          <a:srcRect l="3748" t="10994"/>
          <a:stretch/>
        </p:blipFill>
        <p:spPr>
          <a:xfrm>
            <a:off x="2599785" y="1470255"/>
            <a:ext cx="4159657" cy="3959919"/>
          </a:xfrm>
          <a:prstGeom prst="rect">
            <a:avLst/>
          </a:prstGeom>
        </p:spPr>
      </p:pic>
      <p:sp>
        <p:nvSpPr>
          <p:cNvPr id="4" name="Rectangle 3"/>
          <p:cNvSpPr/>
          <p:nvPr/>
        </p:nvSpPr>
        <p:spPr>
          <a:xfrm flipH="1">
            <a:off x="2301451" y="1470256"/>
            <a:ext cx="298335" cy="345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50090" y="42730"/>
            <a:ext cx="9917545" cy="923330"/>
          </a:xfrm>
          <a:prstGeom prst="rect">
            <a:avLst/>
          </a:prstGeom>
        </p:spPr>
        <p:txBody>
          <a:bodyPr wrap="square">
            <a:spAutoFit/>
          </a:bodyPr>
          <a:lstStyle/>
          <a:p>
            <a:r>
              <a:rPr lang="en-US" dirty="0" err="1">
                <a:latin typeface="Gill Sans"/>
                <a:cs typeface="Gill Sans"/>
              </a:rPr>
              <a:t>Større</a:t>
            </a:r>
            <a:r>
              <a:rPr lang="en-US" dirty="0">
                <a:latin typeface="Gill Sans"/>
                <a:cs typeface="Gill Sans"/>
              </a:rPr>
              <a:t> </a:t>
            </a:r>
            <a:r>
              <a:rPr lang="en-US" dirty="0" err="1">
                <a:latin typeface="Gill Sans"/>
                <a:cs typeface="Gill Sans"/>
              </a:rPr>
              <a:t>dyr</a:t>
            </a:r>
            <a:r>
              <a:rPr lang="en-US" dirty="0">
                <a:latin typeface="Gill Sans"/>
                <a:cs typeface="Gill Sans"/>
              </a:rPr>
              <a:t> (</a:t>
            </a:r>
            <a:r>
              <a:rPr lang="en-US" dirty="0" err="1">
                <a:latin typeface="Gill Sans"/>
                <a:cs typeface="Gill Sans"/>
              </a:rPr>
              <a:t>meso</a:t>
            </a:r>
            <a:r>
              <a:rPr lang="en-US" dirty="0">
                <a:latin typeface="Gill Sans"/>
                <a:cs typeface="Gill Sans"/>
              </a:rPr>
              <a:t>- </a:t>
            </a:r>
            <a:r>
              <a:rPr lang="en-US" dirty="0" err="1">
                <a:latin typeface="Gill Sans"/>
                <a:cs typeface="Gill Sans"/>
              </a:rPr>
              <a:t>og</a:t>
            </a:r>
            <a:r>
              <a:rPr lang="en-US" dirty="0">
                <a:latin typeface="Gill Sans"/>
                <a:cs typeface="Gill Sans"/>
              </a:rPr>
              <a:t> </a:t>
            </a:r>
            <a:r>
              <a:rPr lang="en-US" dirty="0" err="1">
                <a:latin typeface="Gill Sans"/>
                <a:cs typeface="Gill Sans"/>
              </a:rPr>
              <a:t>makro</a:t>
            </a:r>
            <a:r>
              <a:rPr lang="en-US" dirty="0">
                <a:latin typeface="Gill Sans"/>
                <a:cs typeface="Gill Sans"/>
              </a:rPr>
              <a:t>-zooplankton)· </a:t>
            </a:r>
            <a:r>
              <a:rPr lang="en-US" dirty="0" err="1">
                <a:latin typeface="Gill Sans"/>
                <a:cs typeface="Gill Sans"/>
              </a:rPr>
              <a:t>større</a:t>
            </a:r>
            <a:r>
              <a:rPr lang="en-US" dirty="0">
                <a:latin typeface="Gill Sans"/>
                <a:cs typeface="Gill Sans"/>
              </a:rPr>
              <a:t> </a:t>
            </a:r>
            <a:r>
              <a:rPr lang="en-US" dirty="0" err="1">
                <a:latin typeface="Gill Sans"/>
                <a:cs typeface="Gill Sans"/>
              </a:rPr>
              <a:t>fækalieperler</a:t>
            </a:r>
            <a:r>
              <a:rPr lang="en-US" dirty="0">
                <a:latin typeface="Gill Sans"/>
                <a:cs typeface="Gill Sans"/>
              </a:rPr>
              <a:t> </a:t>
            </a:r>
          </a:p>
          <a:p>
            <a:r>
              <a:rPr lang="en-US" dirty="0">
                <a:latin typeface="Gill Sans"/>
                <a:cs typeface="Gill Sans"/>
              </a:rPr>
              <a:t>· </a:t>
            </a:r>
            <a:r>
              <a:rPr lang="en-US" dirty="0" err="1">
                <a:latin typeface="Gill Sans"/>
                <a:cs typeface="Gill Sans"/>
              </a:rPr>
              <a:t>organisk</a:t>
            </a:r>
            <a:r>
              <a:rPr lang="en-US" dirty="0">
                <a:latin typeface="Gill Sans"/>
                <a:cs typeface="Gill Sans"/>
              </a:rPr>
              <a:t> </a:t>
            </a:r>
            <a:r>
              <a:rPr lang="en-US" dirty="0" err="1">
                <a:latin typeface="Gill Sans"/>
                <a:cs typeface="Gill Sans"/>
              </a:rPr>
              <a:t>materiale</a:t>
            </a:r>
            <a:r>
              <a:rPr lang="en-US" dirty="0">
                <a:latin typeface="Gill Sans"/>
                <a:cs typeface="Gill Sans"/>
              </a:rPr>
              <a:t> </a:t>
            </a:r>
            <a:r>
              <a:rPr lang="en-US" dirty="0" err="1">
                <a:latin typeface="Gill Sans"/>
                <a:cs typeface="Gill Sans"/>
              </a:rPr>
              <a:t>synker</a:t>
            </a:r>
            <a:r>
              <a:rPr lang="en-US" dirty="0">
                <a:latin typeface="Gill Sans"/>
                <a:cs typeface="Gill Sans"/>
              </a:rPr>
              <a:t> </a:t>
            </a:r>
            <a:r>
              <a:rPr lang="en-US" dirty="0" err="1">
                <a:latin typeface="Gill Sans"/>
                <a:cs typeface="Gill Sans"/>
              </a:rPr>
              <a:t>hurtigere</a:t>
            </a:r>
            <a:r>
              <a:rPr lang="en-US" dirty="0">
                <a:latin typeface="Gill Sans"/>
                <a:cs typeface="Gill Sans"/>
              </a:rPr>
              <a:t> </a:t>
            </a:r>
            <a:r>
              <a:rPr lang="en-US" dirty="0" err="1">
                <a:latin typeface="Gill Sans"/>
                <a:cs typeface="Gill Sans"/>
              </a:rPr>
              <a:t>til</a:t>
            </a:r>
            <a:r>
              <a:rPr lang="en-US" dirty="0">
                <a:latin typeface="Gill Sans"/>
                <a:cs typeface="Gill Sans"/>
              </a:rPr>
              <a:t> bunds</a:t>
            </a:r>
          </a:p>
          <a:p>
            <a:r>
              <a:rPr lang="en-US" dirty="0">
                <a:latin typeface="Gill Sans"/>
                <a:cs typeface="Gill Sans"/>
              </a:rPr>
              <a:t>· </a:t>
            </a:r>
            <a:r>
              <a:rPr lang="en-US" dirty="0" err="1">
                <a:latin typeface="Gill Sans"/>
                <a:cs typeface="Gill Sans"/>
              </a:rPr>
              <a:t>mindre</a:t>
            </a:r>
            <a:r>
              <a:rPr lang="en-US" dirty="0">
                <a:latin typeface="Gill Sans"/>
                <a:cs typeface="Gill Sans"/>
              </a:rPr>
              <a:t> O</a:t>
            </a:r>
            <a:r>
              <a:rPr lang="en-US" baseline="-25000" dirty="0">
                <a:latin typeface="Gill Sans"/>
                <a:cs typeface="Gill Sans"/>
              </a:rPr>
              <a:t>2</a:t>
            </a:r>
            <a:r>
              <a:rPr lang="en-US" dirty="0">
                <a:latin typeface="Gill Sans"/>
                <a:cs typeface="Gill Sans"/>
              </a:rPr>
              <a:t> </a:t>
            </a:r>
            <a:r>
              <a:rPr lang="en-US" dirty="0" err="1">
                <a:latin typeface="Gill Sans"/>
                <a:cs typeface="Gill Sans"/>
              </a:rPr>
              <a:t>forbrug</a:t>
            </a:r>
            <a:r>
              <a:rPr lang="en-US" dirty="0">
                <a:latin typeface="Gill Sans"/>
                <a:cs typeface="Gill Sans"/>
              </a:rPr>
              <a:t> </a:t>
            </a:r>
            <a:r>
              <a:rPr lang="en-US" dirty="0" err="1">
                <a:latin typeface="Gill Sans"/>
                <a:cs typeface="Gill Sans"/>
              </a:rPr>
              <a:t>i</a:t>
            </a:r>
            <a:r>
              <a:rPr lang="en-US" dirty="0">
                <a:latin typeface="Gill Sans"/>
                <a:cs typeface="Gill Sans"/>
              </a:rPr>
              <a:t> </a:t>
            </a:r>
            <a:r>
              <a:rPr lang="en-US" dirty="0" err="1">
                <a:latin typeface="Gill Sans"/>
                <a:cs typeface="Gill Sans"/>
              </a:rPr>
              <a:t>vandsøjlen</a:t>
            </a:r>
            <a:r>
              <a:rPr lang="en-US" dirty="0">
                <a:latin typeface="Gill Sans"/>
                <a:cs typeface="Gill Sans"/>
              </a:rPr>
              <a:t>· den O</a:t>
            </a:r>
            <a:r>
              <a:rPr lang="en-US" baseline="-25000" dirty="0">
                <a:latin typeface="Gill Sans"/>
                <a:cs typeface="Gill Sans"/>
              </a:rPr>
              <a:t>2</a:t>
            </a:r>
            <a:r>
              <a:rPr lang="en-US" dirty="0">
                <a:latin typeface="Gill Sans"/>
                <a:cs typeface="Gill Sans"/>
              </a:rPr>
              <a:t>–</a:t>
            </a:r>
            <a:r>
              <a:rPr lang="en-US" dirty="0" err="1">
                <a:latin typeface="Gill Sans"/>
                <a:cs typeface="Gill Sans"/>
              </a:rPr>
              <a:t>holdige</a:t>
            </a:r>
            <a:r>
              <a:rPr lang="en-US" dirty="0">
                <a:latin typeface="Gill Sans"/>
                <a:cs typeface="Gill Sans"/>
              </a:rPr>
              <a:t> zone </a:t>
            </a:r>
            <a:r>
              <a:rPr lang="en-US" dirty="0" err="1">
                <a:latin typeface="Gill Sans"/>
                <a:cs typeface="Gill Sans"/>
              </a:rPr>
              <a:t>expanderede</a:t>
            </a:r>
            <a:endParaRPr lang="en-US" dirty="0"/>
          </a:p>
        </p:txBody>
      </p:sp>
      <p:sp>
        <p:nvSpPr>
          <p:cNvPr id="9" name="Rectangle 8"/>
          <p:cNvSpPr/>
          <p:nvPr/>
        </p:nvSpPr>
        <p:spPr>
          <a:xfrm flipH="1">
            <a:off x="2301451" y="1470256"/>
            <a:ext cx="298335" cy="345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850785" y="2813908"/>
            <a:ext cx="914400" cy="9144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rot="16200000">
            <a:off x="1337582" y="3215082"/>
            <a:ext cx="1940811" cy="461665"/>
          </a:xfrm>
          <a:prstGeom prst="rect">
            <a:avLst/>
          </a:prstGeom>
          <a:noFill/>
        </p:spPr>
        <p:txBody>
          <a:bodyPr wrap="none" rtlCol="0">
            <a:spAutoFit/>
          </a:bodyPr>
          <a:lstStyle/>
          <a:p>
            <a:r>
              <a:rPr lang="en-US" sz="2400" dirty="0" err="1">
                <a:latin typeface="Avenir Black"/>
                <a:cs typeface="Avenir Black"/>
              </a:rPr>
              <a:t>Vand</a:t>
            </a:r>
            <a:r>
              <a:rPr lang="en-US" sz="2400" dirty="0">
                <a:latin typeface="Avenir Black"/>
                <a:cs typeface="Avenir Black"/>
              </a:rPr>
              <a:t> </a:t>
            </a:r>
            <a:r>
              <a:rPr lang="en-US" sz="2400" dirty="0" err="1">
                <a:latin typeface="Avenir Black"/>
                <a:cs typeface="Avenir Black"/>
              </a:rPr>
              <a:t>dybde</a:t>
            </a:r>
            <a:endParaRPr lang="en-US" sz="2400" dirty="0">
              <a:latin typeface="Avenir Black"/>
              <a:cs typeface="Avenir Black"/>
            </a:endParaRPr>
          </a:p>
        </p:txBody>
      </p:sp>
      <p:sp>
        <p:nvSpPr>
          <p:cNvPr id="13" name="TextBox 12"/>
          <p:cNvSpPr txBox="1"/>
          <p:nvPr/>
        </p:nvSpPr>
        <p:spPr>
          <a:xfrm>
            <a:off x="3761137" y="1026105"/>
            <a:ext cx="1661041" cy="461665"/>
          </a:xfrm>
          <a:prstGeom prst="rect">
            <a:avLst/>
          </a:prstGeom>
          <a:noFill/>
        </p:spPr>
        <p:txBody>
          <a:bodyPr wrap="none" rtlCol="0">
            <a:spAutoFit/>
          </a:bodyPr>
          <a:lstStyle/>
          <a:p>
            <a:pPr algn="ctr"/>
            <a:r>
              <a:rPr lang="en-US" sz="2400" dirty="0" err="1">
                <a:latin typeface="Avenir Black"/>
                <a:cs typeface="Avenir Black"/>
              </a:rPr>
              <a:t>Ilt</a:t>
            </a:r>
            <a:r>
              <a:rPr lang="en-US" sz="2400" dirty="0">
                <a:latin typeface="Avenir Black"/>
                <a:cs typeface="Avenir Black"/>
              </a:rPr>
              <a:t> </a:t>
            </a:r>
            <a:r>
              <a:rPr lang="en-US" sz="2400" dirty="0" err="1">
                <a:latin typeface="Avenir Black"/>
                <a:cs typeface="Avenir Black"/>
              </a:rPr>
              <a:t>indhold</a:t>
            </a:r>
            <a:endParaRPr lang="en-US" sz="2400" dirty="0">
              <a:latin typeface="Avenir Black"/>
              <a:cs typeface="Avenir Black"/>
            </a:endParaRPr>
          </a:p>
        </p:txBody>
      </p:sp>
      <p:sp>
        <p:nvSpPr>
          <p:cNvPr id="14" name="Rectangle 13"/>
          <p:cNvSpPr/>
          <p:nvPr/>
        </p:nvSpPr>
        <p:spPr>
          <a:xfrm>
            <a:off x="6971756" y="2312137"/>
            <a:ext cx="2064765" cy="369332"/>
          </a:xfrm>
          <a:prstGeom prst="rect">
            <a:avLst/>
          </a:prstGeom>
          <a:ln>
            <a:solidFill>
              <a:schemeClr val="tx1"/>
            </a:solidFill>
          </a:ln>
        </p:spPr>
        <p:txBody>
          <a:bodyPr wrap="none">
            <a:spAutoFit/>
          </a:bodyPr>
          <a:lstStyle/>
          <a:p>
            <a:pPr algn="ctr"/>
            <a:r>
              <a:rPr lang="en-US" dirty="0">
                <a:latin typeface="Avenir Black"/>
                <a:cs typeface="Avenir Black"/>
              </a:rPr>
              <a:t>521 </a:t>
            </a:r>
            <a:r>
              <a:rPr lang="en-US" dirty="0" err="1">
                <a:latin typeface="Avenir Black"/>
                <a:cs typeface="Avenir Black"/>
              </a:rPr>
              <a:t>mio</a:t>
            </a:r>
            <a:r>
              <a:rPr lang="en-US" dirty="0">
                <a:latin typeface="Avenir Black"/>
                <a:cs typeface="Avenir Black"/>
              </a:rPr>
              <a:t>. </a:t>
            </a:r>
            <a:r>
              <a:rPr lang="en-US" dirty="0" err="1">
                <a:latin typeface="Avenir Black"/>
                <a:cs typeface="Avenir Black"/>
              </a:rPr>
              <a:t>år</a:t>
            </a:r>
            <a:r>
              <a:rPr lang="en-US" dirty="0">
                <a:latin typeface="Avenir Black"/>
                <a:cs typeface="Avenir Black"/>
              </a:rPr>
              <a:t> </a:t>
            </a:r>
            <a:r>
              <a:rPr lang="en-US" dirty="0" err="1">
                <a:latin typeface="Avenir Black"/>
                <a:cs typeface="Avenir Black"/>
              </a:rPr>
              <a:t>siden</a:t>
            </a:r>
            <a:endParaRPr lang="en-US" dirty="0">
              <a:latin typeface="Avenir Black"/>
              <a:cs typeface="Avenir Black"/>
            </a:endParaRPr>
          </a:p>
        </p:txBody>
      </p:sp>
      <p:sp>
        <p:nvSpPr>
          <p:cNvPr id="15" name="TextBox 14"/>
          <p:cNvSpPr txBox="1"/>
          <p:nvPr/>
        </p:nvSpPr>
        <p:spPr>
          <a:xfrm>
            <a:off x="417670" y="6512628"/>
            <a:ext cx="304762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Dahl et al. </a:t>
            </a:r>
            <a:r>
              <a:rPr lang="en-US" sz="1000" i="1" dirty="0">
                <a:latin typeface="Arial" panose="020B0604020202020204" pitchFamily="34" charset="0"/>
                <a:cs typeface="Arial" panose="020B0604020202020204" pitchFamily="34" charset="0"/>
              </a:rPr>
              <a:t>Geochemical Perspectives Letters </a:t>
            </a:r>
            <a:r>
              <a:rPr lang="en-US" sz="1000" dirty="0">
                <a:latin typeface="Arial" panose="020B0604020202020204" pitchFamily="34" charset="0"/>
                <a:cs typeface="Arial" panose="020B0604020202020204" pitchFamily="34" charset="0"/>
              </a:rPr>
              <a:t>2017</a:t>
            </a:r>
            <a:endParaRPr lang="en-US" sz="1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04848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gure2_Model_D.jpeg"/>
          <p:cNvPicPr>
            <a:picLocks noChangeAspect="1"/>
          </p:cNvPicPr>
          <p:nvPr/>
        </p:nvPicPr>
        <p:blipFill rotWithShape="1">
          <a:blip r:embed="rId2">
            <a:extLst>
              <a:ext uri="{28A0092B-C50C-407E-A947-70E740481C1C}">
                <a14:useLocalDpi xmlns:a14="http://schemas.microsoft.com/office/drawing/2010/main" val="0"/>
              </a:ext>
            </a:extLst>
          </a:blip>
          <a:srcRect l="2675" t="11032"/>
          <a:stretch/>
        </p:blipFill>
        <p:spPr>
          <a:xfrm>
            <a:off x="2599786" y="1470255"/>
            <a:ext cx="4185228" cy="3959919"/>
          </a:xfrm>
          <a:prstGeom prst="rect">
            <a:avLst/>
          </a:prstGeom>
        </p:spPr>
      </p:pic>
      <p:sp>
        <p:nvSpPr>
          <p:cNvPr id="5" name="Rectangle 4"/>
          <p:cNvSpPr/>
          <p:nvPr/>
        </p:nvSpPr>
        <p:spPr>
          <a:xfrm flipH="1">
            <a:off x="2301451" y="1470256"/>
            <a:ext cx="298335" cy="345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0158" y="6466"/>
            <a:ext cx="9123842" cy="369332"/>
          </a:xfrm>
          <a:prstGeom prst="rect">
            <a:avLst/>
          </a:prstGeom>
        </p:spPr>
        <p:txBody>
          <a:bodyPr wrap="square">
            <a:spAutoFit/>
          </a:bodyPr>
          <a:lstStyle/>
          <a:p>
            <a:pPr algn="ctr"/>
            <a:r>
              <a:rPr lang="en-US" dirty="0" err="1">
                <a:latin typeface="Gill Sans"/>
                <a:cs typeface="Gill Sans"/>
              </a:rPr>
              <a:t>Føden</a:t>
            </a:r>
            <a:r>
              <a:rPr lang="en-US" dirty="0">
                <a:latin typeface="Gill Sans"/>
                <a:cs typeface="Gill Sans"/>
              </a:rPr>
              <a:t> </a:t>
            </a:r>
            <a:r>
              <a:rPr lang="en-US" dirty="0" err="1">
                <a:latin typeface="Gill Sans"/>
                <a:cs typeface="Gill Sans"/>
              </a:rPr>
              <a:t>blev</a:t>
            </a:r>
            <a:r>
              <a:rPr lang="en-US" dirty="0">
                <a:latin typeface="Gill Sans"/>
                <a:cs typeface="Gill Sans"/>
              </a:rPr>
              <a:t> </a:t>
            </a:r>
            <a:r>
              <a:rPr lang="en-US" dirty="0" err="1">
                <a:latin typeface="Gill Sans"/>
                <a:cs typeface="Gill Sans"/>
              </a:rPr>
              <a:t>flyttet</a:t>
            </a:r>
            <a:r>
              <a:rPr lang="en-US" dirty="0">
                <a:latin typeface="Gill Sans"/>
                <a:cs typeface="Gill Sans"/>
              </a:rPr>
              <a:t> </a:t>
            </a:r>
            <a:r>
              <a:rPr lang="en-US" dirty="0" err="1">
                <a:latin typeface="Gill Sans"/>
                <a:cs typeface="Gill Sans"/>
              </a:rPr>
              <a:t>til</a:t>
            </a:r>
            <a:r>
              <a:rPr lang="en-US" dirty="0">
                <a:latin typeface="Gill Sans"/>
                <a:cs typeface="Gill Sans"/>
              </a:rPr>
              <a:t> </a:t>
            </a:r>
            <a:r>
              <a:rPr lang="en-US" dirty="0" err="1">
                <a:latin typeface="Gill Sans"/>
                <a:cs typeface="Gill Sans"/>
              </a:rPr>
              <a:t>bunden</a:t>
            </a:r>
            <a:r>
              <a:rPr lang="en-US" dirty="0">
                <a:latin typeface="Gill Sans"/>
                <a:cs typeface="Gill Sans"/>
              </a:rPr>
              <a:t> </a:t>
            </a:r>
            <a:r>
              <a:rPr lang="en-US" dirty="0" err="1">
                <a:latin typeface="Gill Sans"/>
                <a:cs typeface="Gill Sans"/>
              </a:rPr>
              <a:t>af</a:t>
            </a:r>
            <a:r>
              <a:rPr lang="en-US" dirty="0">
                <a:latin typeface="Gill Sans"/>
                <a:cs typeface="Gill Sans"/>
              </a:rPr>
              <a:t> </a:t>
            </a:r>
            <a:r>
              <a:rPr lang="en-US" dirty="0" err="1">
                <a:latin typeface="Gill Sans"/>
                <a:cs typeface="Gill Sans"/>
              </a:rPr>
              <a:t>havet</a:t>
            </a:r>
            <a:r>
              <a:rPr lang="en-US" dirty="0">
                <a:latin typeface="Gill Sans"/>
                <a:cs typeface="Gill Sans"/>
              </a:rPr>
              <a:t> · </a:t>
            </a:r>
            <a:r>
              <a:rPr lang="en-US" dirty="0" err="1">
                <a:latin typeface="Gill Sans"/>
                <a:cs typeface="Gill Sans"/>
              </a:rPr>
              <a:t>flere</a:t>
            </a:r>
            <a:r>
              <a:rPr lang="en-US" dirty="0">
                <a:latin typeface="Gill Sans"/>
                <a:cs typeface="Gill Sans"/>
              </a:rPr>
              <a:t> </a:t>
            </a:r>
            <a:r>
              <a:rPr lang="en-US" dirty="0" err="1">
                <a:latin typeface="Gill Sans"/>
                <a:cs typeface="Gill Sans"/>
              </a:rPr>
              <a:t>orme</a:t>
            </a:r>
            <a:r>
              <a:rPr lang="en-US" dirty="0">
                <a:latin typeface="Gill Sans"/>
                <a:cs typeface="Gill Sans"/>
              </a:rPr>
              <a:t> graver </a:t>
            </a:r>
            <a:r>
              <a:rPr lang="en-US" dirty="0" err="1">
                <a:latin typeface="Gill Sans"/>
                <a:cs typeface="Gill Sans"/>
              </a:rPr>
              <a:t>i</a:t>
            </a:r>
            <a:r>
              <a:rPr lang="en-US" dirty="0">
                <a:latin typeface="Gill Sans"/>
                <a:cs typeface="Gill Sans"/>
              </a:rPr>
              <a:t> </a:t>
            </a:r>
            <a:r>
              <a:rPr lang="en-US" dirty="0" err="1">
                <a:latin typeface="Gill Sans"/>
                <a:cs typeface="Gill Sans"/>
              </a:rPr>
              <a:t>mudder</a:t>
            </a:r>
            <a:endParaRPr lang="en-US" baseline="-25000" dirty="0">
              <a:latin typeface="Gill Sans"/>
              <a:cs typeface="Gill Sans"/>
            </a:endParaRPr>
          </a:p>
        </p:txBody>
      </p:sp>
      <p:sp>
        <p:nvSpPr>
          <p:cNvPr id="9" name="Rectangle 8"/>
          <p:cNvSpPr/>
          <p:nvPr/>
        </p:nvSpPr>
        <p:spPr>
          <a:xfrm>
            <a:off x="1850785" y="2813908"/>
            <a:ext cx="914400" cy="9144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rot="16200000">
            <a:off x="1337582" y="3215082"/>
            <a:ext cx="1940811" cy="461665"/>
          </a:xfrm>
          <a:prstGeom prst="rect">
            <a:avLst/>
          </a:prstGeom>
          <a:noFill/>
        </p:spPr>
        <p:txBody>
          <a:bodyPr wrap="none" rtlCol="0">
            <a:spAutoFit/>
          </a:bodyPr>
          <a:lstStyle/>
          <a:p>
            <a:r>
              <a:rPr lang="en-US" sz="2400" dirty="0" err="1">
                <a:latin typeface="Avenir Black"/>
                <a:cs typeface="Avenir Black"/>
              </a:rPr>
              <a:t>Vand</a:t>
            </a:r>
            <a:r>
              <a:rPr lang="en-US" sz="2400" dirty="0">
                <a:latin typeface="Avenir Black"/>
                <a:cs typeface="Avenir Black"/>
              </a:rPr>
              <a:t> </a:t>
            </a:r>
            <a:r>
              <a:rPr lang="en-US" sz="2400" dirty="0" err="1">
                <a:latin typeface="Avenir Black"/>
                <a:cs typeface="Avenir Black"/>
              </a:rPr>
              <a:t>dybde</a:t>
            </a:r>
            <a:endParaRPr lang="en-US" sz="2400" dirty="0">
              <a:latin typeface="Avenir Black"/>
              <a:cs typeface="Avenir Black"/>
            </a:endParaRPr>
          </a:p>
        </p:txBody>
      </p:sp>
      <p:sp>
        <p:nvSpPr>
          <p:cNvPr id="11" name="TextBox 10"/>
          <p:cNvSpPr txBox="1"/>
          <p:nvPr/>
        </p:nvSpPr>
        <p:spPr>
          <a:xfrm>
            <a:off x="3761137" y="1026105"/>
            <a:ext cx="1661041" cy="461665"/>
          </a:xfrm>
          <a:prstGeom prst="rect">
            <a:avLst/>
          </a:prstGeom>
          <a:noFill/>
        </p:spPr>
        <p:txBody>
          <a:bodyPr wrap="none" rtlCol="0">
            <a:spAutoFit/>
          </a:bodyPr>
          <a:lstStyle/>
          <a:p>
            <a:pPr algn="ctr"/>
            <a:r>
              <a:rPr lang="en-US" sz="2400" dirty="0" err="1">
                <a:latin typeface="Avenir Black"/>
                <a:cs typeface="Avenir Black"/>
              </a:rPr>
              <a:t>Ilt</a:t>
            </a:r>
            <a:r>
              <a:rPr lang="en-US" sz="2400" dirty="0">
                <a:latin typeface="Avenir Black"/>
                <a:cs typeface="Avenir Black"/>
              </a:rPr>
              <a:t> </a:t>
            </a:r>
            <a:r>
              <a:rPr lang="en-US" sz="2400" dirty="0" err="1">
                <a:latin typeface="Avenir Black"/>
                <a:cs typeface="Avenir Black"/>
              </a:rPr>
              <a:t>indhold</a:t>
            </a:r>
            <a:endParaRPr lang="en-US" sz="2400" dirty="0">
              <a:latin typeface="Avenir Black"/>
              <a:cs typeface="Avenir Black"/>
            </a:endParaRPr>
          </a:p>
        </p:txBody>
      </p:sp>
      <p:sp>
        <p:nvSpPr>
          <p:cNvPr id="4" name="Rectangle 3"/>
          <p:cNvSpPr/>
          <p:nvPr/>
        </p:nvSpPr>
        <p:spPr>
          <a:xfrm>
            <a:off x="6971756" y="2312137"/>
            <a:ext cx="2064765" cy="369332"/>
          </a:xfrm>
          <a:prstGeom prst="rect">
            <a:avLst/>
          </a:prstGeom>
          <a:ln>
            <a:solidFill>
              <a:schemeClr val="tx1"/>
            </a:solidFill>
          </a:ln>
        </p:spPr>
        <p:txBody>
          <a:bodyPr wrap="none">
            <a:spAutoFit/>
          </a:bodyPr>
          <a:lstStyle/>
          <a:p>
            <a:pPr algn="ctr"/>
            <a:r>
              <a:rPr lang="en-US" dirty="0">
                <a:latin typeface="Avenir Black"/>
                <a:cs typeface="Avenir Black"/>
              </a:rPr>
              <a:t>520 </a:t>
            </a:r>
            <a:r>
              <a:rPr lang="en-US" dirty="0" err="1">
                <a:latin typeface="Avenir Black"/>
                <a:cs typeface="Avenir Black"/>
              </a:rPr>
              <a:t>mio</a:t>
            </a:r>
            <a:r>
              <a:rPr lang="en-US" dirty="0">
                <a:latin typeface="Avenir Black"/>
                <a:cs typeface="Avenir Black"/>
              </a:rPr>
              <a:t>. </a:t>
            </a:r>
            <a:r>
              <a:rPr lang="en-US" dirty="0" err="1">
                <a:latin typeface="Avenir Black"/>
                <a:cs typeface="Avenir Black"/>
              </a:rPr>
              <a:t>år</a:t>
            </a:r>
            <a:r>
              <a:rPr lang="en-US" dirty="0">
                <a:latin typeface="Avenir Black"/>
                <a:cs typeface="Avenir Black"/>
              </a:rPr>
              <a:t> </a:t>
            </a:r>
            <a:r>
              <a:rPr lang="en-US" dirty="0" err="1">
                <a:latin typeface="Avenir Black"/>
                <a:cs typeface="Avenir Black"/>
              </a:rPr>
              <a:t>siden</a:t>
            </a:r>
            <a:endParaRPr lang="en-US" dirty="0">
              <a:latin typeface="Avenir Black"/>
              <a:cs typeface="Avenir Black"/>
            </a:endParaRPr>
          </a:p>
        </p:txBody>
      </p:sp>
      <p:sp>
        <p:nvSpPr>
          <p:cNvPr id="13" name="Rectangle 12"/>
          <p:cNvSpPr/>
          <p:nvPr/>
        </p:nvSpPr>
        <p:spPr>
          <a:xfrm>
            <a:off x="359304" y="278701"/>
            <a:ext cx="9917545" cy="369332"/>
          </a:xfrm>
          <a:prstGeom prst="rect">
            <a:avLst/>
          </a:prstGeom>
        </p:spPr>
        <p:txBody>
          <a:bodyPr wrap="square">
            <a:spAutoFit/>
          </a:bodyPr>
          <a:lstStyle/>
          <a:p>
            <a:r>
              <a:rPr lang="en-US" dirty="0" err="1">
                <a:latin typeface="Gill Sans"/>
                <a:cs typeface="Gill Sans"/>
              </a:rPr>
              <a:t>Orme</a:t>
            </a:r>
            <a:r>
              <a:rPr lang="en-US" dirty="0">
                <a:latin typeface="Gill Sans"/>
                <a:cs typeface="Gill Sans"/>
              </a:rPr>
              <a:t> graver </a:t>
            </a:r>
            <a:r>
              <a:rPr lang="en-US" dirty="0" err="1">
                <a:latin typeface="Gill Sans"/>
                <a:cs typeface="Gill Sans"/>
              </a:rPr>
              <a:t>i</a:t>
            </a:r>
            <a:r>
              <a:rPr lang="en-US" dirty="0">
                <a:latin typeface="Gill Sans"/>
                <a:cs typeface="Gill Sans"/>
              </a:rPr>
              <a:t> </a:t>
            </a:r>
            <a:r>
              <a:rPr lang="en-US" dirty="0" err="1">
                <a:latin typeface="Gill Sans"/>
                <a:cs typeface="Gill Sans"/>
              </a:rPr>
              <a:t>mudder</a:t>
            </a:r>
            <a:r>
              <a:rPr lang="en-US" dirty="0">
                <a:latin typeface="Gill Sans"/>
                <a:cs typeface="Gill Sans"/>
              </a:rPr>
              <a:t> · </a:t>
            </a:r>
            <a:r>
              <a:rPr lang="en-US" dirty="0" err="1">
                <a:latin typeface="Gill Sans"/>
                <a:cs typeface="Gill Sans"/>
              </a:rPr>
              <a:t>hermed</a:t>
            </a:r>
            <a:r>
              <a:rPr lang="en-US" dirty="0">
                <a:latin typeface="Gill Sans"/>
                <a:cs typeface="Gill Sans"/>
              </a:rPr>
              <a:t> </a:t>
            </a:r>
            <a:r>
              <a:rPr lang="en-US" dirty="0" err="1">
                <a:latin typeface="Gill Sans"/>
                <a:cs typeface="Gill Sans"/>
              </a:rPr>
              <a:t>begraves</a:t>
            </a:r>
            <a:r>
              <a:rPr lang="en-US" dirty="0">
                <a:latin typeface="Gill Sans"/>
                <a:cs typeface="Gill Sans"/>
              </a:rPr>
              <a:t> </a:t>
            </a:r>
            <a:r>
              <a:rPr lang="en-US" dirty="0" err="1">
                <a:latin typeface="Gill Sans"/>
                <a:cs typeface="Gill Sans"/>
              </a:rPr>
              <a:t>næringstoffet</a:t>
            </a:r>
            <a:r>
              <a:rPr lang="en-US" dirty="0">
                <a:latin typeface="Gill Sans"/>
                <a:cs typeface="Gill Sans"/>
              </a:rPr>
              <a:t> P · </a:t>
            </a:r>
            <a:r>
              <a:rPr lang="en-US" dirty="0" err="1">
                <a:latin typeface="Gill Sans"/>
                <a:cs typeface="Gill Sans"/>
              </a:rPr>
              <a:t>produktivitet</a:t>
            </a:r>
            <a:r>
              <a:rPr lang="en-US" dirty="0">
                <a:latin typeface="Gill Sans"/>
                <a:cs typeface="Gill Sans"/>
              </a:rPr>
              <a:t> </a:t>
            </a:r>
            <a:r>
              <a:rPr lang="en-US" dirty="0" err="1">
                <a:latin typeface="Gill Sans"/>
                <a:cs typeface="Gill Sans"/>
              </a:rPr>
              <a:t>og</a:t>
            </a:r>
            <a:r>
              <a:rPr lang="en-US" dirty="0">
                <a:latin typeface="Gill Sans"/>
                <a:cs typeface="Gill Sans"/>
              </a:rPr>
              <a:t> O</a:t>
            </a:r>
            <a:r>
              <a:rPr lang="en-US" baseline="-25000" dirty="0">
                <a:latin typeface="Gill Sans"/>
                <a:cs typeface="Gill Sans"/>
              </a:rPr>
              <a:t>2</a:t>
            </a:r>
            <a:r>
              <a:rPr lang="en-US" dirty="0">
                <a:latin typeface="Gill Sans"/>
                <a:cs typeface="Gill Sans"/>
              </a:rPr>
              <a:t> </a:t>
            </a:r>
            <a:r>
              <a:rPr lang="en-US" dirty="0" err="1">
                <a:latin typeface="Gill Sans"/>
                <a:cs typeface="Gill Sans"/>
              </a:rPr>
              <a:t>hæmmes</a:t>
            </a:r>
            <a:endParaRPr lang="en-US" dirty="0"/>
          </a:p>
        </p:txBody>
      </p:sp>
      <p:sp>
        <p:nvSpPr>
          <p:cNvPr id="14" name="TextBox 14">
            <a:extLst>
              <a:ext uri="{FF2B5EF4-FFF2-40B4-BE49-F238E27FC236}">
                <a16:creationId xmlns:a16="http://schemas.microsoft.com/office/drawing/2014/main" id="{A2CEB079-AFE0-1D4F-AAF7-DEA3841A1DF9}"/>
              </a:ext>
            </a:extLst>
          </p:cNvPr>
          <p:cNvSpPr txBox="1"/>
          <p:nvPr/>
        </p:nvSpPr>
        <p:spPr>
          <a:xfrm>
            <a:off x="417670" y="6512628"/>
            <a:ext cx="304762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Dahl et al. </a:t>
            </a:r>
            <a:r>
              <a:rPr lang="en-US" sz="1000" i="1" dirty="0">
                <a:latin typeface="Arial" panose="020B0604020202020204" pitchFamily="34" charset="0"/>
                <a:cs typeface="Arial" panose="020B0604020202020204" pitchFamily="34" charset="0"/>
              </a:rPr>
              <a:t>Geochemical Perspectives Letters </a:t>
            </a:r>
            <a:r>
              <a:rPr lang="en-US" sz="1000" dirty="0">
                <a:latin typeface="Arial" panose="020B0604020202020204" pitchFamily="34" charset="0"/>
                <a:cs typeface="Arial" panose="020B0604020202020204" pitchFamily="34" charset="0"/>
              </a:rPr>
              <a:t>2017</a:t>
            </a:r>
            <a:endParaRPr lang="en-US" sz="1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15297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earth_nas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621" y="393836"/>
            <a:ext cx="6391825" cy="6391825"/>
          </a:xfrm>
          <a:prstGeom prst="rect">
            <a:avLst/>
          </a:prstGeom>
        </p:spPr>
      </p:pic>
      <p:sp>
        <p:nvSpPr>
          <p:cNvPr id="5" name="Rectangle 4"/>
          <p:cNvSpPr/>
          <p:nvPr/>
        </p:nvSpPr>
        <p:spPr>
          <a:xfrm>
            <a:off x="294831" y="0"/>
            <a:ext cx="8686162" cy="646331"/>
          </a:xfrm>
          <a:prstGeom prst="rect">
            <a:avLst/>
          </a:prstGeom>
        </p:spPr>
        <p:txBody>
          <a:bodyPr wrap="square">
            <a:spAutoFit/>
          </a:bodyPr>
          <a:lstStyle/>
          <a:p>
            <a:pPr algn="ctr"/>
            <a:r>
              <a:rPr lang="en-US" dirty="0" err="1">
                <a:solidFill>
                  <a:schemeClr val="bg1"/>
                </a:solidFill>
                <a:latin typeface="Gill Sans"/>
                <a:cs typeface="Gill Sans"/>
              </a:rPr>
              <a:t>Dyrene</a:t>
            </a:r>
            <a:r>
              <a:rPr lang="en-US" dirty="0">
                <a:solidFill>
                  <a:schemeClr val="bg1"/>
                </a:solidFill>
                <a:latin typeface="Gill Sans"/>
                <a:cs typeface="Gill Sans"/>
              </a:rPr>
              <a:t> </a:t>
            </a:r>
            <a:r>
              <a:rPr lang="en-US" dirty="0" err="1">
                <a:solidFill>
                  <a:schemeClr val="bg1"/>
                </a:solidFill>
                <a:latin typeface="Gill Sans"/>
                <a:cs typeface="Gill Sans"/>
              </a:rPr>
              <a:t>påvirker</a:t>
            </a:r>
            <a:r>
              <a:rPr lang="en-US" dirty="0">
                <a:solidFill>
                  <a:schemeClr val="bg1"/>
                </a:solidFill>
                <a:latin typeface="Gill Sans"/>
                <a:cs typeface="Gill Sans"/>
              </a:rPr>
              <a:t> </a:t>
            </a:r>
            <a:r>
              <a:rPr lang="en-US" dirty="0" err="1">
                <a:solidFill>
                  <a:schemeClr val="bg1"/>
                </a:solidFill>
                <a:latin typeface="Gill Sans"/>
                <a:cs typeface="Gill Sans"/>
              </a:rPr>
              <a:t>miljøet</a:t>
            </a:r>
            <a:r>
              <a:rPr lang="en-US" dirty="0">
                <a:solidFill>
                  <a:schemeClr val="bg1"/>
                </a:solidFill>
                <a:latin typeface="Gill Sans"/>
                <a:cs typeface="Gill Sans"/>
              </a:rPr>
              <a:t> </a:t>
            </a:r>
            <a:r>
              <a:rPr lang="en-US" dirty="0" err="1">
                <a:solidFill>
                  <a:schemeClr val="bg1"/>
                </a:solidFill>
                <a:latin typeface="Gill Sans"/>
                <a:cs typeface="Gill Sans"/>
              </a:rPr>
              <a:t>og</a:t>
            </a:r>
            <a:r>
              <a:rPr lang="en-US" dirty="0">
                <a:solidFill>
                  <a:schemeClr val="bg1"/>
                </a:solidFill>
                <a:latin typeface="Gill Sans"/>
                <a:cs typeface="Gill Sans"/>
              </a:rPr>
              <a:t> </a:t>
            </a:r>
            <a:r>
              <a:rPr lang="en-US" dirty="0" err="1">
                <a:solidFill>
                  <a:schemeClr val="bg1"/>
                </a:solidFill>
                <a:latin typeface="Gill Sans"/>
                <a:cs typeface="Gill Sans"/>
              </a:rPr>
              <a:t>stabiliserer</a:t>
            </a:r>
            <a:r>
              <a:rPr lang="en-US" dirty="0">
                <a:solidFill>
                  <a:schemeClr val="bg1"/>
                </a:solidFill>
                <a:latin typeface="Gill Sans"/>
                <a:cs typeface="Gill Sans"/>
              </a:rPr>
              <a:t> </a:t>
            </a:r>
            <a:r>
              <a:rPr lang="en-US" dirty="0" err="1">
                <a:solidFill>
                  <a:schemeClr val="bg1"/>
                </a:solidFill>
                <a:latin typeface="Gill Sans"/>
                <a:cs typeface="Gill Sans"/>
              </a:rPr>
              <a:t>iltniveauet</a:t>
            </a:r>
            <a:endParaRPr lang="en-US" dirty="0">
              <a:solidFill>
                <a:schemeClr val="bg1"/>
              </a:solidFill>
              <a:latin typeface="Gill Sans"/>
              <a:cs typeface="Gill Sans"/>
            </a:endParaRPr>
          </a:p>
          <a:p>
            <a:pPr algn="ctr"/>
            <a:r>
              <a:rPr lang="en-US" dirty="0" err="1">
                <a:solidFill>
                  <a:schemeClr val="bg1"/>
                </a:solidFill>
                <a:latin typeface="Gill Sans"/>
                <a:cs typeface="Gill Sans"/>
              </a:rPr>
              <a:t>ved</a:t>
            </a:r>
            <a:r>
              <a:rPr lang="en-US" dirty="0">
                <a:solidFill>
                  <a:schemeClr val="bg1"/>
                </a:solidFill>
                <a:latin typeface="Gill Sans"/>
                <a:cs typeface="Gill Sans"/>
              </a:rPr>
              <a:t> at </a:t>
            </a:r>
            <a:r>
              <a:rPr lang="en-US" dirty="0" err="1">
                <a:solidFill>
                  <a:schemeClr val="bg1"/>
                </a:solidFill>
                <a:latin typeface="Gill Sans"/>
                <a:cs typeface="Gill Sans"/>
              </a:rPr>
              <a:t>regulere</a:t>
            </a:r>
            <a:r>
              <a:rPr lang="en-US" dirty="0">
                <a:solidFill>
                  <a:schemeClr val="bg1"/>
                </a:solidFill>
                <a:latin typeface="Gill Sans"/>
                <a:cs typeface="Gill Sans"/>
              </a:rPr>
              <a:t> </a:t>
            </a:r>
            <a:r>
              <a:rPr lang="en-US" dirty="0" err="1">
                <a:solidFill>
                  <a:schemeClr val="bg1"/>
                </a:solidFill>
                <a:latin typeface="Gill Sans"/>
                <a:cs typeface="Gill Sans"/>
              </a:rPr>
              <a:t>kulstofkredsløbet</a:t>
            </a:r>
            <a:r>
              <a:rPr lang="en-US" dirty="0">
                <a:solidFill>
                  <a:schemeClr val="bg1"/>
                </a:solidFill>
                <a:latin typeface="Gill Sans"/>
                <a:cs typeface="Gill Sans"/>
              </a:rPr>
              <a:t> </a:t>
            </a:r>
            <a:r>
              <a:rPr lang="en-US" dirty="0" err="1">
                <a:solidFill>
                  <a:schemeClr val="bg1"/>
                </a:solidFill>
                <a:latin typeface="Gill Sans"/>
                <a:cs typeface="Gill Sans"/>
              </a:rPr>
              <a:t>på</a:t>
            </a:r>
            <a:r>
              <a:rPr lang="en-US" dirty="0">
                <a:solidFill>
                  <a:schemeClr val="bg1"/>
                </a:solidFill>
                <a:latin typeface="Gill Sans"/>
                <a:cs typeface="Gill Sans"/>
              </a:rPr>
              <a:t> </a:t>
            </a:r>
            <a:r>
              <a:rPr lang="en-US" dirty="0" err="1">
                <a:solidFill>
                  <a:schemeClr val="bg1"/>
                </a:solidFill>
                <a:latin typeface="Gill Sans"/>
                <a:cs typeface="Gill Sans"/>
              </a:rPr>
              <a:t>Jorden</a:t>
            </a:r>
            <a:r>
              <a:rPr lang="en-US" dirty="0">
                <a:solidFill>
                  <a:schemeClr val="bg1"/>
                </a:solidFill>
                <a:latin typeface="Gill Sans"/>
                <a:cs typeface="Gill Sans"/>
              </a:rPr>
              <a:t> (</a:t>
            </a:r>
            <a:r>
              <a:rPr lang="en-US" dirty="0" err="1">
                <a:solidFill>
                  <a:schemeClr val="bg1"/>
                </a:solidFill>
                <a:latin typeface="Gill Sans"/>
                <a:cs typeface="Gill Sans"/>
              </a:rPr>
              <a:t>bl.a</a:t>
            </a:r>
            <a:r>
              <a:rPr lang="en-US" dirty="0">
                <a:solidFill>
                  <a:schemeClr val="bg1"/>
                </a:solidFill>
                <a:latin typeface="Gill Sans"/>
                <a:cs typeface="Gill Sans"/>
              </a:rPr>
              <a:t>. via </a:t>
            </a:r>
            <a:r>
              <a:rPr lang="en-US" dirty="0" err="1">
                <a:solidFill>
                  <a:schemeClr val="bg1"/>
                </a:solidFill>
                <a:latin typeface="Gill Sans"/>
                <a:cs typeface="Gill Sans"/>
              </a:rPr>
              <a:t>bioturbation</a:t>
            </a:r>
            <a:r>
              <a:rPr lang="en-US" dirty="0">
                <a:solidFill>
                  <a:schemeClr val="bg1"/>
                </a:solidFill>
                <a:latin typeface="Gill Sans"/>
                <a:cs typeface="Gill Sans"/>
              </a:rPr>
              <a:t> </a:t>
            </a:r>
            <a:r>
              <a:rPr lang="en-US" dirty="0" err="1">
                <a:solidFill>
                  <a:schemeClr val="bg1"/>
                </a:solidFill>
                <a:latin typeface="Gill Sans"/>
                <a:cs typeface="Gill Sans"/>
              </a:rPr>
              <a:t>og</a:t>
            </a:r>
            <a:r>
              <a:rPr lang="en-US" dirty="0">
                <a:solidFill>
                  <a:schemeClr val="bg1"/>
                </a:solidFill>
                <a:latin typeface="Gill Sans"/>
                <a:cs typeface="Gill Sans"/>
              </a:rPr>
              <a:t> </a:t>
            </a:r>
            <a:r>
              <a:rPr lang="en-US" dirty="0" err="1">
                <a:solidFill>
                  <a:schemeClr val="bg1"/>
                </a:solidFill>
                <a:latin typeface="Gill Sans"/>
                <a:cs typeface="Gill Sans"/>
              </a:rPr>
              <a:t>fækalieperler</a:t>
            </a:r>
            <a:r>
              <a:rPr lang="en-US" dirty="0">
                <a:solidFill>
                  <a:schemeClr val="bg1"/>
                </a:solidFill>
                <a:latin typeface="Gill Sans"/>
                <a:cs typeface="Gill Sans"/>
              </a:rPr>
              <a:t>)</a:t>
            </a:r>
            <a:endParaRPr lang="en-US" dirty="0">
              <a:solidFill>
                <a:schemeClr val="bg1"/>
              </a:solidFill>
            </a:endParaRPr>
          </a:p>
        </p:txBody>
      </p:sp>
    </p:spTree>
    <p:extLst>
      <p:ext uri="{BB962C8B-B14F-4D97-AF65-F5344CB8AC3E}">
        <p14:creationId xmlns:p14="http://schemas.microsoft.com/office/powerpoint/2010/main" val="26423184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Beautiful atmosphere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69"/>
            <a:ext cx="9144000" cy="6072188"/>
          </a:xfrm>
          <a:prstGeom prst="rect">
            <a:avLst/>
          </a:prstGeom>
        </p:spPr>
      </p:pic>
      <p:sp>
        <p:nvSpPr>
          <p:cNvPr id="2" name="Title 1"/>
          <p:cNvSpPr>
            <a:spLocks noGrp="1"/>
          </p:cNvSpPr>
          <p:nvPr>
            <p:ph type="title"/>
          </p:nvPr>
        </p:nvSpPr>
        <p:spPr/>
        <p:txBody>
          <a:bodyPr/>
          <a:lstStyle/>
          <a:p>
            <a:pPr algn="l"/>
            <a:r>
              <a:rPr lang="en-US" b="1" dirty="0" err="1">
                <a:solidFill>
                  <a:schemeClr val="bg1"/>
                </a:solidFill>
              </a:rPr>
              <a:t>Sammenfatning</a:t>
            </a:r>
            <a:endParaRPr lang="en-US" b="1" dirty="0">
              <a:solidFill>
                <a:schemeClr val="bg1"/>
              </a:solidFill>
            </a:endParaRPr>
          </a:p>
        </p:txBody>
      </p:sp>
      <p:sp>
        <p:nvSpPr>
          <p:cNvPr id="3" name="Content Placeholder 2"/>
          <p:cNvSpPr>
            <a:spLocks noGrp="1"/>
          </p:cNvSpPr>
          <p:nvPr>
            <p:ph idx="1"/>
          </p:nvPr>
        </p:nvSpPr>
        <p:spPr>
          <a:xfrm>
            <a:off x="457200" y="1417638"/>
            <a:ext cx="8229600" cy="4525963"/>
          </a:xfrm>
        </p:spPr>
        <p:txBody>
          <a:bodyPr>
            <a:normAutofit fontScale="62500" lnSpcReduction="20000"/>
          </a:bodyPr>
          <a:lstStyle/>
          <a:p>
            <a:pPr>
              <a:lnSpc>
                <a:spcPct val="150000"/>
              </a:lnSpc>
              <a:buFont typeface="Wingdings" charset="2"/>
              <a:buChar char="Ø"/>
            </a:pPr>
            <a:r>
              <a:rPr lang="en-US" sz="2400" dirty="0">
                <a:solidFill>
                  <a:srgbClr val="FFFFFF"/>
                </a:solidFill>
              </a:rPr>
              <a:t>Livet </a:t>
            </a:r>
            <a:r>
              <a:rPr lang="en-US" sz="2400" dirty="0" err="1">
                <a:solidFill>
                  <a:srgbClr val="FFFFFF"/>
                </a:solidFill>
              </a:rPr>
              <a:t>har</a:t>
            </a:r>
            <a:r>
              <a:rPr lang="en-US" sz="2400" dirty="0">
                <a:solidFill>
                  <a:srgbClr val="FFFFFF"/>
                </a:solidFill>
              </a:rPr>
              <a:t> </a:t>
            </a:r>
            <a:r>
              <a:rPr lang="en-US" sz="2400" dirty="0" err="1">
                <a:solidFill>
                  <a:srgbClr val="FFFFFF"/>
                </a:solidFill>
              </a:rPr>
              <a:t>udviklet</a:t>
            </a:r>
            <a:r>
              <a:rPr lang="en-US" sz="2400" dirty="0">
                <a:solidFill>
                  <a:srgbClr val="FFFFFF"/>
                </a:solidFill>
              </a:rPr>
              <a:t> sig </a:t>
            </a:r>
            <a:r>
              <a:rPr lang="en-US" sz="2400" dirty="0" err="1">
                <a:solidFill>
                  <a:srgbClr val="FFFFFF"/>
                </a:solidFill>
              </a:rPr>
              <a:t>på</a:t>
            </a:r>
            <a:r>
              <a:rPr lang="en-US" sz="2400" dirty="0">
                <a:solidFill>
                  <a:srgbClr val="FFFFFF"/>
                </a:solidFill>
              </a:rPr>
              <a:t> </a:t>
            </a:r>
            <a:r>
              <a:rPr lang="en-US" sz="2400" dirty="0" err="1">
                <a:solidFill>
                  <a:srgbClr val="FFFFFF"/>
                </a:solidFill>
              </a:rPr>
              <a:t>Jorden</a:t>
            </a:r>
            <a:r>
              <a:rPr lang="en-US" sz="2400" dirty="0">
                <a:solidFill>
                  <a:srgbClr val="FFFFFF"/>
                </a:solidFill>
              </a:rPr>
              <a:t> </a:t>
            </a:r>
            <a:r>
              <a:rPr lang="en-US" sz="2400" dirty="0" err="1">
                <a:solidFill>
                  <a:srgbClr val="FFFFFF"/>
                </a:solidFill>
              </a:rPr>
              <a:t>igennem</a:t>
            </a:r>
            <a:r>
              <a:rPr lang="en-US" sz="2400" dirty="0">
                <a:solidFill>
                  <a:srgbClr val="FFFFFF"/>
                </a:solidFill>
              </a:rPr>
              <a:t> mere end 3,5 </a:t>
            </a:r>
            <a:r>
              <a:rPr lang="en-US" sz="2400" dirty="0" err="1">
                <a:solidFill>
                  <a:srgbClr val="FFFFFF"/>
                </a:solidFill>
              </a:rPr>
              <a:t>mia</a:t>
            </a:r>
            <a:r>
              <a:rPr lang="en-US" sz="2400" dirty="0">
                <a:solidFill>
                  <a:srgbClr val="FFFFFF"/>
                </a:solidFill>
              </a:rPr>
              <a:t>. </a:t>
            </a:r>
            <a:r>
              <a:rPr lang="en-US" sz="2400" dirty="0" err="1">
                <a:solidFill>
                  <a:srgbClr val="FFFFFF"/>
                </a:solidFill>
              </a:rPr>
              <a:t>år</a:t>
            </a:r>
            <a:endParaRPr lang="en-US" sz="2400" dirty="0">
              <a:solidFill>
                <a:srgbClr val="FFFFFF"/>
              </a:solidFill>
            </a:endParaRPr>
          </a:p>
          <a:p>
            <a:pPr>
              <a:lnSpc>
                <a:spcPct val="150000"/>
              </a:lnSpc>
              <a:buFont typeface="Wingdings" charset="2"/>
              <a:buChar char="Ø"/>
            </a:pPr>
            <a:r>
              <a:rPr lang="en-US" sz="2400" dirty="0">
                <a:solidFill>
                  <a:srgbClr val="FFFFFF"/>
                </a:solidFill>
              </a:rPr>
              <a:t>Alt liv </a:t>
            </a:r>
            <a:r>
              <a:rPr lang="en-US" sz="2400" dirty="0" err="1">
                <a:solidFill>
                  <a:srgbClr val="FFFFFF"/>
                </a:solidFill>
              </a:rPr>
              <a:t>har</a:t>
            </a:r>
            <a:r>
              <a:rPr lang="en-US" sz="2400" dirty="0">
                <a:solidFill>
                  <a:srgbClr val="FFFFFF"/>
                </a:solidFill>
              </a:rPr>
              <a:t> en </a:t>
            </a:r>
            <a:r>
              <a:rPr lang="en-US" sz="2400" dirty="0" err="1">
                <a:solidFill>
                  <a:srgbClr val="FFFFFF"/>
                </a:solidFill>
              </a:rPr>
              <a:t>fælles</a:t>
            </a:r>
            <a:r>
              <a:rPr lang="en-US" sz="2400" dirty="0">
                <a:solidFill>
                  <a:srgbClr val="FFFFFF"/>
                </a:solidFill>
              </a:rPr>
              <a:t> </a:t>
            </a:r>
            <a:r>
              <a:rPr lang="en-US" sz="2400" dirty="0" err="1">
                <a:solidFill>
                  <a:srgbClr val="FFFFFF"/>
                </a:solidFill>
              </a:rPr>
              <a:t>stamfader</a:t>
            </a:r>
            <a:r>
              <a:rPr lang="en-US" sz="2400" dirty="0">
                <a:solidFill>
                  <a:srgbClr val="FFFFFF"/>
                </a:solidFill>
              </a:rPr>
              <a:t>: LUCA</a:t>
            </a:r>
          </a:p>
          <a:p>
            <a:pPr>
              <a:lnSpc>
                <a:spcPct val="150000"/>
              </a:lnSpc>
              <a:buFont typeface="Wingdings" charset="2"/>
              <a:buChar char="Ø"/>
            </a:pPr>
            <a:r>
              <a:rPr lang="en-US" sz="2400" dirty="0" err="1">
                <a:solidFill>
                  <a:srgbClr val="FFFFFF"/>
                </a:solidFill>
              </a:rPr>
              <a:t>Det</a:t>
            </a:r>
            <a:r>
              <a:rPr lang="en-US" sz="2400" dirty="0">
                <a:solidFill>
                  <a:srgbClr val="FFFFFF"/>
                </a:solidFill>
              </a:rPr>
              <a:t> </a:t>
            </a:r>
            <a:r>
              <a:rPr lang="en-US" sz="2400" dirty="0" err="1">
                <a:solidFill>
                  <a:srgbClr val="FFFFFF"/>
                </a:solidFill>
              </a:rPr>
              <a:t>første</a:t>
            </a:r>
            <a:r>
              <a:rPr lang="en-US" sz="2400" dirty="0">
                <a:solidFill>
                  <a:srgbClr val="FFFFFF"/>
                </a:solidFill>
              </a:rPr>
              <a:t> liv </a:t>
            </a:r>
            <a:r>
              <a:rPr lang="en-US" sz="2400" dirty="0" err="1">
                <a:solidFill>
                  <a:srgbClr val="FFFFFF"/>
                </a:solidFill>
              </a:rPr>
              <a:t>var</a:t>
            </a:r>
            <a:r>
              <a:rPr lang="en-US" sz="2400" dirty="0">
                <a:solidFill>
                  <a:srgbClr val="FFFFFF"/>
                </a:solidFill>
              </a:rPr>
              <a:t> </a:t>
            </a:r>
            <a:r>
              <a:rPr lang="en-US" sz="2400" dirty="0" err="1">
                <a:solidFill>
                  <a:srgbClr val="FFFFFF"/>
                </a:solidFill>
              </a:rPr>
              <a:t>mikrobielt</a:t>
            </a:r>
            <a:r>
              <a:rPr lang="en-US" sz="2400" dirty="0">
                <a:solidFill>
                  <a:srgbClr val="FFFFFF"/>
                </a:solidFill>
              </a:rPr>
              <a:t>. </a:t>
            </a:r>
          </a:p>
          <a:p>
            <a:pPr>
              <a:lnSpc>
                <a:spcPct val="150000"/>
              </a:lnSpc>
              <a:buFont typeface="Wingdings" charset="2"/>
              <a:buChar char="Ø"/>
            </a:pPr>
            <a:r>
              <a:rPr lang="en-US" sz="2400" dirty="0" err="1">
                <a:solidFill>
                  <a:srgbClr val="FFFFFF"/>
                </a:solidFill>
              </a:rPr>
              <a:t>Disse</a:t>
            </a:r>
            <a:r>
              <a:rPr lang="en-US" sz="2400" dirty="0">
                <a:solidFill>
                  <a:srgbClr val="FFFFFF"/>
                </a:solidFill>
              </a:rPr>
              <a:t> </a:t>
            </a:r>
            <a:r>
              <a:rPr lang="en-US" sz="2400" dirty="0" err="1">
                <a:solidFill>
                  <a:srgbClr val="FFFFFF"/>
                </a:solidFill>
              </a:rPr>
              <a:t>celler</a:t>
            </a:r>
            <a:r>
              <a:rPr lang="en-US" sz="2400" dirty="0">
                <a:solidFill>
                  <a:srgbClr val="FFFFFF"/>
                </a:solidFill>
              </a:rPr>
              <a:t> </a:t>
            </a:r>
            <a:r>
              <a:rPr lang="en-US" sz="2400" dirty="0" err="1">
                <a:solidFill>
                  <a:srgbClr val="FFFFFF"/>
                </a:solidFill>
              </a:rPr>
              <a:t>kunne</a:t>
            </a:r>
            <a:r>
              <a:rPr lang="en-US" sz="2400" dirty="0">
                <a:solidFill>
                  <a:srgbClr val="FFFFFF"/>
                </a:solidFill>
              </a:rPr>
              <a:t> </a:t>
            </a:r>
            <a:r>
              <a:rPr lang="en-US" sz="2400" dirty="0" err="1">
                <a:solidFill>
                  <a:srgbClr val="FFFFFF"/>
                </a:solidFill>
              </a:rPr>
              <a:t>både</a:t>
            </a:r>
            <a:r>
              <a:rPr lang="en-US" sz="2400" dirty="0">
                <a:solidFill>
                  <a:srgbClr val="FFFFFF"/>
                </a:solidFill>
              </a:rPr>
              <a:t> </a:t>
            </a:r>
            <a:r>
              <a:rPr lang="en-US" sz="2400" dirty="0" err="1">
                <a:solidFill>
                  <a:srgbClr val="FFFFFF"/>
                </a:solidFill>
              </a:rPr>
              <a:t>replikere</a:t>
            </a:r>
            <a:r>
              <a:rPr lang="en-US" sz="2400" dirty="0">
                <a:solidFill>
                  <a:srgbClr val="FFFFFF"/>
                </a:solidFill>
              </a:rPr>
              <a:t> </a:t>
            </a:r>
            <a:r>
              <a:rPr lang="en-US" sz="2400" dirty="0" err="1">
                <a:solidFill>
                  <a:srgbClr val="FFFFFF"/>
                </a:solidFill>
              </a:rPr>
              <a:t>og</a:t>
            </a:r>
            <a:r>
              <a:rPr lang="en-US" sz="2400" dirty="0">
                <a:solidFill>
                  <a:srgbClr val="FFFFFF"/>
                </a:solidFill>
              </a:rPr>
              <a:t> </a:t>
            </a:r>
            <a:r>
              <a:rPr lang="en-US" sz="2400" dirty="0" err="1">
                <a:solidFill>
                  <a:srgbClr val="FFFFFF"/>
                </a:solidFill>
              </a:rPr>
              <a:t>omsætte</a:t>
            </a:r>
            <a:r>
              <a:rPr lang="en-US" sz="2400" dirty="0">
                <a:solidFill>
                  <a:srgbClr val="FFFFFF"/>
                </a:solidFill>
              </a:rPr>
              <a:t> </a:t>
            </a:r>
            <a:r>
              <a:rPr lang="en-US" sz="2400" dirty="0" err="1">
                <a:solidFill>
                  <a:srgbClr val="FFFFFF"/>
                </a:solidFill>
              </a:rPr>
              <a:t>energi</a:t>
            </a:r>
            <a:endParaRPr lang="en-US" sz="2400" dirty="0">
              <a:solidFill>
                <a:srgbClr val="FFFFFF"/>
              </a:solidFill>
            </a:endParaRPr>
          </a:p>
          <a:p>
            <a:pPr>
              <a:lnSpc>
                <a:spcPct val="150000"/>
              </a:lnSpc>
              <a:buFont typeface="Wingdings" charset="2"/>
              <a:buChar char="Ø"/>
            </a:pPr>
            <a:r>
              <a:rPr lang="en-US" sz="2400" dirty="0" err="1"/>
              <a:t>Energien</a:t>
            </a:r>
            <a:r>
              <a:rPr lang="en-US" sz="2400" dirty="0"/>
              <a:t> </a:t>
            </a:r>
            <a:r>
              <a:rPr lang="en-US" sz="2400" dirty="0" err="1"/>
              <a:t>fandtes</a:t>
            </a:r>
            <a:r>
              <a:rPr lang="en-US" sz="2400" dirty="0"/>
              <a:t> </a:t>
            </a:r>
            <a:r>
              <a:rPr lang="en-US" sz="2400" dirty="0" err="1"/>
              <a:t>allerede</a:t>
            </a:r>
            <a:r>
              <a:rPr lang="en-US" sz="2400" dirty="0"/>
              <a:t> </a:t>
            </a:r>
            <a:r>
              <a:rPr lang="en-US" sz="2400" dirty="0" err="1"/>
              <a:t>i</a:t>
            </a:r>
            <a:r>
              <a:rPr lang="en-US" sz="2400" dirty="0"/>
              <a:t> form </a:t>
            </a:r>
            <a:r>
              <a:rPr lang="en-US" sz="2400" dirty="0" err="1"/>
              <a:t>af</a:t>
            </a:r>
            <a:r>
              <a:rPr lang="en-US" sz="2400" dirty="0"/>
              <a:t> </a:t>
            </a:r>
            <a:r>
              <a:rPr lang="en-US" sz="2400" dirty="0" err="1"/>
              <a:t>geokemiske</a:t>
            </a:r>
            <a:r>
              <a:rPr lang="en-US" sz="2400" dirty="0"/>
              <a:t> </a:t>
            </a:r>
            <a:r>
              <a:rPr lang="en-US" sz="2400" dirty="0" err="1"/>
              <a:t>reaktioner</a:t>
            </a:r>
            <a:r>
              <a:rPr lang="en-US" sz="2400" dirty="0"/>
              <a:t>, der </a:t>
            </a:r>
            <a:r>
              <a:rPr lang="en-US" sz="2400" dirty="0" err="1"/>
              <a:t>alligevel</a:t>
            </a:r>
            <a:r>
              <a:rPr lang="en-US" sz="2400" dirty="0"/>
              <a:t> </a:t>
            </a:r>
            <a:r>
              <a:rPr lang="en-US" sz="2400" dirty="0" err="1"/>
              <a:t>foregik</a:t>
            </a:r>
            <a:r>
              <a:rPr lang="en-US" sz="2400" dirty="0"/>
              <a:t> </a:t>
            </a:r>
            <a:r>
              <a:rPr lang="en-US" sz="2400" dirty="0" err="1"/>
              <a:t>i</a:t>
            </a:r>
            <a:r>
              <a:rPr lang="en-US" sz="2400" dirty="0"/>
              <a:t> </a:t>
            </a:r>
            <a:r>
              <a:rPr lang="en-US" sz="2400" dirty="0" err="1"/>
              <a:t>miljøet</a:t>
            </a:r>
            <a:r>
              <a:rPr lang="en-US" sz="2400" dirty="0"/>
              <a:t>, men </a:t>
            </a:r>
            <a:r>
              <a:rPr lang="en-US" sz="2400" dirty="0" err="1"/>
              <a:t>cellerne</a:t>
            </a:r>
            <a:r>
              <a:rPr lang="en-US" sz="2400" dirty="0"/>
              <a:t> </a:t>
            </a:r>
            <a:r>
              <a:rPr lang="en-US" sz="2400" dirty="0" err="1"/>
              <a:t>havde</a:t>
            </a:r>
            <a:r>
              <a:rPr lang="en-US" sz="2400" dirty="0"/>
              <a:t> </a:t>
            </a:r>
            <a:r>
              <a:rPr lang="en-US" sz="2400" dirty="0" err="1"/>
              <a:t>enzymer</a:t>
            </a:r>
            <a:r>
              <a:rPr lang="en-US" sz="2400" dirty="0"/>
              <a:t> </a:t>
            </a:r>
            <a:r>
              <a:rPr lang="en-US" sz="2400" dirty="0" err="1"/>
              <a:t>og</a:t>
            </a:r>
            <a:r>
              <a:rPr lang="en-US" sz="2400" dirty="0"/>
              <a:t> </a:t>
            </a:r>
            <a:r>
              <a:rPr lang="en-US" sz="2400" dirty="0" err="1"/>
              <a:t>kunne</a:t>
            </a:r>
            <a:r>
              <a:rPr lang="en-US" sz="2400" dirty="0"/>
              <a:t> </a:t>
            </a:r>
            <a:r>
              <a:rPr lang="en-US" sz="2400" dirty="0" err="1"/>
              <a:t>få</a:t>
            </a:r>
            <a:r>
              <a:rPr lang="en-US" sz="2400" dirty="0"/>
              <a:t> </a:t>
            </a:r>
            <a:r>
              <a:rPr lang="en-US" sz="2400" dirty="0" err="1"/>
              <a:t>reaktionerne</a:t>
            </a:r>
            <a:r>
              <a:rPr lang="en-US" sz="2400" dirty="0"/>
              <a:t> </a:t>
            </a:r>
            <a:r>
              <a:rPr lang="en-US" sz="2400" dirty="0" err="1"/>
              <a:t>til</a:t>
            </a:r>
            <a:r>
              <a:rPr lang="en-US" sz="2400" dirty="0"/>
              <a:t> at </a:t>
            </a:r>
            <a:r>
              <a:rPr lang="en-US" sz="2400" dirty="0" err="1"/>
              <a:t>gå</a:t>
            </a:r>
            <a:r>
              <a:rPr lang="en-US" sz="2400" dirty="0"/>
              <a:t> </a:t>
            </a:r>
            <a:r>
              <a:rPr lang="en-US" sz="2400" dirty="0" err="1"/>
              <a:t>hurtigere</a:t>
            </a:r>
            <a:r>
              <a:rPr lang="en-US" sz="2400" dirty="0"/>
              <a:t>. </a:t>
            </a:r>
          </a:p>
          <a:p>
            <a:pPr>
              <a:lnSpc>
                <a:spcPct val="150000"/>
              </a:lnSpc>
              <a:buFont typeface="Wingdings" charset="2"/>
              <a:buChar char="Ø"/>
            </a:pPr>
            <a:r>
              <a:rPr lang="en-US" sz="2400" dirty="0" err="1"/>
              <a:t>Mikrobiel</a:t>
            </a:r>
            <a:r>
              <a:rPr lang="en-US" sz="2400" dirty="0"/>
              <a:t> </a:t>
            </a:r>
            <a:r>
              <a:rPr lang="en-US" sz="2400" dirty="0" err="1"/>
              <a:t>vækst</a:t>
            </a:r>
            <a:r>
              <a:rPr lang="en-US" sz="2400" dirty="0"/>
              <a:t> </a:t>
            </a:r>
            <a:r>
              <a:rPr lang="en-US" sz="2400" dirty="0" err="1"/>
              <a:t>er</a:t>
            </a:r>
            <a:r>
              <a:rPr lang="en-US" sz="2400" dirty="0"/>
              <a:t> </a:t>
            </a:r>
            <a:r>
              <a:rPr lang="en-US" sz="2400" dirty="0" err="1"/>
              <a:t>eksponentiel</a:t>
            </a:r>
            <a:r>
              <a:rPr lang="en-US" sz="2400" dirty="0"/>
              <a:t>. </a:t>
            </a:r>
            <a:r>
              <a:rPr lang="en-US" sz="2400" dirty="0" err="1"/>
              <a:t>Livets</a:t>
            </a:r>
            <a:r>
              <a:rPr lang="en-US" sz="2400" dirty="0"/>
              <a:t> </a:t>
            </a:r>
            <a:r>
              <a:rPr lang="en-US" sz="2400" dirty="0" err="1"/>
              <a:t>kraft</a:t>
            </a:r>
            <a:r>
              <a:rPr lang="en-US" sz="2400" dirty="0"/>
              <a:t> </a:t>
            </a:r>
            <a:r>
              <a:rPr lang="en-US" sz="2400" dirty="0" err="1"/>
              <a:t>er</a:t>
            </a:r>
            <a:r>
              <a:rPr lang="en-US" sz="2400" dirty="0"/>
              <a:t> </a:t>
            </a:r>
            <a:r>
              <a:rPr lang="en-US" sz="2400" dirty="0" err="1"/>
              <a:t>overvældende</a:t>
            </a:r>
            <a:r>
              <a:rPr lang="en-US" sz="2400" dirty="0"/>
              <a:t>!</a:t>
            </a:r>
          </a:p>
          <a:p>
            <a:pPr>
              <a:lnSpc>
                <a:spcPct val="150000"/>
              </a:lnSpc>
              <a:buFont typeface="Wingdings" charset="2"/>
              <a:buChar char="Ø"/>
            </a:pPr>
            <a:r>
              <a:rPr lang="en-US" sz="2400" dirty="0" err="1"/>
              <a:t>Affaldsprodukter</a:t>
            </a:r>
            <a:r>
              <a:rPr lang="en-US" sz="2400" dirty="0"/>
              <a:t> </a:t>
            </a:r>
            <a:r>
              <a:rPr lang="en-US" sz="2400" dirty="0" err="1"/>
              <a:t>påvirker</a:t>
            </a:r>
            <a:r>
              <a:rPr lang="en-US" sz="2400" dirty="0"/>
              <a:t> </a:t>
            </a:r>
            <a:r>
              <a:rPr lang="en-US" sz="2400" dirty="0" err="1"/>
              <a:t>nærmiljøet</a:t>
            </a:r>
            <a:r>
              <a:rPr lang="en-US" sz="2400" dirty="0"/>
              <a:t> </a:t>
            </a:r>
            <a:r>
              <a:rPr lang="en-US" sz="2400" dirty="0" err="1"/>
              <a:t>og</a:t>
            </a:r>
            <a:r>
              <a:rPr lang="en-US" sz="2400" dirty="0"/>
              <a:t> </a:t>
            </a:r>
            <a:r>
              <a:rPr lang="en-US" sz="2400" dirty="0" err="1"/>
              <a:t>evolutionen</a:t>
            </a:r>
            <a:r>
              <a:rPr lang="en-US" sz="2400" dirty="0"/>
              <a:t>. </a:t>
            </a:r>
          </a:p>
          <a:p>
            <a:pPr>
              <a:lnSpc>
                <a:spcPct val="150000"/>
              </a:lnSpc>
              <a:buFont typeface="Wingdings" charset="2"/>
              <a:buChar char="Ø"/>
            </a:pPr>
            <a:r>
              <a:rPr lang="en-US" sz="2400" dirty="0" err="1"/>
              <a:t>Cyanobakterierne</a:t>
            </a:r>
            <a:r>
              <a:rPr lang="en-US" sz="2400" dirty="0"/>
              <a:t> </a:t>
            </a:r>
            <a:r>
              <a:rPr lang="en-US" sz="2400" dirty="0" err="1"/>
              <a:t>påvirkede</a:t>
            </a:r>
            <a:r>
              <a:rPr lang="en-US" sz="2400" dirty="0"/>
              <a:t> </a:t>
            </a:r>
            <a:r>
              <a:rPr lang="en-US" sz="2400" dirty="0" err="1"/>
              <a:t>endda</a:t>
            </a:r>
            <a:r>
              <a:rPr lang="en-US" sz="2400" dirty="0"/>
              <a:t> </a:t>
            </a:r>
            <a:r>
              <a:rPr lang="en-US" sz="2400" dirty="0" err="1"/>
              <a:t>det</a:t>
            </a:r>
            <a:r>
              <a:rPr lang="en-US" sz="2400" dirty="0"/>
              <a:t> </a:t>
            </a:r>
            <a:r>
              <a:rPr lang="en-US" sz="2400" dirty="0" err="1"/>
              <a:t>globale</a:t>
            </a:r>
            <a:r>
              <a:rPr lang="en-US" sz="2400" dirty="0"/>
              <a:t> </a:t>
            </a:r>
            <a:r>
              <a:rPr lang="en-US" sz="2400" dirty="0" err="1"/>
              <a:t>miljø</a:t>
            </a:r>
            <a:r>
              <a:rPr lang="en-US" sz="2400" dirty="0"/>
              <a:t>. De </a:t>
            </a:r>
            <a:r>
              <a:rPr lang="en-US" sz="2400" dirty="0" err="1"/>
              <a:t>frigav</a:t>
            </a:r>
            <a:r>
              <a:rPr lang="en-US" sz="2400" dirty="0"/>
              <a:t> O</a:t>
            </a:r>
            <a:r>
              <a:rPr lang="en-US" sz="2400" baseline="-25000" dirty="0"/>
              <a:t>2 </a:t>
            </a:r>
            <a:r>
              <a:rPr lang="en-US" sz="2400" dirty="0"/>
              <a:t> </a:t>
            </a:r>
            <a:r>
              <a:rPr lang="en-US" sz="2400" dirty="0" err="1"/>
              <a:t>til</a:t>
            </a:r>
            <a:r>
              <a:rPr lang="en-US" sz="2400" dirty="0"/>
              <a:t> </a:t>
            </a:r>
            <a:r>
              <a:rPr lang="en-US" sz="2400" dirty="0" err="1"/>
              <a:t>havet</a:t>
            </a:r>
            <a:r>
              <a:rPr lang="en-US" sz="2400" dirty="0"/>
              <a:t> </a:t>
            </a:r>
            <a:r>
              <a:rPr lang="en-US" sz="2400" dirty="0" err="1"/>
              <a:t>og</a:t>
            </a:r>
            <a:r>
              <a:rPr lang="en-US" sz="2400" dirty="0"/>
              <a:t> </a:t>
            </a:r>
            <a:r>
              <a:rPr lang="en-US" sz="2400" dirty="0" err="1"/>
              <a:t>atmosfæren</a:t>
            </a:r>
            <a:r>
              <a:rPr lang="en-US" sz="2400" dirty="0"/>
              <a:t>.</a:t>
            </a:r>
          </a:p>
          <a:p>
            <a:pPr>
              <a:lnSpc>
                <a:spcPct val="150000"/>
              </a:lnSpc>
              <a:buFont typeface="Wingdings" charset="2"/>
              <a:buChar char="Ø"/>
            </a:pPr>
            <a:r>
              <a:rPr lang="en-US" sz="2400" dirty="0" err="1"/>
              <a:t>Iltniveauet</a:t>
            </a:r>
            <a:r>
              <a:rPr lang="en-US" sz="2400" dirty="0"/>
              <a:t> </a:t>
            </a:r>
            <a:r>
              <a:rPr lang="en-US" sz="2400" dirty="0" err="1"/>
              <a:t>forblev</a:t>
            </a:r>
            <a:r>
              <a:rPr lang="en-US" sz="2400" dirty="0"/>
              <a:t> </a:t>
            </a:r>
            <a:r>
              <a:rPr lang="en-US" sz="2400" dirty="0" err="1"/>
              <a:t>lavt</a:t>
            </a:r>
            <a:r>
              <a:rPr lang="en-US" sz="2400" dirty="0"/>
              <a:t> </a:t>
            </a:r>
            <a:r>
              <a:rPr lang="en-US" sz="2400" dirty="0" err="1"/>
              <a:t>og</a:t>
            </a:r>
            <a:r>
              <a:rPr lang="en-US" sz="2400" dirty="0"/>
              <a:t>/</a:t>
            </a:r>
            <a:r>
              <a:rPr lang="en-US" sz="2400" dirty="0" err="1"/>
              <a:t>eller</a:t>
            </a:r>
            <a:r>
              <a:rPr lang="en-US" sz="2400" dirty="0"/>
              <a:t> for </a:t>
            </a:r>
            <a:r>
              <a:rPr lang="en-US" sz="2400" dirty="0" err="1"/>
              <a:t>ustabilt</a:t>
            </a:r>
            <a:r>
              <a:rPr lang="en-US" sz="2400" dirty="0"/>
              <a:t>.</a:t>
            </a:r>
          </a:p>
          <a:p>
            <a:pPr>
              <a:lnSpc>
                <a:spcPct val="150000"/>
              </a:lnSpc>
              <a:buFont typeface="Wingdings" charset="2"/>
              <a:buChar char="Ø"/>
            </a:pPr>
            <a:r>
              <a:rPr lang="en-US" sz="2400" dirty="0"/>
              <a:t>For 0,55 </a:t>
            </a:r>
            <a:r>
              <a:rPr lang="en-US" sz="2400" dirty="0" err="1"/>
              <a:t>mia</a:t>
            </a:r>
            <a:r>
              <a:rPr lang="en-US" sz="2400" dirty="0"/>
              <a:t>. </a:t>
            </a:r>
            <a:r>
              <a:rPr lang="en-US" sz="2400" dirty="0" err="1"/>
              <a:t>år</a:t>
            </a:r>
            <a:r>
              <a:rPr lang="en-US" sz="2400" dirty="0"/>
              <a:t> </a:t>
            </a:r>
            <a:r>
              <a:rPr lang="en-US" sz="2400" dirty="0" err="1"/>
              <a:t>siden</a:t>
            </a:r>
            <a:r>
              <a:rPr lang="en-US" sz="2400" dirty="0"/>
              <a:t> </a:t>
            </a:r>
            <a:r>
              <a:rPr lang="en-US" sz="2400" dirty="0" err="1"/>
              <a:t>var</a:t>
            </a:r>
            <a:r>
              <a:rPr lang="en-US" sz="2400" dirty="0"/>
              <a:t> der </a:t>
            </a:r>
            <a:r>
              <a:rPr lang="en-US" sz="2400" dirty="0" err="1"/>
              <a:t>rigeligt</a:t>
            </a:r>
            <a:r>
              <a:rPr lang="en-US" sz="2400" dirty="0"/>
              <a:t> </a:t>
            </a:r>
            <a:r>
              <a:rPr lang="en-US" sz="2400" dirty="0" err="1"/>
              <a:t>ilt</a:t>
            </a:r>
            <a:r>
              <a:rPr lang="en-US" sz="2400" dirty="0"/>
              <a:t> </a:t>
            </a:r>
            <a:r>
              <a:rPr lang="en-US" sz="2400" dirty="0" err="1"/>
              <a:t>i</a:t>
            </a:r>
            <a:r>
              <a:rPr lang="en-US" sz="2400" dirty="0"/>
              <a:t> </a:t>
            </a:r>
            <a:r>
              <a:rPr lang="en-US" sz="2400" dirty="0" err="1"/>
              <a:t>havet</a:t>
            </a:r>
            <a:r>
              <a:rPr lang="en-US" sz="2400" dirty="0"/>
              <a:t> </a:t>
            </a:r>
            <a:r>
              <a:rPr lang="en-US" sz="2400" dirty="0" err="1"/>
              <a:t>og</a:t>
            </a:r>
            <a:r>
              <a:rPr lang="en-US" sz="2400" dirty="0"/>
              <a:t> </a:t>
            </a:r>
            <a:r>
              <a:rPr lang="en-US" sz="2400" dirty="0" err="1"/>
              <a:t>bevægelige</a:t>
            </a:r>
            <a:r>
              <a:rPr lang="en-US" sz="2400" dirty="0"/>
              <a:t> </a:t>
            </a:r>
            <a:r>
              <a:rPr lang="en-US" sz="2400" dirty="0" err="1"/>
              <a:t>dyr</a:t>
            </a:r>
            <a:r>
              <a:rPr lang="en-US" sz="2400" dirty="0"/>
              <a:t> </a:t>
            </a:r>
            <a:r>
              <a:rPr lang="en-US" sz="2400" dirty="0" err="1"/>
              <a:t>opstod</a:t>
            </a:r>
            <a:r>
              <a:rPr lang="en-US" sz="2400" dirty="0"/>
              <a:t>.</a:t>
            </a:r>
          </a:p>
          <a:p>
            <a:pPr>
              <a:lnSpc>
                <a:spcPct val="150000"/>
              </a:lnSpc>
              <a:buFont typeface="Wingdings" charset="2"/>
              <a:buChar char="Ø"/>
            </a:pPr>
            <a:r>
              <a:rPr lang="en-US" sz="2400" dirty="0" err="1"/>
              <a:t>Dyrs</a:t>
            </a:r>
            <a:r>
              <a:rPr lang="en-US" sz="2400" dirty="0"/>
              <a:t> graven </a:t>
            </a:r>
            <a:r>
              <a:rPr lang="en-US" sz="2400" dirty="0" err="1"/>
              <a:t>og</a:t>
            </a:r>
            <a:r>
              <a:rPr lang="en-US" sz="2400" dirty="0"/>
              <a:t> </a:t>
            </a:r>
            <a:r>
              <a:rPr lang="en-US" sz="2400" dirty="0" err="1"/>
              <a:t>deres</a:t>
            </a:r>
            <a:r>
              <a:rPr lang="en-US" sz="2400" dirty="0"/>
              <a:t> </a:t>
            </a:r>
            <a:r>
              <a:rPr lang="en-US" sz="2400" dirty="0" err="1"/>
              <a:t>tarmsystem</a:t>
            </a:r>
            <a:r>
              <a:rPr lang="en-US" sz="2400" dirty="0"/>
              <a:t> </a:t>
            </a:r>
            <a:r>
              <a:rPr lang="en-US" sz="2400" dirty="0" err="1"/>
              <a:t>har</a:t>
            </a:r>
            <a:r>
              <a:rPr lang="en-US" sz="2400" dirty="0"/>
              <a:t> en </a:t>
            </a:r>
            <a:r>
              <a:rPr lang="en-US" sz="2400" dirty="0" err="1"/>
              <a:t>effekt</a:t>
            </a:r>
            <a:r>
              <a:rPr lang="en-US" sz="2400" dirty="0"/>
              <a:t> </a:t>
            </a:r>
            <a:r>
              <a:rPr lang="en-US" sz="2400" dirty="0" err="1"/>
              <a:t>på</a:t>
            </a:r>
            <a:r>
              <a:rPr lang="en-US" sz="2400" dirty="0"/>
              <a:t> </a:t>
            </a:r>
            <a:r>
              <a:rPr lang="en-US" sz="2400" dirty="0" err="1"/>
              <a:t>kulstofkredsløbet</a:t>
            </a:r>
            <a:r>
              <a:rPr lang="en-US" sz="2400" dirty="0"/>
              <a:t> </a:t>
            </a:r>
            <a:r>
              <a:rPr lang="en-US" sz="2400" dirty="0" err="1"/>
              <a:t>på</a:t>
            </a:r>
            <a:r>
              <a:rPr lang="en-US" sz="2400" dirty="0"/>
              <a:t> </a:t>
            </a:r>
            <a:r>
              <a:rPr lang="en-US" sz="2400" dirty="0" err="1"/>
              <a:t>Jorden</a:t>
            </a:r>
            <a:r>
              <a:rPr lang="en-US" sz="2400" dirty="0"/>
              <a:t>. </a:t>
            </a:r>
            <a:r>
              <a:rPr lang="en-US" sz="2400" dirty="0" err="1"/>
              <a:t>Det</a:t>
            </a:r>
            <a:r>
              <a:rPr lang="en-US" sz="2400" dirty="0"/>
              <a:t> </a:t>
            </a:r>
            <a:r>
              <a:rPr lang="en-US" sz="2400" dirty="0" err="1"/>
              <a:t>kan</a:t>
            </a:r>
            <a:r>
              <a:rPr lang="en-US" sz="2400" dirty="0"/>
              <a:t> have </a:t>
            </a:r>
            <a:r>
              <a:rPr lang="en-US" sz="2400" dirty="0" err="1"/>
              <a:t>stabiliseret</a:t>
            </a:r>
            <a:r>
              <a:rPr lang="en-US" sz="2400" dirty="0"/>
              <a:t> </a:t>
            </a:r>
            <a:r>
              <a:rPr lang="en-US" sz="2400" dirty="0" err="1"/>
              <a:t>iltniveauet</a:t>
            </a:r>
            <a:r>
              <a:rPr lang="en-US" sz="2400" dirty="0"/>
              <a:t> </a:t>
            </a:r>
            <a:r>
              <a:rPr lang="en-US" sz="2400" dirty="0" err="1"/>
              <a:t>og</a:t>
            </a:r>
            <a:r>
              <a:rPr lang="en-US" sz="2400" dirty="0"/>
              <a:t> </a:t>
            </a:r>
            <a:r>
              <a:rPr lang="en-US" sz="2400" dirty="0" err="1"/>
              <a:t>dermed</a:t>
            </a:r>
            <a:r>
              <a:rPr lang="en-US" sz="2400" dirty="0"/>
              <a:t> </a:t>
            </a:r>
            <a:r>
              <a:rPr lang="en-US" sz="2400" dirty="0" err="1"/>
              <a:t>betingelserne</a:t>
            </a:r>
            <a:r>
              <a:rPr lang="en-US" sz="2400" dirty="0"/>
              <a:t> for alt </a:t>
            </a:r>
            <a:r>
              <a:rPr lang="en-US" sz="2400" dirty="0" err="1"/>
              <a:t>højerestående</a:t>
            </a:r>
            <a:r>
              <a:rPr lang="en-US" sz="2400" dirty="0"/>
              <a:t> liv.</a:t>
            </a:r>
          </a:p>
        </p:txBody>
      </p:sp>
    </p:spTree>
    <p:extLst>
      <p:ext uri="{BB962C8B-B14F-4D97-AF65-F5344CB8AC3E}">
        <p14:creationId xmlns:p14="http://schemas.microsoft.com/office/powerpoint/2010/main" val="23506927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utiful atmosphere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69"/>
            <a:ext cx="9144000" cy="6072188"/>
          </a:xfrm>
          <a:prstGeom prst="rect">
            <a:avLst/>
          </a:prstGeom>
        </p:spPr>
      </p:pic>
      <p:sp>
        <p:nvSpPr>
          <p:cNvPr id="6" name="Title 1"/>
          <p:cNvSpPr>
            <a:spLocks noGrp="1"/>
          </p:cNvSpPr>
          <p:nvPr>
            <p:ph type="title"/>
          </p:nvPr>
        </p:nvSpPr>
        <p:spPr>
          <a:xfrm>
            <a:off x="1376563" y="206893"/>
            <a:ext cx="6702425" cy="736600"/>
          </a:xfrm>
        </p:spPr>
        <p:txBody>
          <a:bodyPr>
            <a:normAutofit/>
          </a:bodyPr>
          <a:lstStyle/>
          <a:p>
            <a:pPr eaLnBrk="1" hangingPunct="1"/>
            <a:r>
              <a:rPr lang="en-US" sz="4000" dirty="0" err="1">
                <a:solidFill>
                  <a:schemeClr val="bg1"/>
                </a:solidFill>
                <a:latin typeface="Gill Sans" charset="0"/>
                <a:cs typeface="Gill Sans" charset="0"/>
              </a:rPr>
              <a:t>Tak</a:t>
            </a:r>
            <a:r>
              <a:rPr lang="en-US" sz="4000" dirty="0">
                <a:solidFill>
                  <a:schemeClr val="bg1"/>
                </a:solidFill>
                <a:latin typeface="Gill Sans" charset="0"/>
                <a:cs typeface="Gill Sans" charset="0"/>
              </a:rPr>
              <a:t> for </a:t>
            </a:r>
            <a:r>
              <a:rPr lang="en-US" sz="4000" dirty="0" err="1">
                <a:solidFill>
                  <a:schemeClr val="bg1"/>
                </a:solidFill>
                <a:latin typeface="Gill Sans" charset="0"/>
                <a:cs typeface="Gill Sans" charset="0"/>
              </a:rPr>
              <a:t>jeres</a:t>
            </a:r>
            <a:r>
              <a:rPr lang="en-US" sz="4000" dirty="0">
                <a:solidFill>
                  <a:schemeClr val="bg1"/>
                </a:solidFill>
                <a:latin typeface="Gill Sans" charset="0"/>
                <a:cs typeface="Gill Sans" charset="0"/>
              </a:rPr>
              <a:t> </a:t>
            </a:r>
            <a:r>
              <a:rPr lang="en-US" sz="4000" dirty="0" err="1">
                <a:solidFill>
                  <a:schemeClr val="bg1"/>
                </a:solidFill>
                <a:latin typeface="Gill Sans" charset="0"/>
                <a:cs typeface="Gill Sans" charset="0"/>
              </a:rPr>
              <a:t>opmærksomhed</a:t>
            </a:r>
            <a:r>
              <a:rPr lang="en-US" sz="4000" dirty="0">
                <a:solidFill>
                  <a:schemeClr val="bg1"/>
                </a:solidFill>
                <a:latin typeface="Gill Sans" charset="0"/>
                <a:cs typeface="Gill Sans" charset="0"/>
              </a:rPr>
              <a:t>!</a:t>
            </a:r>
          </a:p>
        </p:txBody>
      </p:sp>
      <p:sp>
        <p:nvSpPr>
          <p:cNvPr id="7" name="Footer Placeholder 3"/>
          <p:cNvSpPr>
            <a:spLocks noGrp="1"/>
          </p:cNvSpPr>
          <p:nvPr>
            <p:ph type="ftr" sz="quarter" idx="11"/>
          </p:nvPr>
        </p:nvSpPr>
        <p:spPr bwMode="auto">
          <a:xfrm>
            <a:off x="5936876" y="5052925"/>
            <a:ext cx="2895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fontAlgn="base" hangingPunct="1">
              <a:spcBef>
                <a:spcPct val="0"/>
              </a:spcBef>
              <a:spcAft>
                <a:spcPct val="0"/>
              </a:spcAft>
            </a:pPr>
            <a:r>
              <a:rPr lang="da-DK" sz="1200" b="1" dirty="0">
                <a:solidFill>
                  <a:schemeClr val="tx2">
                    <a:lumMod val="75000"/>
                  </a:schemeClr>
                </a:solidFill>
                <a:latin typeface="Gill Sans" charset="0"/>
                <a:cs typeface="Gill Sans" charset="0"/>
              </a:rPr>
              <a:t>Kontakt info:</a:t>
            </a:r>
          </a:p>
          <a:p>
            <a:pPr algn="r" eaLnBrk="1" fontAlgn="base" hangingPunct="1">
              <a:spcBef>
                <a:spcPct val="0"/>
              </a:spcBef>
              <a:spcAft>
                <a:spcPct val="0"/>
              </a:spcAft>
            </a:pPr>
            <a:r>
              <a:rPr lang="da-DK" sz="1200" dirty="0">
                <a:solidFill>
                  <a:schemeClr val="tx2">
                    <a:lumMod val="75000"/>
                  </a:schemeClr>
                </a:solidFill>
                <a:latin typeface="Gill Sans" charset="0"/>
                <a:cs typeface="Gill Sans" charset="0"/>
              </a:rPr>
              <a:t>Tais W. Dahl:</a:t>
            </a:r>
          </a:p>
          <a:p>
            <a:pPr algn="r" eaLnBrk="1" fontAlgn="base" hangingPunct="1">
              <a:spcBef>
                <a:spcPct val="0"/>
              </a:spcBef>
              <a:spcAft>
                <a:spcPct val="0"/>
              </a:spcAft>
            </a:pPr>
            <a:r>
              <a:rPr lang="da-DK" sz="1200" dirty="0">
                <a:solidFill>
                  <a:schemeClr val="tx2">
                    <a:lumMod val="75000"/>
                  </a:schemeClr>
                </a:solidFill>
                <a:latin typeface="Gill Sans" charset="0"/>
                <a:cs typeface="Gill Sans" charset="0"/>
              </a:rPr>
              <a:t> </a:t>
            </a:r>
            <a:r>
              <a:rPr lang="da-DK" sz="1200" dirty="0">
                <a:solidFill>
                  <a:schemeClr val="tx2">
                    <a:lumMod val="75000"/>
                  </a:schemeClr>
                </a:solidFill>
                <a:latin typeface="Gill Sans" charset="0"/>
                <a:cs typeface="Gill Sans" charset="0"/>
                <a:hlinkClick r:id="rId4"/>
              </a:rPr>
              <a:t>tais.dahl@ign.ku.dk</a:t>
            </a:r>
            <a:endParaRPr lang="da-DK" sz="1200" dirty="0">
              <a:solidFill>
                <a:schemeClr val="tx2">
                  <a:lumMod val="75000"/>
                </a:schemeClr>
              </a:solidFill>
              <a:latin typeface="Gill Sans" charset="0"/>
              <a:cs typeface="Gill Sans" charset="0"/>
            </a:endParaRPr>
          </a:p>
          <a:p>
            <a:pPr algn="r" eaLnBrk="1" fontAlgn="base" hangingPunct="1">
              <a:spcBef>
                <a:spcPct val="0"/>
              </a:spcBef>
              <a:spcAft>
                <a:spcPct val="0"/>
              </a:spcAft>
            </a:pPr>
            <a:r>
              <a:rPr lang="da-DK" sz="1200" dirty="0">
                <a:solidFill>
                  <a:schemeClr val="tx2">
                    <a:lumMod val="75000"/>
                  </a:schemeClr>
                </a:solidFill>
                <a:latin typeface="Gill Sans" charset="0"/>
                <a:cs typeface="Gill Sans" charset="0"/>
              </a:rPr>
              <a:t>GLOBE </a:t>
            </a:r>
            <a:r>
              <a:rPr lang="da-DK" sz="1200" dirty="0" err="1">
                <a:solidFill>
                  <a:schemeClr val="tx2">
                    <a:lumMod val="75000"/>
                  </a:schemeClr>
                </a:solidFill>
                <a:latin typeface="Gill Sans" charset="0"/>
                <a:cs typeface="Gill Sans" charset="0"/>
              </a:rPr>
              <a:t>institute</a:t>
            </a:r>
            <a:endParaRPr lang="da-DK" sz="1200" dirty="0">
              <a:solidFill>
                <a:schemeClr val="tx2">
                  <a:lumMod val="75000"/>
                </a:schemeClr>
              </a:solidFill>
              <a:latin typeface="Gill Sans" charset="0"/>
              <a:cs typeface="Gill Sans" charset="0"/>
            </a:endParaRPr>
          </a:p>
          <a:p>
            <a:pPr algn="r" eaLnBrk="1" fontAlgn="base" hangingPunct="1">
              <a:spcBef>
                <a:spcPct val="0"/>
              </a:spcBef>
              <a:spcAft>
                <a:spcPct val="0"/>
              </a:spcAft>
            </a:pPr>
            <a:r>
              <a:rPr lang="da-DK" sz="1200" dirty="0">
                <a:solidFill>
                  <a:schemeClr val="tx2">
                    <a:lumMod val="75000"/>
                  </a:schemeClr>
                </a:solidFill>
                <a:latin typeface="Gill Sans" charset="0"/>
                <a:cs typeface="Gill Sans" charset="0"/>
              </a:rPr>
              <a:t>+45 3532 2356</a:t>
            </a:r>
          </a:p>
          <a:p>
            <a:pPr algn="r" eaLnBrk="1" fontAlgn="base" hangingPunct="1">
              <a:spcBef>
                <a:spcPct val="0"/>
              </a:spcBef>
              <a:spcAft>
                <a:spcPct val="0"/>
              </a:spcAft>
            </a:pPr>
            <a:r>
              <a:rPr lang="da-DK" sz="1200" dirty="0" err="1">
                <a:solidFill>
                  <a:schemeClr val="tx2">
                    <a:lumMod val="75000"/>
                  </a:schemeClr>
                </a:solidFill>
                <a:latin typeface="Gill Sans" charset="0"/>
                <a:cs typeface="Gill Sans" charset="0"/>
              </a:rPr>
              <a:t>www.geobiology.dk</a:t>
            </a:r>
            <a:endParaRPr lang="da-DK" sz="1200" dirty="0">
              <a:solidFill>
                <a:schemeClr val="tx2">
                  <a:lumMod val="75000"/>
                </a:schemeClr>
              </a:solidFill>
              <a:latin typeface="Gill Sans" charset="0"/>
              <a:cs typeface="Gill Sans" charset="0"/>
            </a:endParaRPr>
          </a:p>
        </p:txBody>
      </p:sp>
      <p:pic>
        <p:nvPicPr>
          <p:cNvPr id="5" name="Picture 4" descr="Villum Fonden CMYK.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148" y="6223139"/>
            <a:ext cx="2326137" cy="587940"/>
          </a:xfrm>
          <a:prstGeom prst="rect">
            <a:avLst/>
          </a:prstGeom>
        </p:spPr>
      </p:pic>
      <p:pic>
        <p:nvPicPr>
          <p:cNvPr id="10" name="Picture 9"/>
          <p:cNvPicPr>
            <a:picLocks noChangeAspect="1"/>
          </p:cNvPicPr>
          <p:nvPr/>
        </p:nvPicPr>
        <p:blipFill>
          <a:blip r:embed="rId6"/>
          <a:stretch>
            <a:fillRect/>
          </a:stretch>
        </p:blipFill>
        <p:spPr>
          <a:xfrm>
            <a:off x="5143413" y="6057919"/>
            <a:ext cx="1781802" cy="828619"/>
          </a:xfrm>
          <a:prstGeom prst="rect">
            <a:avLst/>
          </a:prstGeom>
        </p:spPr>
      </p:pic>
      <p:pic>
        <p:nvPicPr>
          <p:cNvPr id="11" name="Picture 10" descr="NSF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4169" y="6057919"/>
            <a:ext cx="822682" cy="800081"/>
          </a:xfrm>
          <a:prstGeom prst="rect">
            <a:avLst/>
          </a:prstGeom>
        </p:spPr>
      </p:pic>
      <p:pic>
        <p:nvPicPr>
          <p:cNvPr id="13" name="Picture 12" descr="logo.gif"/>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1419" y="6223139"/>
            <a:ext cx="1216025" cy="53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82872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60388BB-5212-564A-B859-458E713C93B3}"/>
              </a:ext>
            </a:extLst>
          </p:cNvPr>
          <p:cNvPicPr>
            <a:picLocks noChangeAspect="1"/>
          </p:cNvPicPr>
          <p:nvPr/>
        </p:nvPicPr>
        <p:blipFill>
          <a:blip r:embed="rId3"/>
          <a:stretch>
            <a:fillRect/>
          </a:stretch>
        </p:blipFill>
        <p:spPr>
          <a:xfrm>
            <a:off x="2000250" y="0"/>
            <a:ext cx="5143500" cy="6858000"/>
          </a:xfrm>
          <a:prstGeom prst="rect">
            <a:avLst/>
          </a:prstGeom>
        </p:spPr>
      </p:pic>
      <p:sp>
        <p:nvSpPr>
          <p:cNvPr id="6" name="Rektangel 5">
            <a:extLst>
              <a:ext uri="{FF2B5EF4-FFF2-40B4-BE49-F238E27FC236}">
                <a16:creationId xmlns:a16="http://schemas.microsoft.com/office/drawing/2014/main" id="{F5B1D4E1-0C81-5542-8499-173669E6FD62}"/>
              </a:ext>
            </a:extLst>
          </p:cNvPr>
          <p:cNvSpPr/>
          <p:nvPr/>
        </p:nvSpPr>
        <p:spPr>
          <a:xfrm>
            <a:off x="0" y="5934670"/>
            <a:ext cx="1808893" cy="923330"/>
          </a:xfrm>
          <a:prstGeom prst="rect">
            <a:avLst/>
          </a:prstGeom>
        </p:spPr>
        <p:txBody>
          <a:bodyPr wrap="none">
            <a:spAutoFit/>
          </a:bodyPr>
          <a:lstStyle/>
          <a:p>
            <a:r>
              <a:rPr lang="da-DK" dirty="0">
                <a:solidFill>
                  <a:schemeClr val="bg1"/>
                </a:solidFill>
              </a:rPr>
              <a:t>2.7 Ga </a:t>
            </a:r>
          </a:p>
          <a:p>
            <a:r>
              <a:rPr lang="da-DK" dirty="0">
                <a:solidFill>
                  <a:schemeClr val="bg1"/>
                </a:solidFill>
              </a:rPr>
              <a:t>Båndet jernmalm</a:t>
            </a:r>
          </a:p>
          <a:p>
            <a:r>
              <a:rPr lang="da-DK" dirty="0" err="1">
                <a:solidFill>
                  <a:schemeClr val="bg1"/>
                </a:solidFill>
              </a:rPr>
              <a:t>Ontario</a:t>
            </a:r>
            <a:r>
              <a:rPr lang="da-DK" dirty="0">
                <a:solidFill>
                  <a:schemeClr val="bg1"/>
                </a:solidFill>
              </a:rPr>
              <a:t>, Canada</a:t>
            </a:r>
          </a:p>
        </p:txBody>
      </p:sp>
    </p:spTree>
    <p:extLst>
      <p:ext uri="{BB962C8B-B14F-4D97-AF65-F5344CB8AC3E}">
        <p14:creationId xmlns:p14="http://schemas.microsoft.com/office/powerpoint/2010/main" val="27059600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ngmuirBroecker_HabitablePlanet.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4832" y="307943"/>
            <a:ext cx="3810000" cy="5791200"/>
          </a:xfrm>
          <a:prstGeom prst="rect">
            <a:avLst/>
          </a:prstGeom>
        </p:spPr>
      </p:pic>
      <p:sp>
        <p:nvSpPr>
          <p:cNvPr id="6" name="Title 5"/>
          <p:cNvSpPr>
            <a:spLocks noGrp="1"/>
          </p:cNvSpPr>
          <p:nvPr>
            <p:ph type="title"/>
          </p:nvPr>
        </p:nvSpPr>
        <p:spPr/>
        <p:txBody>
          <a:bodyPr>
            <a:normAutofit/>
          </a:bodyPr>
          <a:lstStyle/>
          <a:p>
            <a:r>
              <a:rPr lang="en-US" dirty="0" err="1"/>
              <a:t>Læs</a:t>
            </a:r>
            <a:r>
              <a:rPr lang="en-US" dirty="0"/>
              <a:t>:</a:t>
            </a:r>
            <a:br>
              <a:rPr lang="en-US" dirty="0"/>
            </a:br>
            <a:r>
              <a:rPr lang="en-US" dirty="0" err="1"/>
              <a:t>Hvordan</a:t>
            </a:r>
            <a:r>
              <a:rPr lang="en-US" dirty="0"/>
              <a:t> man laver </a:t>
            </a:r>
            <a:br>
              <a:rPr lang="en-US" dirty="0"/>
            </a:br>
            <a:r>
              <a:rPr lang="en-US" dirty="0"/>
              <a:t>en </a:t>
            </a:r>
            <a:r>
              <a:rPr lang="en-US" dirty="0" err="1"/>
              <a:t>beboelig</a:t>
            </a:r>
            <a:r>
              <a:rPr lang="en-US" dirty="0"/>
              <a:t> planet</a:t>
            </a:r>
          </a:p>
        </p:txBody>
      </p:sp>
      <p:sp>
        <p:nvSpPr>
          <p:cNvPr id="8" name="Text Placeholder 7"/>
          <p:cNvSpPr>
            <a:spLocks noGrp="1"/>
          </p:cNvSpPr>
          <p:nvPr>
            <p:ph type="body" sz="half" idx="2"/>
          </p:nvPr>
        </p:nvSpPr>
        <p:spPr/>
        <p:txBody>
          <a:bodyPr/>
          <a:lstStyle/>
          <a:p>
            <a:r>
              <a:rPr lang="en-US" dirty="0"/>
              <a:t>Charles Langmuir</a:t>
            </a:r>
          </a:p>
          <a:p>
            <a:r>
              <a:rPr lang="en-US" dirty="0"/>
              <a:t>Wally </a:t>
            </a:r>
            <a:r>
              <a:rPr lang="en-US" dirty="0" err="1"/>
              <a:t>Broecker</a:t>
            </a:r>
            <a:r>
              <a:rPr lang="en-US" dirty="0"/>
              <a:t> </a:t>
            </a:r>
          </a:p>
          <a:p>
            <a:r>
              <a:rPr lang="en-US" dirty="0"/>
              <a:t>2012</a:t>
            </a:r>
          </a:p>
          <a:p>
            <a:r>
              <a:rPr lang="en-US" dirty="0"/>
              <a:t>Princeton University Press</a:t>
            </a:r>
          </a:p>
          <a:p>
            <a:r>
              <a:rPr lang="en-US" dirty="0"/>
              <a:t>720 sider</a:t>
            </a:r>
          </a:p>
        </p:txBody>
      </p:sp>
    </p:spTree>
    <p:extLst>
      <p:ext uri="{BB962C8B-B14F-4D97-AF65-F5344CB8AC3E}">
        <p14:creationId xmlns:p14="http://schemas.microsoft.com/office/powerpoint/2010/main" val="14463610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73070" y="2772036"/>
            <a:ext cx="4875207" cy="2997477"/>
            <a:chOff x="1519511" y="1969069"/>
            <a:chExt cx="6173014" cy="3795422"/>
          </a:xfrm>
        </p:grpSpPr>
        <p:pic>
          <p:nvPicPr>
            <p:cNvPr id="4" name="Picture 3" descr="MoreIsDifferent.png"/>
            <p:cNvPicPr>
              <a:picLocks noChangeAspect="1"/>
            </p:cNvPicPr>
            <p:nvPr/>
          </p:nvPicPr>
          <p:blipFill rotWithShape="1">
            <a:blip r:embed="rId2">
              <a:extLst>
                <a:ext uri="{28A0092B-C50C-407E-A947-70E740481C1C}">
                  <a14:useLocalDpi xmlns:a14="http://schemas.microsoft.com/office/drawing/2010/main" val="0"/>
                </a:ext>
              </a:extLst>
            </a:blip>
            <a:srcRect b="79144"/>
            <a:stretch/>
          </p:blipFill>
          <p:spPr>
            <a:xfrm>
              <a:off x="1519511" y="1975429"/>
              <a:ext cx="6173014" cy="791585"/>
            </a:xfrm>
            <a:prstGeom prst="rect">
              <a:avLst/>
            </a:prstGeom>
          </p:spPr>
        </p:pic>
        <p:pic>
          <p:nvPicPr>
            <p:cNvPr id="5" name="Picture 4" descr="MoreIsDifferent.png"/>
            <p:cNvPicPr>
              <a:picLocks noChangeAspect="1"/>
            </p:cNvPicPr>
            <p:nvPr/>
          </p:nvPicPr>
          <p:blipFill rotWithShape="1">
            <a:blip r:embed="rId2">
              <a:extLst>
                <a:ext uri="{28A0092B-C50C-407E-A947-70E740481C1C}">
                  <a14:useLocalDpi xmlns:a14="http://schemas.microsoft.com/office/drawing/2010/main" val="0"/>
                </a:ext>
              </a:extLst>
            </a:blip>
            <a:srcRect r="36522"/>
            <a:stretch/>
          </p:blipFill>
          <p:spPr>
            <a:xfrm>
              <a:off x="1581191" y="1969069"/>
              <a:ext cx="3918530" cy="3795422"/>
            </a:xfrm>
            <a:prstGeom prst="rect">
              <a:avLst/>
            </a:prstGeom>
          </p:spPr>
        </p:pic>
      </p:grpSp>
    </p:spTree>
    <p:extLst>
      <p:ext uri="{BB962C8B-B14F-4D97-AF65-F5344CB8AC3E}">
        <p14:creationId xmlns:p14="http://schemas.microsoft.com/office/powerpoint/2010/main" val="2888037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uillard_BIF_Australia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4381"/>
            <a:ext cx="9144000" cy="6093619"/>
          </a:xfrm>
          <a:prstGeom prst="rect">
            <a:avLst/>
          </a:prstGeom>
        </p:spPr>
      </p:pic>
      <p:sp>
        <p:nvSpPr>
          <p:cNvPr id="2" name="Title 1"/>
          <p:cNvSpPr>
            <a:spLocks noGrp="1"/>
          </p:cNvSpPr>
          <p:nvPr>
            <p:ph type="title"/>
          </p:nvPr>
        </p:nvSpPr>
        <p:spPr>
          <a:xfrm>
            <a:off x="628650" y="-277108"/>
            <a:ext cx="7886700" cy="1325563"/>
          </a:xfrm>
        </p:spPr>
        <p:txBody>
          <a:bodyPr/>
          <a:lstStyle/>
          <a:p>
            <a:pPr algn="ctr"/>
            <a:r>
              <a:rPr lang="en-US" dirty="0"/>
              <a:t>Hamersley Iron Formation</a:t>
            </a:r>
          </a:p>
        </p:txBody>
      </p:sp>
    </p:spTree>
    <p:extLst>
      <p:ext uri="{BB962C8B-B14F-4D97-AF65-F5344CB8AC3E}">
        <p14:creationId xmlns:p14="http://schemas.microsoft.com/office/powerpoint/2010/main" val="368659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el 1"/>
          <p:cNvSpPr>
            <a:spLocks noGrp="1"/>
          </p:cNvSpPr>
          <p:nvPr>
            <p:ph type="title"/>
          </p:nvPr>
        </p:nvSpPr>
        <p:spPr/>
        <p:txBody>
          <a:bodyPr/>
          <a:lstStyle/>
          <a:p>
            <a:pPr eaLnBrk="1" hangingPunct="1"/>
            <a:r>
              <a:rPr lang="da-DK">
                <a:latin typeface="Cambria" charset="0"/>
              </a:rPr>
              <a:t>Geological record: History of life</a:t>
            </a:r>
          </a:p>
        </p:txBody>
      </p:sp>
      <p:sp>
        <p:nvSpPr>
          <p:cNvPr id="58371" name="Pladsholder til indhold 2"/>
          <p:cNvSpPr>
            <a:spLocks noGrp="1"/>
          </p:cNvSpPr>
          <p:nvPr>
            <p:ph idx="1"/>
          </p:nvPr>
        </p:nvSpPr>
        <p:spPr>
          <a:xfrm>
            <a:off x="5924550" y="1571625"/>
            <a:ext cx="6438900" cy="3505200"/>
          </a:xfrm>
        </p:spPr>
        <p:txBody>
          <a:bodyPr/>
          <a:lstStyle/>
          <a:p>
            <a:pPr eaLnBrk="1" hangingPunct="1"/>
            <a:r>
              <a:rPr lang="da-DK">
                <a:latin typeface="Cambria" charset="0"/>
              </a:rPr>
              <a:t>Oman, Januar 2009</a:t>
            </a:r>
          </a:p>
        </p:txBody>
      </p:sp>
      <p:sp>
        <p:nvSpPr>
          <p:cNvPr id="58372" name="Pladsholder til sidefod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defRPr>
            </a:lvl2pPr>
            <a:lvl3pPr eaLnBrk="0" hangingPunct="0">
              <a:defRPr sz="2400">
                <a:solidFill>
                  <a:schemeClr val="tx1"/>
                </a:solidFill>
                <a:latin typeface="Verdana" charset="0"/>
                <a:ea typeface="ＭＳ Ｐゴシック" charset="0"/>
              </a:defRPr>
            </a:lvl3pPr>
            <a:lvl4pPr eaLnBrk="0" hangingPunct="0">
              <a:defRPr sz="2400">
                <a:solidFill>
                  <a:schemeClr val="tx1"/>
                </a:solidFill>
                <a:latin typeface="Verdana" charset="0"/>
                <a:ea typeface="ＭＳ Ｐゴシック" charset="0"/>
              </a:defRPr>
            </a:lvl4pPr>
            <a:lvl5pPr eaLnBrk="0" hangingPunct="0">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pt-BR" sz="600">
                <a:solidFill>
                  <a:srgbClr val="6A6F77"/>
                </a:solidFill>
              </a:rPr>
              <a:t>PhD defense Tais W. Dahl: tais@snm.ku.dk</a:t>
            </a:r>
            <a:endParaRPr lang="da-DK" sz="600">
              <a:solidFill>
                <a:srgbClr val="6A6F77"/>
              </a:solidFill>
            </a:endParaRPr>
          </a:p>
        </p:txBody>
      </p:sp>
      <p:pic>
        <p:nvPicPr>
          <p:cNvPr id="58373" name="Picture 3" descr="D:\Billeder\2009\Oman 2009\IMG_4512lil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kstboks 11"/>
          <p:cNvSpPr txBox="1"/>
          <p:nvPr/>
        </p:nvSpPr>
        <p:spPr>
          <a:xfrm>
            <a:off x="357188" y="6429375"/>
            <a:ext cx="3047642" cy="369332"/>
          </a:xfrm>
          <a:prstGeom prst="rect">
            <a:avLst/>
          </a:prstGeom>
          <a:noFill/>
        </p:spPr>
        <p:txBody>
          <a:bodyPr wrap="none">
            <a:spAutoFit/>
          </a:bodyPr>
          <a:lstStyle/>
          <a:p>
            <a:pPr>
              <a:defRPr/>
            </a:pPr>
            <a:r>
              <a:rPr lang="da-DK" dirty="0">
                <a:solidFill>
                  <a:schemeClr val="bg1"/>
                </a:solidFill>
                <a:latin typeface="Calibri"/>
                <a:ea typeface="+mn-ea"/>
                <a:cs typeface="Calibri"/>
              </a:rPr>
              <a:t>Huqf Supergroup, Oman, 2009</a:t>
            </a:r>
          </a:p>
        </p:txBody>
      </p:sp>
      <p:pic>
        <p:nvPicPr>
          <p:cNvPr id="13" name="Picture 2" descr="D:\Dokumenter\Arbejde\Outreach\Billeder\Sedimen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3" y="0"/>
            <a:ext cx="2903537"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3" descr="D:\Dokumenter\Arbejde\Outreach\Billeder\Sediment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3" y="0"/>
            <a:ext cx="2903537" cy="1665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4" descr="D:\Dokumenter\Arbejde\Outreach\Billeder\Sediment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463" y="0"/>
            <a:ext cx="2903537"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8" name="Pladsholder til diasnummer 10"/>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37931725" indent="-37474525" eaLnBrk="0" hangingPunct="0">
              <a:defRPr sz="2400">
                <a:solidFill>
                  <a:schemeClr val="tx1"/>
                </a:solidFill>
                <a:latin typeface="Verdana" charset="0"/>
                <a:ea typeface="ＭＳ Ｐゴシック" charset="0"/>
              </a:defRPr>
            </a:lvl2pPr>
            <a:lvl3pPr eaLnBrk="0" hangingPunct="0">
              <a:defRPr sz="2400">
                <a:solidFill>
                  <a:schemeClr val="tx1"/>
                </a:solidFill>
                <a:latin typeface="Verdana" charset="0"/>
                <a:ea typeface="ＭＳ Ｐゴシック" charset="0"/>
              </a:defRPr>
            </a:lvl3pPr>
            <a:lvl4pPr eaLnBrk="0" hangingPunct="0">
              <a:defRPr sz="2400">
                <a:solidFill>
                  <a:schemeClr val="tx1"/>
                </a:solidFill>
                <a:latin typeface="Verdana" charset="0"/>
                <a:ea typeface="ＭＳ Ｐゴシック" charset="0"/>
              </a:defRPr>
            </a:lvl4pPr>
            <a:lvl5pPr eaLnBrk="0" hangingPunct="0">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649D91C8-6D7B-3A40-B1E4-78AD1F5C7E93}" type="slidenum">
              <a:rPr lang="da-DK" sz="600"/>
              <a:pPr eaLnBrk="1" hangingPunct="1"/>
              <a:t>9</a:t>
            </a:fld>
            <a:endParaRPr lang="da-DK" sz="600"/>
          </a:p>
        </p:txBody>
      </p:sp>
      <p:sp>
        <p:nvSpPr>
          <p:cNvPr id="11" name="Rektangel 10"/>
          <p:cNvSpPr/>
          <p:nvPr/>
        </p:nvSpPr>
        <p:spPr>
          <a:xfrm>
            <a:off x="357188" y="6072188"/>
            <a:ext cx="3691222" cy="369332"/>
          </a:xfrm>
          <a:prstGeom prst="rect">
            <a:avLst/>
          </a:prstGeom>
        </p:spPr>
        <p:txBody>
          <a:bodyPr wrap="none">
            <a:spAutoFit/>
          </a:bodyPr>
          <a:lstStyle/>
          <a:p>
            <a:pPr>
              <a:defRPr/>
            </a:pPr>
            <a:r>
              <a:rPr lang="da-DK" dirty="0">
                <a:solidFill>
                  <a:schemeClr val="bg1"/>
                </a:solidFill>
                <a:latin typeface="Calibri"/>
                <a:ea typeface="+mn-ea"/>
                <a:cs typeface="Calibri"/>
              </a:rPr>
              <a:t>Ca. 600 millioner år gammel havbund</a:t>
            </a:r>
          </a:p>
        </p:txBody>
      </p:sp>
    </p:spTree>
    <p:extLst>
      <p:ext uri="{BB962C8B-B14F-4D97-AF65-F5344CB8AC3E}">
        <p14:creationId xmlns:p14="http://schemas.microsoft.com/office/powerpoint/2010/main" val="2979740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8841</TotalTime>
  <Words>2367</Words>
  <Application>Microsoft Macintosh PowerPoint</Application>
  <PresentationFormat>Skærmshow (4:3)</PresentationFormat>
  <Paragraphs>404</Paragraphs>
  <Slides>71</Slides>
  <Notes>47</Notes>
  <HiddenSlides>0</HiddenSlides>
  <MMClips>0</MMClips>
  <ScaleCrop>false</ScaleCrop>
  <HeadingPairs>
    <vt:vector size="6" baseType="variant">
      <vt:variant>
        <vt:lpstr>Benyttede skrifttyper</vt:lpstr>
      </vt:variant>
      <vt:variant>
        <vt:i4>12</vt:i4>
      </vt:variant>
      <vt:variant>
        <vt:lpstr>Tema</vt:lpstr>
      </vt:variant>
      <vt:variant>
        <vt:i4>1</vt:i4>
      </vt:variant>
      <vt:variant>
        <vt:lpstr>Slidetitler</vt:lpstr>
      </vt:variant>
      <vt:variant>
        <vt:i4>71</vt:i4>
      </vt:variant>
    </vt:vector>
  </HeadingPairs>
  <TitlesOfParts>
    <vt:vector size="84" baseType="lpstr">
      <vt:lpstr>ＭＳ Ｐゴシック</vt:lpstr>
      <vt:lpstr>Arial</vt:lpstr>
      <vt:lpstr>Avenir Black</vt:lpstr>
      <vt:lpstr>Avenir Black Oblique</vt:lpstr>
      <vt:lpstr>Avenir Light</vt:lpstr>
      <vt:lpstr>Calibri</vt:lpstr>
      <vt:lpstr>Cambria</vt:lpstr>
      <vt:lpstr>Georgia</vt:lpstr>
      <vt:lpstr>Gill Sans</vt:lpstr>
      <vt:lpstr>Times New Roman</vt:lpstr>
      <vt:lpstr>Verdana</vt:lpstr>
      <vt:lpstr>Wingdings</vt:lpstr>
      <vt:lpstr>Office Theme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Hamersley Iron Formation</vt:lpstr>
      <vt:lpstr>Geological record: History of life</vt:lpstr>
      <vt:lpstr>PowerPoint-præsentation</vt:lpstr>
      <vt:lpstr>PowerPoint-præsentation</vt:lpstr>
      <vt:lpstr>PowerPoint-præsentation</vt:lpstr>
      <vt:lpstr>Grypania det ældste eukaryote fossil?</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Betingelser for Liv</vt:lpstr>
      <vt:lpstr>PowerPoint-præsentation</vt:lpstr>
      <vt:lpstr>PowerPoint-præsentation</vt:lpstr>
      <vt:lpstr>PowerPoint-præsentation</vt:lpstr>
      <vt:lpstr>PowerPoint-præsentation</vt:lpstr>
      <vt:lpstr>PowerPoint-præsentation</vt:lpstr>
      <vt:lpstr>PowerPoint-præsentation</vt:lpstr>
      <vt:lpstr>Stofskifte – Hvad er det?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Hvorfor opstod dyr så sent?  Brocks et al 2017: “Madpakkerne blev større” Selv om algerne udviklede sig tidligere, var det først efter den Sturtianske istid (~650 Ma) at algerne begyndte at dominere over cyanobakterier i havet…</vt:lpstr>
      <vt:lpstr>Cyanobakterier             Alger</vt:lpstr>
      <vt:lpstr>Livets udvikling er tæt knyttet til fri ilt O2</vt:lpstr>
      <vt:lpstr>PowerPoint-præsentation</vt:lpstr>
      <vt:lpstr>Dyrenes tidlige udviklingshistorie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Sammenfatning</vt:lpstr>
      <vt:lpstr>Tak for jeres opmærksomhed!</vt:lpstr>
      <vt:lpstr>Læs: Hvordan man laver  en beboelig planet</vt:lpstr>
      <vt:lpstr>PowerPoint-præsentation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Tais W. Dahl</dc:creator>
  <cp:lastModifiedBy>Tais Wittchen Dahl</cp:lastModifiedBy>
  <cp:revision>398</cp:revision>
  <cp:lastPrinted>2014-06-02T13:18:05Z</cp:lastPrinted>
  <dcterms:created xsi:type="dcterms:W3CDTF">2014-05-15T11:45:11Z</dcterms:created>
  <dcterms:modified xsi:type="dcterms:W3CDTF">2019-08-05T20:49:47Z</dcterms:modified>
</cp:coreProperties>
</file>