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p3" ContentType="audi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1pPr>
    <a:lvl2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2pPr>
    <a:lvl3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3pPr>
    <a:lvl4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4pPr>
    <a:lvl5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5pPr>
    <a:lvl6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6pPr>
    <a:lvl7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7pPr>
    <a:lvl8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8pPr>
    <a:lvl9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_rels/chart5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5.xlsx"/></Relationships>

</file>

<file path=ppt/charts/_rels/chart6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6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Universet</a:t>
            </a:r>
          </a:p>
        </c:rich>
      </c:tx>
      <c:layout>
        <c:manualLayout>
          <c:xMode val="edge"/>
          <c:yMode val="edge"/>
          <c:x val="0.34011"/>
          <c:y val="0"/>
          <c:w val="0.319781"/>
          <c:h val="0.1640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6406"/>
          <c:y val="0.16406"/>
          <c:w val="0.67188"/>
          <c:h val="0.6593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Universe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8722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Hydrogen</c:v>
                </c:pt>
                <c:pt idx="1">
                  <c:v>Helium</c:v>
                </c:pt>
                <c:pt idx="2">
                  <c:v>Andet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73.000000</c:v>
                </c:pt>
                <c:pt idx="1">
                  <c:v>25.000000</c:v>
                </c:pt>
                <c:pt idx="2">
                  <c:v>2.000000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Universet</a:t>
            </a:r>
          </a:p>
        </c:rich>
      </c:tx>
      <c:layout>
        <c:manualLayout>
          <c:xMode val="edge"/>
          <c:yMode val="edge"/>
          <c:x val="0.34011"/>
          <c:y val="0"/>
          <c:w val="0.319781"/>
          <c:h val="0.1640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6406"/>
          <c:y val="0.16406"/>
          <c:w val="0.67188"/>
          <c:h val="0.6593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Universe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8722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Hydrogen</c:v>
                </c:pt>
                <c:pt idx="1">
                  <c:v>Helium</c:v>
                </c:pt>
                <c:pt idx="2">
                  <c:v>Andet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73.000000</c:v>
                </c:pt>
                <c:pt idx="1">
                  <c:v>25.000000</c:v>
                </c:pt>
                <c:pt idx="2">
                  <c:v>2.000000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Jorden</a:t>
            </a:r>
          </a:p>
        </c:rich>
      </c:tx>
      <c:layout>
        <c:manualLayout>
          <c:xMode val="edge"/>
          <c:yMode val="edge"/>
          <c:x val="0.36941"/>
          <c:y val="0"/>
          <c:w val="0.261179"/>
          <c:h val="0.160255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25462"/>
          <c:y val="0.160255"/>
          <c:w val="0.749076"/>
          <c:h val="0.7067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Earth</c:v>
                </c:pt>
              </c:strCache>
            </c:strRef>
          </c:tx>
          <c:spPr>
            <a:solidFill>
              <a:srgbClr val="496063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96063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6C6F39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F0B24F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BC5B07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8923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23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2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Jern</c:v>
                </c:pt>
                <c:pt idx="1">
                  <c:v>Oxygen</c:v>
                </c:pt>
                <c:pt idx="2">
                  <c:v>Silicium</c:v>
                </c:pt>
                <c:pt idx="3">
                  <c:v>Magnesium</c:v>
                </c:pt>
                <c:pt idx="4">
                  <c:v>Andet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32.000000</c:v>
                </c:pt>
                <c:pt idx="1">
                  <c:v>30.000000</c:v>
                </c:pt>
                <c:pt idx="2">
                  <c:v>15.000000</c:v>
                </c:pt>
                <c:pt idx="3">
                  <c:v>14.000000</c:v>
                </c:pt>
                <c:pt idx="4">
                  <c:v>5.000000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Universet</a:t>
            </a:r>
          </a:p>
        </c:rich>
      </c:tx>
      <c:layout>
        <c:manualLayout>
          <c:xMode val="edge"/>
          <c:yMode val="edge"/>
          <c:x val="0.34011"/>
          <c:y val="0"/>
          <c:w val="0.319781"/>
          <c:h val="0.1640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6406"/>
          <c:y val="0.16406"/>
          <c:w val="0.67188"/>
          <c:h val="0.6593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Universe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8722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Hydrogen</c:v>
                </c:pt>
                <c:pt idx="1">
                  <c:v>Helium</c:v>
                </c:pt>
                <c:pt idx="2">
                  <c:v>Andet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73.000000</c:v>
                </c:pt>
                <c:pt idx="1">
                  <c:v>25.000000</c:v>
                </c:pt>
                <c:pt idx="2">
                  <c:v>2.000000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Jorden</a:t>
            </a:r>
          </a:p>
        </c:rich>
      </c:tx>
      <c:layout>
        <c:manualLayout>
          <c:xMode val="edge"/>
          <c:yMode val="edge"/>
          <c:x val="0.36941"/>
          <c:y val="0"/>
          <c:w val="0.261179"/>
          <c:h val="0.160255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25462"/>
          <c:y val="0.160255"/>
          <c:w val="0.749076"/>
          <c:h val="0.7067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Earth</c:v>
                </c:pt>
              </c:strCache>
            </c:strRef>
          </c:tx>
          <c:spPr>
            <a:solidFill>
              <a:srgbClr val="496063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96063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6C6F39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F0B24F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BC5B07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8923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23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2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Jern</c:v>
                </c:pt>
                <c:pt idx="1">
                  <c:v>Oxygen</c:v>
                </c:pt>
                <c:pt idx="2">
                  <c:v>Silicium</c:v>
                </c:pt>
                <c:pt idx="3">
                  <c:v>Magnesium</c:v>
                </c:pt>
                <c:pt idx="4">
                  <c:v>Andet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32.000000</c:v>
                </c:pt>
                <c:pt idx="1">
                  <c:v>30.000000</c:v>
                </c:pt>
                <c:pt idx="2">
                  <c:v>15.000000</c:v>
                </c:pt>
                <c:pt idx="3">
                  <c:v>14.000000</c:v>
                </c:pt>
                <c:pt idx="4">
                  <c:v>5.000000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Mennesker</a:t>
            </a:r>
          </a:p>
        </c:rich>
      </c:tx>
      <c:layout>
        <c:manualLayout>
          <c:xMode val="edge"/>
          <c:yMode val="edge"/>
          <c:x val="0.29539"/>
          <c:y val="0"/>
          <c:w val="0.409219"/>
          <c:h val="0.160125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24766"/>
          <c:y val="0.160125"/>
          <c:w val="0.750469"/>
          <c:h val="0.7076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tx>
          <c:spPr>
            <a:solidFill>
              <a:srgbClr val="6C6F38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6C6F38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7030A0">
                  <a:alpha val="9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chemeClr val="accent1">
                  <a:alpha val="90000"/>
                </a:schemeClr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8722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45484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3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45484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2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45484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45484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45484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Andet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65.000000</c:v>
                </c:pt>
                <c:pt idx="1">
                  <c:v>18.000000</c:v>
                </c:pt>
                <c:pt idx="2">
                  <c:v>10.000000</c:v>
                </c:pt>
                <c:pt idx="3">
                  <c:v>7.000000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" name="Shape 6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hape 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Autofit/>
          </a:bodyPr>
          <a:lstStyle>
            <a:lvl1pPr marL="40639" marR="40639" indent="0"/>
          </a:lstStyle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R="40639"/>
            <a:lvl2pPr marL="783590" marR="40639" indent="-285750">
              <a:spcBef>
                <a:spcPts val="600"/>
              </a:spcBef>
              <a:defRPr sz="2800"/>
            </a:lvl2pPr>
            <a:lvl3pPr marL="1183639" marR="40639" indent="-228600">
              <a:spcBef>
                <a:spcPts val="500"/>
              </a:spcBef>
              <a:defRPr sz="2400"/>
            </a:lvl3pPr>
            <a:lvl4pPr marL="1640839" marR="40639" indent="-228600">
              <a:spcBef>
                <a:spcPts val="400"/>
              </a:spcBef>
              <a:defRPr sz="2000"/>
            </a:lvl4pPr>
            <a:lvl5pPr marL="2098039" marR="40639" indent="-228600"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Autofit/>
          </a:bodyPr>
          <a:lstStyle>
            <a:lvl1pPr marL="40639" marR="40639" indent="0"/>
          </a:lstStyle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R="40639"/>
            <a:lvl2pPr marL="783590" marR="40639" indent="-285750">
              <a:spcBef>
                <a:spcPts val="600"/>
              </a:spcBef>
              <a:defRPr sz="2800"/>
            </a:lvl2pPr>
            <a:lvl3pPr marL="1183639" marR="40639" indent="-228600">
              <a:spcBef>
                <a:spcPts val="500"/>
              </a:spcBef>
              <a:defRPr sz="2400"/>
            </a:lvl3pPr>
            <a:lvl4pPr marL="1640839" marR="40639" indent="-228600">
              <a:spcBef>
                <a:spcPts val="400"/>
              </a:spcBef>
              <a:defRPr sz="2000"/>
            </a:lvl4pPr>
            <a:lvl5pPr marL="2098039" marR="40639" indent="-228600"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algn="r" defTabSz="457200">
              <a:defRPr b="1" sz="1200"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1259838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1777999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2235199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8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3" Type="http://schemas.openxmlformats.org/officeDocument/2006/relationships/image" Target="../media/image10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Relationship Id="rId3" Type="http://schemas.openxmlformats.org/officeDocument/2006/relationships/image" Target="../media/image11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7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8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Relationship Id="rId4" Type="http://schemas.openxmlformats.org/officeDocument/2006/relationships/chart" Target="../charts/char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0.tif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1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3.tif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3.tif"/><Relationship Id="rId5" Type="http://schemas.openxmlformats.org/officeDocument/2006/relationships/image" Target="../media/image10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hyperlink" Target="http://bigbangnaturfag.dk/" TargetMode="External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hyperlink" Target="http://bigbangnaturfag.dk/" TargetMode="External"/><Relationship Id="rId4" Type="http://schemas.openxmlformats.org/officeDocument/2006/relationships/image" Target="../media/image16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2.tif"/><Relationship Id="rId4" Type="http://schemas.openxmlformats.org/officeDocument/2006/relationships/image" Target="../media/image1.tif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.jpeg"/><Relationship Id="rId4" Type="http://schemas.openxmlformats.org/officeDocument/2006/relationships/image" Target="../media/image3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.jpeg"/><Relationship Id="rId4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720"/>
            <a:ext cx="9144000" cy="646786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5061604" y="6477000"/>
            <a:ext cx="3955596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r">
              <a:defRPr b="1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Big Bang Konferencen, 5. april 2018</a:t>
            </a:r>
          </a:p>
        </p:txBody>
      </p:sp>
      <p:sp>
        <p:nvSpPr>
          <p:cNvPr id="67" name="Shape 67"/>
          <p:cNvSpPr/>
          <p:nvPr/>
        </p:nvSpPr>
        <p:spPr>
          <a:xfrm>
            <a:off x="2538974" y="2362616"/>
            <a:ext cx="406605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ctr">
              <a:defRPr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Troels C. Petersen</a:t>
            </a:r>
          </a:p>
          <a:p>
            <a:pPr lvl="1" algn="ctr">
              <a:defRPr b="1"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Lektor i partikelfysik, Niels Bohr Institutet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4" name="Shape 124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125" name="Shape 125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6" name="Shape 126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127" name="Shape 127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128" name="Shape 128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9" name="Shape 129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130" name="Shape 130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1" name="Shape 131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132" name="Shape 132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133" name="Shape 133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134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520" y="877827"/>
            <a:ext cx="9533040" cy="603097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>
            <p:ph type="sldNum" sz="quarter" idx="4294967295"/>
          </p:nvPr>
        </p:nvSpPr>
        <p:spPr>
          <a:xfrm>
            <a:off x="8854864" y="6550025"/>
            <a:ext cx="298872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9" name="Shape 139"/>
          <p:cNvSpPr/>
          <p:nvPr>
            <p:ph type="title"/>
          </p:nvPr>
        </p:nvSpPr>
        <p:spPr>
          <a:xfrm>
            <a:off x="0" y="-139701"/>
            <a:ext cx="9144000" cy="1569296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Stjerner og galakser dannes</a:t>
            </a:r>
          </a:p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400 millioner år efter Big Bang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520" y="877827"/>
            <a:ext cx="9533040" cy="603097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3" name="Shape 143"/>
          <p:cNvSpPr/>
          <p:nvPr>
            <p:ph type="title"/>
          </p:nvPr>
        </p:nvSpPr>
        <p:spPr>
          <a:xfrm>
            <a:off x="0" y="-139701"/>
            <a:ext cx="9144000" cy="1569296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Stjerner og galakser dannes</a:t>
            </a:r>
          </a:p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400 millioner år efter Big Bang</a:t>
            </a:r>
          </a:p>
        </p:txBody>
      </p:sp>
      <p:sp>
        <p:nvSpPr>
          <p:cNvPr id="144" name="Shape 144"/>
          <p:cNvSpPr/>
          <p:nvPr/>
        </p:nvSpPr>
        <p:spPr>
          <a:xfrm>
            <a:off x="678477" y="2949703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stjerner i en typisk galakse: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  <p:sp>
        <p:nvSpPr>
          <p:cNvPr id="145" name="Shape 145"/>
          <p:cNvSpPr/>
          <p:nvPr/>
        </p:nvSpPr>
        <p:spPr>
          <a:xfrm>
            <a:off x="678477" y="1446050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galakser i universet: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520" y="877827"/>
            <a:ext cx="9533040" cy="603097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9" name="Shape 149"/>
          <p:cNvSpPr/>
          <p:nvPr>
            <p:ph type="title"/>
          </p:nvPr>
        </p:nvSpPr>
        <p:spPr>
          <a:xfrm>
            <a:off x="0" y="-139701"/>
            <a:ext cx="9144000" cy="1569296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Stjerner og galakser dannes</a:t>
            </a:r>
          </a:p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400 millioner år efter Big Bang</a:t>
            </a:r>
          </a:p>
        </p:txBody>
      </p:sp>
      <p:sp>
        <p:nvSpPr>
          <p:cNvPr id="150" name="Shape 150"/>
          <p:cNvSpPr/>
          <p:nvPr/>
        </p:nvSpPr>
        <p:spPr>
          <a:xfrm>
            <a:off x="678477" y="2949703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stjerner i en typisk galakse: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  <p:sp>
        <p:nvSpPr>
          <p:cNvPr id="151" name="Shape 151"/>
          <p:cNvSpPr/>
          <p:nvPr/>
        </p:nvSpPr>
        <p:spPr>
          <a:xfrm>
            <a:off x="678477" y="1446050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galakser i universet: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  <p:sp>
        <p:nvSpPr>
          <p:cNvPr id="152" name="Shape 152"/>
          <p:cNvSpPr/>
          <p:nvPr/>
        </p:nvSpPr>
        <p:spPr>
          <a:xfrm>
            <a:off x="678477" y="4581371"/>
            <a:ext cx="778704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Antal planeter om en typisk stjerne?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31273" y="79047"/>
            <a:ext cx="13399813" cy="66999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>
            <p:ph type="title"/>
          </p:nvPr>
        </p:nvSpPr>
        <p:spPr>
          <a:xfrm>
            <a:off x="-1" y="-180562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Jagten på exoplaneter</a:t>
            </a:r>
          </a:p>
        </p:txBody>
      </p:sp>
      <p:sp>
        <p:nvSpPr>
          <p:cNvPr id="156" name="Shape 156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7" name="Shape 157"/>
          <p:cNvSpPr/>
          <p:nvPr/>
        </p:nvSpPr>
        <p:spPr>
          <a:xfrm>
            <a:off x="1371577" y="1162326"/>
            <a:ext cx="6400847" cy="511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defRPr b="1" sz="26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Fem metoder til at detektere exoplaneter:</a:t>
            </a: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Søg efter formørkelser</a:t>
            </a:r>
          </a:p>
          <a:p>
            <a:pPr algn="ctr">
              <a:defRPr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Transit (2900 planeter)</a:t>
            </a:r>
          </a:p>
          <a:p>
            <a:pPr algn="ctr">
              <a:defRPr b="1" sz="1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Kig efter stjerners svingninger</a:t>
            </a:r>
          </a:p>
          <a:p>
            <a:pPr algn="ctr">
              <a:defRPr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Radial hastighed (660 planeter)</a:t>
            </a:r>
          </a:p>
          <a:p>
            <a:pPr algn="ctr">
              <a:defRPr b="1" sz="1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Tag billeder</a:t>
            </a:r>
          </a:p>
          <a:p>
            <a:pPr algn="ctr">
              <a:defRPr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Direkte observation (44 planeter)</a:t>
            </a:r>
          </a:p>
          <a:p>
            <a:pPr algn="ctr">
              <a:defRPr b="1" sz="1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Brug gravitationelle linser</a:t>
            </a:r>
          </a:p>
          <a:p>
            <a:pPr algn="ctr">
              <a:defRPr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Gravitationelle mikrolenser (56 planeter)</a:t>
            </a:r>
          </a:p>
          <a:p>
            <a:pPr algn="ctr">
              <a:defRPr b="1" sz="1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Se efter mikroskopiske stjerne-bevægelser</a:t>
            </a:r>
          </a:p>
          <a:p>
            <a:pPr algn="ctr">
              <a:defRPr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Astrometri (1 planet!)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70570"/>
            <a:ext cx="9144000" cy="578485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1" name="Shape 161"/>
          <p:cNvSpPr/>
          <p:nvPr/>
        </p:nvSpPr>
        <p:spPr>
          <a:xfrm>
            <a:off x="678477" y="1962149"/>
            <a:ext cx="7787045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stjerner i en typisk galakse:</a:t>
            </a:r>
          </a:p>
          <a:p>
            <a:pPr algn="r"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~300.000.000.000</a:t>
            </a:r>
          </a:p>
        </p:txBody>
      </p:sp>
      <p:sp>
        <p:nvSpPr>
          <p:cNvPr id="162" name="Shape 162"/>
          <p:cNvSpPr/>
          <p:nvPr/>
        </p:nvSpPr>
        <p:spPr>
          <a:xfrm>
            <a:off x="678477" y="3764704"/>
            <a:ext cx="7787045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galakser i universet:</a:t>
            </a:r>
          </a:p>
          <a:p>
            <a:pPr algn="r"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~300.000.000.000</a:t>
            </a:r>
          </a:p>
        </p:txBody>
      </p:sp>
      <p:pic>
        <p:nvPicPr>
          <p:cNvPr id="163" name="image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363" y="382645"/>
            <a:ext cx="9184725" cy="694034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>
            <p:ph type="title"/>
          </p:nvPr>
        </p:nvSpPr>
        <p:spPr>
          <a:xfrm>
            <a:off x="0" y="-190501"/>
            <a:ext cx="9144000" cy="1569296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Planeter i Mælkevejen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7" name="Shape 167"/>
          <p:cNvSpPr/>
          <p:nvPr>
            <p:ph type="title"/>
          </p:nvPr>
        </p:nvSpPr>
        <p:spPr>
          <a:xfrm>
            <a:off x="0" y="-50802"/>
            <a:ext cx="9144000" cy="1421462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Opdagelsen af planeter</a:t>
            </a:r>
          </a:p>
        </p:txBody>
      </p:sp>
      <p:pic>
        <p:nvPicPr>
          <p:cNvPr id="168" name="image10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951" y="1313258"/>
            <a:ext cx="7722809" cy="485740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2633906" y="5714999"/>
            <a:ext cx="5050529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Omløbstid (år)           1 år             10 år         100 år</a:t>
            </a:r>
          </a:p>
        </p:txBody>
      </p:sp>
      <p:sp>
        <p:nvSpPr>
          <p:cNvPr id="170" name="Shape 170"/>
          <p:cNvSpPr/>
          <p:nvPr/>
        </p:nvSpPr>
        <p:spPr>
          <a:xfrm rot="16200000">
            <a:off x="-366457" y="3933837"/>
            <a:ext cx="3609054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Masse             Jorden           Jupiter</a:t>
            </a:r>
          </a:p>
        </p:txBody>
      </p:sp>
      <p:sp>
        <p:nvSpPr>
          <p:cNvPr id="171" name="Shape 171"/>
          <p:cNvSpPr/>
          <p:nvPr/>
        </p:nvSpPr>
        <p:spPr>
          <a:xfrm>
            <a:off x="1625600" y="2755900"/>
            <a:ext cx="406401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2" name="Shape 172"/>
          <p:cNvSpPr/>
          <p:nvPr/>
        </p:nvSpPr>
        <p:spPr>
          <a:xfrm>
            <a:off x="1625600" y="4137036"/>
            <a:ext cx="406401" cy="2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3" name="Shape 173"/>
          <p:cNvSpPr/>
          <p:nvPr/>
        </p:nvSpPr>
        <p:spPr>
          <a:xfrm>
            <a:off x="640005" y="6334688"/>
            <a:ext cx="634187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På Jorden kan man se </a:t>
            </a:r>
            <a:r>
              <a:rPr>
                <a:solidFill>
                  <a:srgbClr val="FF2932"/>
                </a:solidFill>
              </a:rPr>
              <a:t>seks planeter</a:t>
            </a:r>
            <a:r>
              <a:t> med det blotte øje…</a:t>
            </a:r>
          </a:p>
        </p:txBody>
      </p:sp>
      <p:sp>
        <p:nvSpPr>
          <p:cNvPr id="174" name="Shape 174"/>
          <p:cNvSpPr/>
          <p:nvPr/>
        </p:nvSpPr>
        <p:spPr>
          <a:xfrm>
            <a:off x="2208205" y="5102790"/>
            <a:ext cx="2429728" cy="386223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Check: Exoplanet App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7" name="Shape 177"/>
          <p:cNvSpPr/>
          <p:nvPr>
            <p:ph type="title"/>
          </p:nvPr>
        </p:nvSpPr>
        <p:spPr>
          <a:xfrm>
            <a:off x="0" y="-50801"/>
            <a:ext cx="9144000" cy="1569296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Potentielt beboelige planeter?</a:t>
            </a:r>
          </a:p>
        </p:txBody>
      </p:sp>
      <p:pic>
        <p:nvPicPr>
          <p:cNvPr id="178" name="image1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13667"/>
            <a:ext cx="9144000" cy="5143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1" name="Shape 181"/>
          <p:cNvSpPr/>
          <p:nvPr>
            <p:ph type="title"/>
          </p:nvPr>
        </p:nvSpPr>
        <p:spPr>
          <a:xfrm>
            <a:off x="0" y="-50801"/>
            <a:ext cx="9144000" cy="1314296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Den beboelige zone</a:t>
            </a:r>
          </a:p>
        </p:txBody>
      </p:sp>
      <p:pic>
        <p:nvPicPr>
          <p:cNvPr id="182" name="InnerSolarSystem_HabitableZone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17233"/>
            <a:ext cx="9144001" cy="309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389344" y="1443106"/>
            <a:ext cx="2130622" cy="3937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/>
            <a:r>
              <a:t>Indre solsystem</a:t>
            </a:r>
          </a:p>
        </p:txBody>
      </p:sp>
      <p:sp>
        <p:nvSpPr>
          <p:cNvPr id="184" name="Shape 184"/>
          <p:cNvSpPr/>
          <p:nvPr/>
        </p:nvSpPr>
        <p:spPr>
          <a:xfrm flipH="1" flipV="1">
            <a:off x="4435321" y="2805484"/>
            <a:ext cx="3510007" cy="1"/>
          </a:xfrm>
          <a:prstGeom prst="line">
            <a:avLst/>
          </a:prstGeom>
          <a:ln w="25400">
            <a:solidFill>
              <a:srgbClr val="A7A7A7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5" name="Shape 185"/>
          <p:cNvSpPr/>
          <p:nvPr/>
        </p:nvSpPr>
        <p:spPr>
          <a:xfrm>
            <a:off x="5245718" y="2637718"/>
            <a:ext cx="1756430" cy="386222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Beboelige zone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8" name="Shape 188"/>
          <p:cNvSpPr/>
          <p:nvPr>
            <p:ph type="title"/>
          </p:nvPr>
        </p:nvSpPr>
        <p:spPr>
          <a:xfrm>
            <a:off x="0" y="-50801"/>
            <a:ext cx="9144000" cy="1314296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Den beboelige zone</a:t>
            </a:r>
          </a:p>
        </p:txBody>
      </p:sp>
      <p:pic>
        <p:nvPicPr>
          <p:cNvPr id="189" name="InnerSolarSystem_HabitableZone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17233"/>
            <a:ext cx="9144001" cy="309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389344" y="1443106"/>
            <a:ext cx="2130622" cy="3937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/>
            <a:r>
              <a:t>Indre solsystem</a:t>
            </a:r>
          </a:p>
        </p:txBody>
      </p:sp>
      <p:sp>
        <p:nvSpPr>
          <p:cNvPr id="191" name="Shape 191"/>
          <p:cNvSpPr/>
          <p:nvPr/>
        </p:nvSpPr>
        <p:spPr>
          <a:xfrm>
            <a:off x="257342" y="5809074"/>
            <a:ext cx="3484607" cy="746799"/>
          </a:xfrm>
          <a:prstGeom prst="rect">
            <a:avLst/>
          </a:prstGeom>
          <a:solidFill>
            <a:srgbClr val="DDDDDD"/>
          </a:solidFill>
          <a:ln w="25400">
            <a:solidFill>
              <a:srgbClr val="A7A7A7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" name="Shape 192"/>
          <p:cNvSpPr/>
          <p:nvPr/>
        </p:nvSpPr>
        <p:spPr>
          <a:xfrm>
            <a:off x="974879" y="5858345"/>
            <a:ext cx="2744638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Verificerede exoplaneter  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fundet i beboelige zoner</a:t>
            </a:r>
          </a:p>
        </p:txBody>
      </p:sp>
      <p:sp>
        <p:nvSpPr>
          <p:cNvPr id="193" name="Shape 193"/>
          <p:cNvSpPr/>
          <p:nvPr/>
        </p:nvSpPr>
        <p:spPr>
          <a:xfrm>
            <a:off x="383494" y="5928076"/>
            <a:ext cx="488061" cy="488061"/>
          </a:xfrm>
          <a:prstGeom prst="ellipse">
            <a:avLst/>
          </a:prstGeom>
          <a:gradFill>
            <a:gsLst>
              <a:gs pos="0">
                <a:schemeClr val="accent1">
                  <a:hueOff val="909213"/>
                  <a:satOff val="3076"/>
                  <a:lumOff val="42594"/>
                </a:schemeClr>
              </a:gs>
              <a:gs pos="35000">
                <a:srgbClr val="BACCFF"/>
              </a:gs>
              <a:gs pos="100000">
                <a:schemeClr val="accent1">
                  <a:hueOff val="974357"/>
                  <a:satOff val="3076"/>
                  <a:lumOff val="56590"/>
                </a:schemeClr>
              </a:gs>
            </a:gsLst>
            <a:lin ang="162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4" name="Shape 194"/>
          <p:cNvSpPr/>
          <p:nvPr/>
        </p:nvSpPr>
        <p:spPr>
          <a:xfrm>
            <a:off x="4777083" y="3106570"/>
            <a:ext cx="853759" cy="853759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5" name="Shape 195"/>
          <p:cNvSpPr/>
          <p:nvPr/>
        </p:nvSpPr>
        <p:spPr>
          <a:xfrm>
            <a:off x="4453425" y="3974962"/>
            <a:ext cx="828611" cy="8286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6" name="Shape 196"/>
          <p:cNvSpPr/>
          <p:nvPr/>
        </p:nvSpPr>
        <p:spPr>
          <a:xfrm>
            <a:off x="6627571" y="4114160"/>
            <a:ext cx="676211" cy="6762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7" name="Shape 197"/>
          <p:cNvSpPr/>
          <p:nvPr/>
        </p:nvSpPr>
        <p:spPr>
          <a:xfrm>
            <a:off x="7033392" y="3715543"/>
            <a:ext cx="587157" cy="58715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8" name="Shape 198"/>
          <p:cNvSpPr/>
          <p:nvPr/>
        </p:nvSpPr>
        <p:spPr>
          <a:xfrm>
            <a:off x="5143798" y="3472233"/>
            <a:ext cx="676211" cy="6762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9" name="Shape 199"/>
          <p:cNvSpPr/>
          <p:nvPr/>
        </p:nvSpPr>
        <p:spPr>
          <a:xfrm>
            <a:off x="4109328" y="5315747"/>
            <a:ext cx="853759" cy="853759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0" name="Shape 200"/>
          <p:cNvSpPr/>
          <p:nvPr/>
        </p:nvSpPr>
        <p:spPr>
          <a:xfrm>
            <a:off x="4198102" y="3195344"/>
            <a:ext cx="676211" cy="6762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1" name="Shape 201"/>
          <p:cNvSpPr/>
          <p:nvPr/>
        </p:nvSpPr>
        <p:spPr>
          <a:xfrm>
            <a:off x="4198102" y="4555515"/>
            <a:ext cx="676211" cy="6762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2" name="Shape 202"/>
          <p:cNvSpPr/>
          <p:nvPr/>
        </p:nvSpPr>
        <p:spPr>
          <a:xfrm>
            <a:off x="4426615" y="3516760"/>
            <a:ext cx="587157" cy="58715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3" name="Shape 203"/>
          <p:cNvSpPr/>
          <p:nvPr/>
        </p:nvSpPr>
        <p:spPr>
          <a:xfrm>
            <a:off x="5770648" y="3216949"/>
            <a:ext cx="1186779" cy="1186780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4" name="Shape 204"/>
          <p:cNvSpPr/>
          <p:nvPr/>
        </p:nvSpPr>
        <p:spPr>
          <a:xfrm>
            <a:off x="5562431" y="4018746"/>
            <a:ext cx="1123003" cy="1123003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5" name="Shape 205"/>
          <p:cNvSpPr/>
          <p:nvPr/>
        </p:nvSpPr>
        <p:spPr>
          <a:xfrm>
            <a:off x="5775023" y="4768099"/>
            <a:ext cx="676211" cy="6762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6" name="Shape 206"/>
          <p:cNvSpPr/>
          <p:nvPr/>
        </p:nvSpPr>
        <p:spPr>
          <a:xfrm>
            <a:off x="4515674" y="4728271"/>
            <a:ext cx="1083013" cy="1083013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7" name="Shape 207"/>
          <p:cNvSpPr/>
          <p:nvPr/>
        </p:nvSpPr>
        <p:spPr>
          <a:xfrm>
            <a:off x="4727924" y="5579145"/>
            <a:ext cx="1186779" cy="1186779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8" name="Shape 208"/>
          <p:cNvSpPr/>
          <p:nvPr/>
        </p:nvSpPr>
        <p:spPr>
          <a:xfrm>
            <a:off x="6970438" y="4493361"/>
            <a:ext cx="1225687" cy="122568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9" name="Shape 209"/>
          <p:cNvSpPr/>
          <p:nvPr/>
        </p:nvSpPr>
        <p:spPr>
          <a:xfrm>
            <a:off x="4777083" y="4111247"/>
            <a:ext cx="853759" cy="853759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0" name="Shape 210"/>
          <p:cNvSpPr/>
          <p:nvPr/>
        </p:nvSpPr>
        <p:spPr>
          <a:xfrm>
            <a:off x="4176781" y="5982629"/>
            <a:ext cx="790437" cy="79043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1" name="Shape 211"/>
          <p:cNvSpPr/>
          <p:nvPr/>
        </p:nvSpPr>
        <p:spPr>
          <a:xfrm>
            <a:off x="6927871" y="6084268"/>
            <a:ext cx="587157" cy="58715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2" name="Shape 212"/>
          <p:cNvSpPr/>
          <p:nvPr/>
        </p:nvSpPr>
        <p:spPr>
          <a:xfrm>
            <a:off x="4920403" y="4906981"/>
            <a:ext cx="1123003" cy="1123003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3" name="Shape 213"/>
          <p:cNvSpPr/>
          <p:nvPr/>
        </p:nvSpPr>
        <p:spPr>
          <a:xfrm>
            <a:off x="6089495" y="5129783"/>
            <a:ext cx="1225687" cy="122568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4" name="Shape 214"/>
          <p:cNvSpPr/>
          <p:nvPr/>
        </p:nvSpPr>
        <p:spPr>
          <a:xfrm>
            <a:off x="339424" y="5888895"/>
            <a:ext cx="587157" cy="58715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5" name="Shape 215"/>
          <p:cNvSpPr/>
          <p:nvPr/>
        </p:nvSpPr>
        <p:spPr>
          <a:xfrm flipV="1">
            <a:off x="4412638" y="2625074"/>
            <a:ext cx="1" cy="4067444"/>
          </a:xfrm>
          <a:prstGeom prst="line">
            <a:avLst/>
          </a:prstGeom>
          <a:ln w="25400">
            <a:solidFill>
              <a:srgbClr val="A7A7A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6" name="Shape 216"/>
          <p:cNvSpPr/>
          <p:nvPr/>
        </p:nvSpPr>
        <p:spPr>
          <a:xfrm flipV="1">
            <a:off x="7961659" y="2625018"/>
            <a:ext cx="1" cy="4067444"/>
          </a:xfrm>
          <a:prstGeom prst="line">
            <a:avLst/>
          </a:prstGeom>
          <a:ln w="25400">
            <a:solidFill>
              <a:srgbClr val="A7A7A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7" name="Shape 217"/>
          <p:cNvSpPr/>
          <p:nvPr/>
        </p:nvSpPr>
        <p:spPr>
          <a:xfrm flipH="1" flipV="1">
            <a:off x="4435321" y="2805484"/>
            <a:ext cx="3510007" cy="1"/>
          </a:xfrm>
          <a:prstGeom prst="line">
            <a:avLst/>
          </a:prstGeom>
          <a:ln w="25400">
            <a:solidFill>
              <a:srgbClr val="A7A7A7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8" name="Shape 218"/>
          <p:cNvSpPr/>
          <p:nvPr/>
        </p:nvSpPr>
        <p:spPr>
          <a:xfrm>
            <a:off x="5245718" y="2637718"/>
            <a:ext cx="1756430" cy="386222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Beboelige zone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0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601" y="4848"/>
            <a:ext cx="9327202" cy="901215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>
            <p:ph type="title"/>
          </p:nvPr>
        </p:nvSpPr>
        <p:spPr>
          <a:xfrm>
            <a:off x="150812" y="0"/>
            <a:ext cx="8826501" cy="1092200"/>
          </a:xfrm>
          <a:prstGeom prst="rect">
            <a:avLst/>
          </a:prstGeom>
        </p:spPr>
        <p:txBody>
          <a:bodyPr/>
          <a:lstStyle>
            <a:lvl1pPr>
              <a:defRPr b="1" sz="4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Skabelsesberetninger…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520" y="877827"/>
            <a:ext cx="9533040" cy="6030975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2" name="Shape 222"/>
          <p:cNvSpPr/>
          <p:nvPr>
            <p:ph type="title"/>
          </p:nvPr>
        </p:nvSpPr>
        <p:spPr>
          <a:xfrm>
            <a:off x="0" y="-139701"/>
            <a:ext cx="9144000" cy="1569296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Stjerner og galakser dannes</a:t>
            </a:r>
          </a:p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400 millioner år efter Big Bang</a:t>
            </a:r>
          </a:p>
        </p:txBody>
      </p:sp>
      <p:sp>
        <p:nvSpPr>
          <p:cNvPr id="223" name="Shape 223"/>
          <p:cNvSpPr/>
          <p:nvPr/>
        </p:nvSpPr>
        <p:spPr>
          <a:xfrm>
            <a:off x="678477" y="2949703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stjerner i en typisk galakse: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  <p:sp>
        <p:nvSpPr>
          <p:cNvPr id="224" name="Shape 224"/>
          <p:cNvSpPr/>
          <p:nvPr/>
        </p:nvSpPr>
        <p:spPr>
          <a:xfrm>
            <a:off x="678477" y="1446050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galakser i universet: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  <p:sp>
        <p:nvSpPr>
          <p:cNvPr id="225" name="Shape 225"/>
          <p:cNvSpPr/>
          <p:nvPr/>
        </p:nvSpPr>
        <p:spPr>
          <a:xfrm>
            <a:off x="678477" y="4581371"/>
            <a:ext cx="7787045" cy="2242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planeter om en typisk stjerne?</a:t>
            </a:r>
          </a:p>
          <a:p>
            <a:pPr algn="ctr"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1-10</a:t>
            </a:r>
          </a:p>
          <a:p>
            <a:pPr algn="ctr">
              <a:defRPr b="1" sz="36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Med mulighed for liv: 0.1-1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8" name="Shape 228"/>
          <p:cNvSpPr/>
          <p:nvPr>
            <p:ph type="title"/>
          </p:nvPr>
        </p:nvSpPr>
        <p:spPr>
          <a:xfrm>
            <a:off x="0" y="-260075"/>
            <a:ext cx="9144000" cy="1569297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Grundstoffernes oprindelse</a:t>
            </a:r>
          </a:p>
        </p:txBody>
      </p:sp>
      <p:pic>
        <p:nvPicPr>
          <p:cNvPr id="229" name="pasted-imag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326" y="1020989"/>
            <a:ext cx="6711348" cy="5218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2352" y="1028180"/>
            <a:ext cx="6939296" cy="520447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334240" y="6062852"/>
            <a:ext cx="84755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 tungere grundstoffer opstår, når stjerner “brænder” videre fra helium.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Fred Hoyle: </a:t>
            </a:r>
            <a:r>
              <a:rPr i="1"/>
              <a:t>“Synthesis of the elements between carbon and nickel” </a:t>
            </a:r>
            <a:r>
              <a:t>(1954).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63816" y="0"/>
            <a:ext cx="763325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35" name="Shape 235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Grundstoffernes oprindelse</a:t>
            </a:r>
          </a:p>
        </p:txBody>
      </p:sp>
      <p:sp>
        <p:nvSpPr>
          <p:cNvPr id="236" name="Shape 236"/>
          <p:cNvSpPr/>
          <p:nvPr/>
        </p:nvSpPr>
        <p:spPr>
          <a:xfrm>
            <a:off x="3137225" y="4652664"/>
            <a:ext cx="5983323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 kemiske elementer ud over </a:t>
            </a:r>
            <a:r>
              <a:rPr>
                <a:solidFill>
                  <a:srgbClr val="51A8F9"/>
                </a:solidFill>
              </a:rPr>
              <a:t>Hydrogen (H)</a:t>
            </a:r>
          </a:p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og </a:t>
            </a:r>
            <a:r>
              <a:rPr>
                <a:solidFill>
                  <a:srgbClr val="51A8F9"/>
                </a:solidFill>
              </a:rPr>
              <a:t>Helium (He)</a:t>
            </a:r>
            <a:r>
              <a:t> kommer fra fusion i stjerner,</a:t>
            </a:r>
          </a:p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men kun indtil </a:t>
            </a:r>
            <a:r>
              <a:rPr>
                <a:solidFill>
                  <a:schemeClr val="accent5"/>
                </a:solidFill>
              </a:rPr>
              <a:t>Jern (Fe)</a:t>
            </a:r>
            <a:r>
              <a:t>.</a:t>
            </a:r>
          </a:p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Tungere elementer kommer, når tunge</a:t>
            </a:r>
          </a:p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stjerner eksploderer i supernovae.</a:t>
            </a:r>
          </a:p>
        </p:txBody>
      </p:sp>
      <p:pic>
        <p:nvPicPr>
          <p:cNvPr id="237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2641" y="1339506"/>
            <a:ext cx="5773711" cy="288685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3005482" y="1262269"/>
            <a:ext cx="633863" cy="637535"/>
          </a:xfrm>
          <a:prstGeom prst="ellipse">
            <a:avLst/>
          </a:prstGeom>
          <a:ln w="63500">
            <a:solidFill>
              <a:srgbClr val="51A8F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9" name="Shape 239"/>
          <p:cNvSpPr/>
          <p:nvPr/>
        </p:nvSpPr>
        <p:spPr>
          <a:xfrm>
            <a:off x="8405191" y="1262269"/>
            <a:ext cx="633863" cy="637535"/>
          </a:xfrm>
          <a:prstGeom prst="ellipse">
            <a:avLst/>
          </a:prstGeom>
          <a:ln w="63500">
            <a:solidFill>
              <a:srgbClr val="51A8F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0" name="Shape 240"/>
          <p:cNvSpPr/>
          <p:nvPr/>
        </p:nvSpPr>
        <p:spPr>
          <a:xfrm>
            <a:off x="5222787" y="2239501"/>
            <a:ext cx="633863" cy="637535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1" name="Shape 241"/>
          <p:cNvSpPr/>
          <p:nvPr/>
        </p:nvSpPr>
        <p:spPr>
          <a:xfrm>
            <a:off x="4707675" y="4125936"/>
            <a:ext cx="26436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(juli 2017 version)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98140"/>
            <a:ext cx="91440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Breaking News!!!</a:t>
            </a:r>
          </a:p>
        </p:txBody>
      </p:sp>
      <p:sp>
        <p:nvSpPr>
          <p:cNvPr id="245" name="Shape 245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6" name="Shape 246"/>
          <p:cNvSpPr/>
          <p:nvPr/>
        </p:nvSpPr>
        <p:spPr>
          <a:xfrm>
            <a:off x="317908" y="944200"/>
            <a:ext cx="85081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17. august 2017 observeredes for første gang en begivenhed både med teleskop og gravitationelt:</a:t>
            </a:r>
          </a:p>
          <a:p>
            <a:pPr algn="ctr">
              <a:defRPr b="1"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To neutronstjerners spiraleren sammen og endelige kollision.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92062"/>
            <a:ext cx="9144001" cy="5986463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Breaking News!!!</a:t>
            </a:r>
          </a:p>
        </p:txBody>
      </p:sp>
      <p:sp>
        <p:nvSpPr>
          <p:cNvPr id="250" name="Shape 25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5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9693" y="4201166"/>
            <a:ext cx="2088157" cy="223015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317908" y="944200"/>
            <a:ext cx="85081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17. august 2017 observeredes for første gang en begivenhed både med teleskop og gravitationelt:</a:t>
            </a:r>
          </a:p>
          <a:p>
            <a:pPr algn="ctr">
              <a:defRPr b="1"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To neutronstjerners spiraleren sammen og endelige kollision.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97017" y="1144795"/>
            <a:ext cx="9144001" cy="5986464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>
            <p:ph type="title"/>
          </p:nvPr>
        </p:nvSpPr>
        <p:spPr>
          <a:xfrm>
            <a:off x="0" y="0"/>
            <a:ext cx="4400809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Guld &amp; Uran</a:t>
            </a:r>
          </a:p>
        </p:txBody>
      </p:sp>
      <p:sp>
        <p:nvSpPr>
          <p:cNvPr id="256" name="Shape 256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57" name="Shape 257"/>
          <p:cNvSpPr/>
          <p:nvPr/>
        </p:nvSpPr>
        <p:spPr>
          <a:xfrm>
            <a:off x="317908" y="944200"/>
            <a:ext cx="3764992" cy="1778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 neutronstjernernes kollision kommer der “klumper” af neutroner, som henfalder via beta henfald til tunge stabile atomkerner…. guld &amp; uran.</a:t>
            </a:r>
          </a:p>
        </p:txBody>
      </p:sp>
      <p:sp>
        <p:nvSpPr>
          <p:cNvPr id="258" name="Shape 258"/>
          <p:cNvSpPr/>
          <p:nvPr/>
        </p:nvSpPr>
        <p:spPr>
          <a:xfrm>
            <a:off x="4371723" y="80309"/>
            <a:ext cx="4694880" cy="669738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5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2166" y="128072"/>
            <a:ext cx="4613993" cy="6601856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4552984" y="586101"/>
            <a:ext cx="400239" cy="1270001"/>
          </a:xfrm>
          <a:prstGeom prst="ellipse">
            <a:avLst/>
          </a:prstGeom>
          <a:ln w="635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1" name="Shape 261"/>
          <p:cNvSpPr/>
          <p:nvPr/>
        </p:nvSpPr>
        <p:spPr>
          <a:xfrm>
            <a:off x="4949901" y="1326788"/>
            <a:ext cx="2328309" cy="101480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xfrm>
            <a:off x="0" y="0"/>
            <a:ext cx="9144000" cy="1779614"/>
          </a:xfrm>
          <a:prstGeom prst="rect">
            <a:avLst/>
          </a:prstGeom>
        </p:spPr>
        <p:txBody>
          <a:bodyPr anchor="t"/>
          <a:lstStyle/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Elementernes oprindelse</a:t>
            </a:r>
          </a:p>
          <a:p>
            <a:pPr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(august 2017 version)</a:t>
            </a:r>
          </a:p>
        </p:txBody>
      </p:sp>
      <p:sp>
        <p:nvSpPr>
          <p:cNvPr id="264" name="Shape 26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65" name="PeriodicTable_OriginOfElements_PostKilonov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581" y="1513233"/>
            <a:ext cx="8652838" cy="4326419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4871036" y="3906392"/>
            <a:ext cx="841638" cy="841997"/>
          </a:xfrm>
          <a:prstGeom prst="ellipse">
            <a:avLst/>
          </a:prstGeom>
          <a:ln w="635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9" name="Shape 269"/>
          <p:cNvSpPr/>
          <p:nvPr/>
        </p:nvSpPr>
        <p:spPr>
          <a:xfrm>
            <a:off x="0" y="75745"/>
            <a:ext cx="914400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Grundstoffernes hyppighed</a:t>
            </a:r>
          </a:p>
        </p:txBody>
      </p:sp>
      <p:graphicFrame>
        <p:nvGraphicFramePr>
          <p:cNvPr id="270" name="Chart 270"/>
          <p:cNvGraphicFramePr/>
          <p:nvPr/>
        </p:nvGraphicFramePr>
        <p:xfrm>
          <a:off x="-579535" y="2159560"/>
          <a:ext cx="4163105" cy="416310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71" name="Shape 271"/>
          <p:cNvSpPr/>
          <p:nvPr/>
        </p:nvSpPr>
        <p:spPr>
          <a:xfrm>
            <a:off x="503082" y="1009388"/>
            <a:ext cx="81378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 letteste elementer forekommer hyppigst i </a:t>
            </a:r>
            <a:r>
              <a:rPr>
                <a:solidFill>
                  <a:srgbClr val="FF2932"/>
                </a:solidFill>
              </a:rPr>
              <a:t>Universet</a:t>
            </a:r>
            <a:r>
              <a:t>.</a:t>
            </a:r>
          </a:p>
          <a:p>
            <a:pPr>
              <a:defRPr b="1" sz="2200">
                <a:solidFill>
                  <a:srgbClr val="FF293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Jorden</a:t>
            </a:r>
            <a:r>
              <a:rPr>
                <a:solidFill>
                  <a:srgbClr val="FFFFFF"/>
                </a:solidFill>
              </a:rPr>
              <a:t> og </a:t>
            </a:r>
            <a:r>
              <a:t>mennesker</a:t>
            </a:r>
            <a:r>
              <a:rPr>
                <a:solidFill>
                  <a:srgbClr val="FFFFFF"/>
                </a:solidFill>
              </a:rPr>
              <a:t> er lavet af andre tungere grundstoffer.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4" name="Shape 274"/>
          <p:cNvSpPr/>
          <p:nvPr/>
        </p:nvSpPr>
        <p:spPr>
          <a:xfrm>
            <a:off x="0" y="75745"/>
            <a:ext cx="914400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Grundstoffernes hyppighed</a:t>
            </a:r>
          </a:p>
        </p:txBody>
      </p:sp>
      <p:graphicFrame>
        <p:nvGraphicFramePr>
          <p:cNvPr id="275" name="Chart 275"/>
          <p:cNvGraphicFramePr/>
          <p:nvPr/>
        </p:nvGraphicFramePr>
        <p:xfrm>
          <a:off x="-579535" y="2159560"/>
          <a:ext cx="4163105" cy="416310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76" name="Shape 276"/>
          <p:cNvSpPr/>
          <p:nvPr/>
        </p:nvSpPr>
        <p:spPr>
          <a:xfrm>
            <a:off x="503082" y="1009388"/>
            <a:ext cx="81378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 letteste elementer forekommer hyppigst i </a:t>
            </a:r>
            <a:r>
              <a:rPr>
                <a:solidFill>
                  <a:srgbClr val="FF2932"/>
                </a:solidFill>
              </a:rPr>
              <a:t>Universet</a:t>
            </a:r>
            <a:r>
              <a:t>.</a:t>
            </a:r>
          </a:p>
          <a:p>
            <a:pPr>
              <a:defRPr b="1" sz="2200">
                <a:solidFill>
                  <a:srgbClr val="FF293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Jorden</a:t>
            </a:r>
            <a:r>
              <a:rPr>
                <a:solidFill>
                  <a:srgbClr val="FFFFFF"/>
                </a:solidFill>
              </a:rPr>
              <a:t> og </a:t>
            </a:r>
            <a:r>
              <a:t>mennesker</a:t>
            </a:r>
            <a:r>
              <a:rPr>
                <a:solidFill>
                  <a:srgbClr val="FFFFFF"/>
                </a:solidFill>
              </a:rPr>
              <a:t> er lavet af andre tungere grundstoffer.</a:t>
            </a:r>
          </a:p>
        </p:txBody>
      </p:sp>
      <p:graphicFrame>
        <p:nvGraphicFramePr>
          <p:cNvPr id="277" name="Chart 277"/>
          <p:cNvGraphicFramePr/>
          <p:nvPr/>
        </p:nvGraphicFramePr>
        <p:xfrm>
          <a:off x="2707653" y="2171013"/>
          <a:ext cx="3728694" cy="388318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0" name="Shape 280"/>
          <p:cNvSpPr/>
          <p:nvPr/>
        </p:nvSpPr>
        <p:spPr>
          <a:xfrm>
            <a:off x="0" y="75745"/>
            <a:ext cx="914400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Grundstoffernes hyppighed</a:t>
            </a:r>
          </a:p>
        </p:txBody>
      </p:sp>
      <p:sp>
        <p:nvSpPr>
          <p:cNvPr id="281" name="Shape 281"/>
          <p:cNvSpPr/>
          <p:nvPr/>
        </p:nvSpPr>
        <p:spPr>
          <a:xfrm>
            <a:off x="130697" y="6261279"/>
            <a:ext cx="88826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Forskellene kommer fra solsystemets opståen og livets mekanismer.</a:t>
            </a:r>
          </a:p>
        </p:txBody>
      </p:sp>
      <p:graphicFrame>
        <p:nvGraphicFramePr>
          <p:cNvPr id="282" name="Chart 282"/>
          <p:cNvGraphicFramePr/>
          <p:nvPr/>
        </p:nvGraphicFramePr>
        <p:xfrm>
          <a:off x="-579535" y="2159560"/>
          <a:ext cx="4163105" cy="416310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83" name="Shape 283"/>
          <p:cNvSpPr/>
          <p:nvPr/>
        </p:nvSpPr>
        <p:spPr>
          <a:xfrm>
            <a:off x="503082" y="1009388"/>
            <a:ext cx="81378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 letteste elementer forekommer hyppigst i </a:t>
            </a:r>
            <a:r>
              <a:rPr>
                <a:solidFill>
                  <a:srgbClr val="FF2932"/>
                </a:solidFill>
              </a:rPr>
              <a:t>Universet</a:t>
            </a:r>
            <a:r>
              <a:t>.</a:t>
            </a:r>
          </a:p>
          <a:p>
            <a:pPr>
              <a:defRPr b="1" sz="2200">
                <a:solidFill>
                  <a:srgbClr val="FF293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Jorden</a:t>
            </a:r>
            <a:r>
              <a:rPr>
                <a:solidFill>
                  <a:srgbClr val="FFFFFF"/>
                </a:solidFill>
              </a:rPr>
              <a:t> og </a:t>
            </a:r>
            <a:r>
              <a:t>mennesker</a:t>
            </a:r>
            <a:r>
              <a:rPr>
                <a:solidFill>
                  <a:srgbClr val="FFFFFF"/>
                </a:solidFill>
              </a:rPr>
              <a:t> er lavet af andre tungere grundstoffer.</a:t>
            </a:r>
          </a:p>
        </p:txBody>
      </p:sp>
      <p:graphicFrame>
        <p:nvGraphicFramePr>
          <p:cNvPr id="284" name="Chart 284"/>
          <p:cNvGraphicFramePr/>
          <p:nvPr/>
        </p:nvGraphicFramePr>
        <p:xfrm>
          <a:off x="2707653" y="2171013"/>
          <a:ext cx="3728694" cy="388318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285" name="Chart 285"/>
          <p:cNvGraphicFramePr/>
          <p:nvPr/>
        </p:nvGraphicFramePr>
        <p:xfrm>
          <a:off x="5777120" y="2217942"/>
          <a:ext cx="3729320" cy="3886329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xfrm>
            <a:off x="150812" y="0"/>
            <a:ext cx="8826501" cy="1092200"/>
          </a:xfrm>
          <a:prstGeom prst="rect">
            <a:avLst/>
          </a:prstGeom>
        </p:spPr>
        <p:txBody>
          <a:bodyPr/>
          <a:lstStyle>
            <a:lvl1pPr>
              <a:defRPr b="1" sz="4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Tidlig forestilling om vores verden</a:t>
            </a:r>
          </a:p>
        </p:txBody>
      </p:sp>
      <p:sp>
        <p:nvSpPr>
          <p:cNvPr id="74" name="Shape 74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5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5662" y="942975"/>
            <a:ext cx="7416801" cy="580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title"/>
          </p:nvPr>
        </p:nvSpPr>
        <p:spPr>
          <a:xfrm>
            <a:off x="0" y="-2"/>
            <a:ext cx="9144000" cy="1343026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Solsystemets og jordens skabelse</a:t>
            </a:r>
            <a:br/>
            <a:r>
              <a:rPr sz="1900"/>
              <a:t>4.6 milliarder år siden</a:t>
            </a:r>
          </a:p>
        </p:txBody>
      </p:sp>
      <p:pic>
        <p:nvPicPr>
          <p:cNvPr id="288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32748"/>
            <a:ext cx="9144000" cy="5614978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2" name="Shape 29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Solsystemets planeter</a:t>
            </a:r>
          </a:p>
        </p:txBody>
      </p:sp>
      <p:pic>
        <p:nvPicPr>
          <p:cNvPr id="293" name="image18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89708"/>
            <a:ext cx="9144000" cy="478784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433337" y="4113955"/>
            <a:ext cx="5016204" cy="188362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97" name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7272" y="0"/>
            <a:ext cx="805875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Månens tilblivelse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01" name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7272" y="0"/>
            <a:ext cx="805875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Månens tilblivelse</a:t>
            </a:r>
          </a:p>
        </p:txBody>
      </p:sp>
      <p:sp>
        <p:nvSpPr>
          <p:cNvPr id="303" name="Shape 303"/>
          <p:cNvSpPr/>
          <p:nvPr/>
        </p:nvSpPr>
        <p:spPr>
          <a:xfrm>
            <a:off x="4662437" y="4191000"/>
            <a:ext cx="4191996" cy="2403475"/>
          </a:xfrm>
          <a:prstGeom prst="rect">
            <a:avLst/>
          </a:prstGeom>
          <a:solidFill>
            <a:srgbClr val="A6AAA9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4" name="Shape 304"/>
          <p:cNvSpPr/>
          <p:nvPr/>
        </p:nvSpPr>
        <p:spPr>
          <a:xfrm>
            <a:off x="4694237" y="4186237"/>
            <a:ext cx="4128396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Månen blev til ved at to planeter begge lå i jordens bane, og stødte sammen.</a:t>
            </a: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Jorden tog det meste materiale, mens månen tog resten, og er derfor lavet af det samme, som jordens yderste lag.</a:t>
            </a:r>
          </a:p>
        </p:txBody>
      </p:sp>
      <p:pic>
        <p:nvPicPr>
          <p:cNvPr id="305" name="image20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0751" y="4167187"/>
            <a:ext cx="5080003" cy="2451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opståen på jorden</a:t>
            </a:r>
          </a:p>
        </p:txBody>
      </p:sp>
      <p:sp>
        <p:nvSpPr>
          <p:cNvPr id="309" name="Shape 309"/>
          <p:cNvSpPr/>
          <p:nvPr/>
        </p:nvSpPr>
        <p:spPr>
          <a:xfrm>
            <a:off x="4694237" y="4845271"/>
            <a:ext cx="4201520" cy="14478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Efterhånden som jorden blev køligere, meteornedslag sjældne og havene fyldt, opstod livet i havet for </a:t>
            </a:r>
            <a:r>
              <a:rPr b="1">
                <a:solidFill>
                  <a:schemeClr val="accent5"/>
                </a:solidFill>
              </a:rPr>
              <a:t>4 mia. år</a:t>
            </a:r>
            <a:r>
              <a:t> siden.</a:t>
            </a:r>
          </a:p>
        </p:txBody>
      </p:sp>
      <p:sp>
        <p:nvSpPr>
          <p:cNvPr id="310" name="Shape 31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Fotosyntese - Energi til liv</a:t>
            </a:r>
          </a:p>
        </p:txBody>
      </p:sp>
      <p:sp>
        <p:nvSpPr>
          <p:cNvPr id="313" name="Shape 31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4" name="Shape 314"/>
          <p:cNvSpPr/>
          <p:nvPr/>
        </p:nvSpPr>
        <p:spPr>
          <a:xfrm>
            <a:off x="409134" y="1161936"/>
            <a:ext cx="4868584" cy="102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På 1 m</a:t>
            </a:r>
            <a:r>
              <a:rPr baseline="31999"/>
              <a:t>2</a:t>
            </a:r>
            <a:r>
              <a:t> på jorden kommer der: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Indefra: &lt; 0.1 Watt (varme)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Fra solen: 340 Watt</a:t>
            </a:r>
          </a:p>
        </p:txBody>
      </p:sp>
      <p:pic>
        <p:nvPicPr>
          <p:cNvPr id="315" name="imag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2643" y="1040764"/>
            <a:ext cx="3173024" cy="5726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Fotosyntese - Energi til liv</a:t>
            </a:r>
          </a:p>
        </p:txBody>
      </p:sp>
      <p:sp>
        <p:nvSpPr>
          <p:cNvPr id="318" name="Shape 318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9" name="Shape 319"/>
          <p:cNvSpPr/>
          <p:nvPr/>
        </p:nvSpPr>
        <p:spPr>
          <a:xfrm>
            <a:off x="409134" y="1161936"/>
            <a:ext cx="4868584" cy="1620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På 1 m</a:t>
            </a:r>
            <a:r>
              <a:rPr baseline="31999"/>
              <a:t>2</a:t>
            </a:r>
            <a:r>
              <a:t> på jorden kommer der: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Indefra: &lt; 0.1 Watt (varme)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Fra solen: 340 Watt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Livets svar var </a:t>
            </a:r>
            <a:r>
              <a:rPr b="1"/>
              <a:t>fotosyntese</a:t>
            </a:r>
            <a:r>
              <a:t>,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udviklet </a:t>
            </a:r>
            <a:r>
              <a:rPr b="1">
                <a:solidFill>
                  <a:schemeClr val="accent5"/>
                </a:solidFill>
              </a:rPr>
              <a:t>~3.0-3.5 mia. år</a:t>
            </a:r>
            <a:r>
              <a:t> tilbage.</a:t>
            </a:r>
          </a:p>
        </p:txBody>
      </p:sp>
      <p:pic>
        <p:nvPicPr>
          <p:cNvPr id="320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34" y="2835491"/>
            <a:ext cx="5071784" cy="1870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643" y="1040764"/>
            <a:ext cx="3173024" cy="5726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Fotosyntese - Energi til liv</a:t>
            </a:r>
          </a:p>
        </p:txBody>
      </p:sp>
      <p:sp>
        <p:nvSpPr>
          <p:cNvPr id="324" name="Shape 32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25" name="Shape 325"/>
          <p:cNvSpPr/>
          <p:nvPr/>
        </p:nvSpPr>
        <p:spPr>
          <a:xfrm>
            <a:off x="409134" y="1161936"/>
            <a:ext cx="4868584" cy="1620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På 1 m</a:t>
            </a:r>
            <a:r>
              <a:rPr baseline="31999"/>
              <a:t>2</a:t>
            </a:r>
            <a:r>
              <a:t> på jorden kommer der: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Indefra: &lt; 0.1 Watt (varme)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Fra solen: 340 Watt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Livets svar var </a:t>
            </a:r>
            <a:r>
              <a:rPr b="1"/>
              <a:t>fotosyntese</a:t>
            </a:r>
            <a:r>
              <a:t>,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udviklet </a:t>
            </a:r>
            <a:r>
              <a:rPr b="1">
                <a:solidFill>
                  <a:schemeClr val="accent5"/>
                </a:solidFill>
              </a:rPr>
              <a:t>~3.0-3.5 mia. år</a:t>
            </a:r>
            <a:r>
              <a:t> tilbage.</a:t>
            </a:r>
          </a:p>
        </p:txBody>
      </p:sp>
      <p:pic>
        <p:nvPicPr>
          <p:cNvPr id="326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34" y="2835491"/>
            <a:ext cx="5071784" cy="1870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643" y="1040764"/>
            <a:ext cx="3173024" cy="5726203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328"/>
          <p:cNvSpPr/>
          <p:nvPr/>
        </p:nvSpPr>
        <p:spPr>
          <a:xfrm>
            <a:off x="4832136" y="4670839"/>
            <a:ext cx="3935581" cy="19558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Formlen for fotosyntese er helt</a:t>
            </a:r>
          </a:p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central af tre grunde:</a:t>
            </a:r>
          </a:p>
          <a:p>
            <a:pPr marL="221112" indent="-180473"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 atomer der indgår, er overalt</a:t>
            </a:r>
          </a:p>
          <a:p>
            <a:pPr marL="221112" indent="-180473"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Den definerer den beboelige zone</a:t>
            </a:r>
          </a:p>
          <a:p>
            <a:pPr marL="221112" indent="-180473"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Den fortæller, hvordan O</a:t>
            </a:r>
            <a:r>
              <a:rPr baseline="-5999"/>
              <a:t>2</a:t>
            </a:r>
            <a:r>
              <a:t> kommer</a:t>
            </a:r>
            <a:br/>
            <a:r>
              <a:t>(og liv på exoplaneter kan opdages)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Fotosyntese - Energi til liv</a:t>
            </a:r>
          </a:p>
        </p:txBody>
      </p:sp>
      <p:sp>
        <p:nvSpPr>
          <p:cNvPr id="331" name="Shape 331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2" name="Shape 332"/>
          <p:cNvSpPr/>
          <p:nvPr/>
        </p:nvSpPr>
        <p:spPr>
          <a:xfrm>
            <a:off x="409134" y="1161936"/>
            <a:ext cx="4868584" cy="548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På 1 m</a:t>
            </a:r>
            <a:r>
              <a:rPr baseline="31999"/>
              <a:t>2</a:t>
            </a:r>
            <a:r>
              <a:t> på jorden kommer der: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Indefra: &lt; 0.1 Watt (varme)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Fra solen: 340 Watt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Livets svar var </a:t>
            </a:r>
            <a:r>
              <a:rPr b="1"/>
              <a:t>fotosyntese</a:t>
            </a:r>
            <a:r>
              <a:t>,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udviklet </a:t>
            </a:r>
            <a:r>
              <a:rPr b="1">
                <a:solidFill>
                  <a:schemeClr val="accent5"/>
                </a:solidFill>
              </a:rPr>
              <a:t>~3.0-3.5 mia. år</a:t>
            </a:r>
            <a:r>
              <a:t> tilbage.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Så følger en rivende udvikling:</a:t>
            </a:r>
          </a:p>
          <a:p>
            <a:pPr marL="295592" indent="-214310">
              <a:lnSpc>
                <a:spcPct val="90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Flercellet liv:        </a:t>
            </a:r>
            <a:r>
              <a:rPr b="1">
                <a:solidFill>
                  <a:schemeClr val="accent5"/>
                </a:solidFill>
              </a:rPr>
              <a:t>1.000 mio. år</a:t>
            </a:r>
            <a:r>
              <a:t>.</a:t>
            </a:r>
          </a:p>
          <a:p>
            <a:pPr marL="295592" indent="-214310">
              <a:lnSpc>
                <a:spcPct val="90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Fisk:                         </a:t>
            </a:r>
            <a:r>
              <a:rPr b="1">
                <a:solidFill>
                  <a:schemeClr val="accent5"/>
                </a:solidFill>
              </a:rPr>
              <a:t>500 mio. år</a:t>
            </a:r>
            <a:r>
              <a:t>.</a:t>
            </a:r>
          </a:p>
          <a:p>
            <a:pPr marL="295592" indent="-214310">
              <a:lnSpc>
                <a:spcPct val="90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Planter på land: </a:t>
            </a:r>
            <a:r>
              <a:rPr b="1">
                <a:solidFill>
                  <a:schemeClr val="accent5"/>
                </a:solidFill>
              </a:rPr>
              <a:t>    500 mio. år</a:t>
            </a:r>
            <a:r>
              <a:t>.</a:t>
            </a:r>
          </a:p>
          <a:p>
            <a:pPr marL="295592" indent="-214310">
              <a:lnSpc>
                <a:spcPct val="90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Dinosauruser:        </a:t>
            </a:r>
            <a:r>
              <a:rPr b="1">
                <a:solidFill>
                  <a:schemeClr val="accent5"/>
                </a:solidFill>
              </a:rPr>
              <a:t>250 mio. år</a:t>
            </a:r>
            <a:r>
              <a:t>.</a:t>
            </a:r>
          </a:p>
          <a:p>
            <a:pPr marL="295592" indent="-214310">
              <a:lnSpc>
                <a:spcPct val="90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Pattedyr:                 </a:t>
            </a:r>
            <a:r>
              <a:rPr b="1">
                <a:solidFill>
                  <a:schemeClr val="accent5"/>
                </a:solidFill>
              </a:rPr>
              <a:t>200 mio. år</a:t>
            </a:r>
            <a:r>
              <a:t>.</a:t>
            </a:r>
          </a:p>
        </p:txBody>
      </p:sp>
      <p:pic>
        <p:nvPicPr>
          <p:cNvPr id="333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34" y="2835491"/>
            <a:ext cx="5071784" cy="1870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643" y="1040764"/>
            <a:ext cx="3173024" cy="5726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familietræ</a:t>
            </a:r>
          </a:p>
        </p:txBody>
      </p:sp>
      <p:sp>
        <p:nvSpPr>
          <p:cNvPr id="337" name="Shape 337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8" name="Shape 338"/>
          <p:cNvSpPr/>
          <p:nvPr/>
        </p:nvSpPr>
        <p:spPr>
          <a:xfrm>
            <a:off x="227648" y="1041400"/>
            <a:ext cx="8688704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 først livet på jorden var igang, udvikledes med tiden flere og flere arter.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Man estimere at 99% af disse er uddøde igen, og at der er 10-14 millioner arter idag.</a:t>
            </a:r>
          </a:p>
        </p:txBody>
      </p:sp>
      <p:sp>
        <p:nvSpPr>
          <p:cNvPr id="339" name="Shape 339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Alle levende organismer har celler og DNA til fælles, arvet fra det første liv.</a:t>
            </a:r>
          </a:p>
        </p:txBody>
      </p:sp>
      <p:pic>
        <p:nvPicPr>
          <p:cNvPr id="340" name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269" y="2302525"/>
            <a:ext cx="9519991" cy="3669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xfrm>
            <a:off x="457200" y="92073"/>
            <a:ext cx="8229600" cy="150812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8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0" name="Shape 80"/>
          <p:cNvSpPr/>
          <p:nvPr/>
        </p:nvSpPr>
        <p:spPr>
          <a:xfrm>
            <a:off x="253329" y="109190"/>
            <a:ext cx="8637342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13.8 milliarder år siden…</a:t>
            </a:r>
          </a:p>
          <a:p>
            <a:pPr>
              <a:defRPr b="1" sz="6400">
                <a:solidFill>
                  <a:schemeClr val="accent5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Big Bang</a:t>
            </a:r>
          </a:p>
        </p:txBody>
      </p:sp>
      <p:pic>
        <p:nvPicPr>
          <p:cNvPr id="81" name="media1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667719" y="613896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08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269" y="2302525"/>
            <a:ext cx="9519991" cy="3669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familietræ</a:t>
            </a:r>
          </a:p>
        </p:txBody>
      </p:sp>
      <p:sp>
        <p:nvSpPr>
          <p:cNvPr id="344" name="Shape 34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5" name="Shape 345"/>
          <p:cNvSpPr/>
          <p:nvPr/>
        </p:nvSpPr>
        <p:spPr>
          <a:xfrm>
            <a:off x="227648" y="1041400"/>
            <a:ext cx="8688704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 først livet på jorden var igang, udvikledes med tiden flere og flere arter.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Man estimere at 99% af disse er uddøde igen, og at der er 10-14 millioner arter idag.</a:t>
            </a:r>
          </a:p>
        </p:txBody>
      </p:sp>
      <p:sp>
        <p:nvSpPr>
          <p:cNvPr id="346" name="Shape 346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Alle levende organismer har celler og DNA til fælles, arvet fra det første liv.</a:t>
            </a:r>
          </a:p>
        </p:txBody>
      </p:sp>
      <p:sp>
        <p:nvSpPr>
          <p:cNvPr id="347" name="Shape 347"/>
          <p:cNvSpPr/>
          <p:nvPr/>
        </p:nvSpPr>
        <p:spPr>
          <a:xfrm>
            <a:off x="9760" y="3049808"/>
            <a:ext cx="5692545" cy="2715993"/>
          </a:xfrm>
          <a:prstGeom prst="rect">
            <a:avLst/>
          </a:prstGeom>
          <a:ln w="254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24.png"/>
          <p:cNvPicPr>
            <a:picLocks noChangeAspect="1"/>
          </p:cNvPicPr>
          <p:nvPr/>
        </p:nvPicPr>
        <p:blipFill>
          <a:blip r:embed="rId2">
            <a:extLst/>
          </a:blip>
          <a:srcRect l="1874" t="19840" r="37908" b="5622"/>
          <a:stretch>
            <a:fillRect/>
          </a:stretch>
        </p:blipFill>
        <p:spPr>
          <a:xfrm>
            <a:off x="666947" y="2273100"/>
            <a:ext cx="7810260" cy="3726883"/>
          </a:xfrm>
          <a:prstGeom prst="rect">
            <a:avLst/>
          </a:prstGeom>
          <a:ln w="38100">
            <a:solidFill>
              <a:srgbClr val="FF2932"/>
            </a:solidFill>
          </a:ln>
        </p:spPr>
      </p:pic>
      <p:sp>
        <p:nvSpPr>
          <p:cNvPr id="350" name="Shape 350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familietræ</a:t>
            </a:r>
          </a:p>
        </p:txBody>
      </p:sp>
      <p:sp>
        <p:nvSpPr>
          <p:cNvPr id="351" name="Shape 351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2" name="Shape 352"/>
          <p:cNvSpPr/>
          <p:nvPr/>
        </p:nvSpPr>
        <p:spPr>
          <a:xfrm>
            <a:off x="227648" y="1041400"/>
            <a:ext cx="8688704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 først livet på jorden var igang, udvikledes med tiden flere og flere arter.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Man estimere at 99% af disse er uddøde igen, og at der er 10-14 millioner arter idag.</a:t>
            </a:r>
          </a:p>
        </p:txBody>
      </p:sp>
      <p:sp>
        <p:nvSpPr>
          <p:cNvPr id="353" name="Shape 353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Alle levende organismer har celler og DNA til fælles, arvet fra det første liv.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269" y="2302525"/>
            <a:ext cx="9519991" cy="3669958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familietræ</a:t>
            </a:r>
          </a:p>
        </p:txBody>
      </p:sp>
      <p:sp>
        <p:nvSpPr>
          <p:cNvPr id="357" name="Shape 357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8" name="Shape 358"/>
          <p:cNvSpPr/>
          <p:nvPr/>
        </p:nvSpPr>
        <p:spPr>
          <a:xfrm>
            <a:off x="227648" y="1041400"/>
            <a:ext cx="8688704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 først livet på jorden var igang, udvikledes med tiden flere og flere arter.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Man estimere at 99% af disse er uddøde igen, og at der er 10-14 millioner arter idag.</a:t>
            </a:r>
          </a:p>
        </p:txBody>
      </p:sp>
      <p:sp>
        <p:nvSpPr>
          <p:cNvPr id="359" name="Shape 359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Alle levende organismer har celler og DNA til fælles, arvet fra det første liv.</a:t>
            </a:r>
          </a:p>
        </p:txBody>
      </p:sp>
      <p:sp>
        <p:nvSpPr>
          <p:cNvPr id="360" name="Shape 360"/>
          <p:cNvSpPr/>
          <p:nvPr/>
        </p:nvSpPr>
        <p:spPr>
          <a:xfrm>
            <a:off x="4932560" y="3378844"/>
            <a:ext cx="4171754" cy="2325806"/>
          </a:xfrm>
          <a:prstGeom prst="rect">
            <a:avLst/>
          </a:prstGeom>
          <a:ln w="254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24.png"/>
          <p:cNvPicPr>
            <a:picLocks noChangeAspect="1"/>
          </p:cNvPicPr>
          <p:nvPr/>
        </p:nvPicPr>
        <p:blipFill>
          <a:blip r:embed="rId2">
            <a:extLst/>
          </a:blip>
          <a:srcRect l="53688" t="29412" r="2241" b="6945"/>
          <a:stretch>
            <a:fillRect/>
          </a:stretch>
        </p:blipFill>
        <p:spPr>
          <a:xfrm>
            <a:off x="1327696" y="2297310"/>
            <a:ext cx="6607783" cy="3678635"/>
          </a:xfrm>
          <a:prstGeom prst="rect">
            <a:avLst/>
          </a:prstGeom>
          <a:ln w="38100">
            <a:solidFill>
              <a:srgbClr val="FF2932"/>
            </a:solidFill>
          </a:ln>
        </p:spPr>
      </p:pic>
      <p:sp>
        <p:nvSpPr>
          <p:cNvPr id="363" name="Shape 363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familietræ</a:t>
            </a:r>
          </a:p>
        </p:txBody>
      </p:sp>
      <p:sp>
        <p:nvSpPr>
          <p:cNvPr id="364" name="Shape 36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5" name="Shape 365"/>
          <p:cNvSpPr/>
          <p:nvPr/>
        </p:nvSpPr>
        <p:spPr>
          <a:xfrm>
            <a:off x="227648" y="1041400"/>
            <a:ext cx="8688704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 først livet på jorden var igang, udvikledes med tiden flere og flere arter.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Man estimere at 99% af disse er uddøde igen, og at der er 10-14 millioner arter idag.</a:t>
            </a:r>
          </a:p>
        </p:txBody>
      </p:sp>
      <p:sp>
        <p:nvSpPr>
          <p:cNvPr id="366" name="Shape 366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Alle levende organismer har celler og DNA til fælles, arvet fra det første liv.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2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9100"/>
            <a:ext cx="91440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>
            <p:ph type="title"/>
          </p:nvPr>
        </p:nvSpPr>
        <p:spPr>
          <a:xfrm>
            <a:off x="0" y="-2"/>
            <a:ext cx="9144000" cy="1777409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Dinosaurusernes uddøen…</a:t>
            </a:r>
          </a:p>
        </p:txBody>
      </p:sp>
      <p:sp>
        <p:nvSpPr>
          <p:cNvPr id="370" name="Shape 37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age2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9100"/>
            <a:ext cx="91440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>
            <p:ph type="title"/>
          </p:nvPr>
        </p:nvSpPr>
        <p:spPr>
          <a:xfrm>
            <a:off x="0" y="-2"/>
            <a:ext cx="9144000" cy="1777409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Dinosaurusernes uddøen…</a:t>
            </a:r>
          </a:p>
        </p:txBody>
      </p:sp>
      <p:sp>
        <p:nvSpPr>
          <p:cNvPr id="374" name="Shape 37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75" name="image26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67" y="2812694"/>
            <a:ext cx="2778351" cy="3927784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>
            <a:off x="1257300" y="4648200"/>
            <a:ext cx="540086" cy="0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7" name="Shape 377"/>
          <p:cNvSpPr/>
          <p:nvPr/>
        </p:nvSpPr>
        <p:spPr>
          <a:xfrm>
            <a:off x="976065" y="4144769"/>
            <a:ext cx="1102553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180 km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2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9100"/>
            <a:ext cx="91440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hape 380"/>
          <p:cNvSpPr/>
          <p:nvPr>
            <p:ph type="title"/>
          </p:nvPr>
        </p:nvSpPr>
        <p:spPr>
          <a:xfrm>
            <a:off x="0" y="-2"/>
            <a:ext cx="9144000" cy="1777409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Dinosaurusernes uddøen…</a:t>
            </a:r>
          </a:p>
        </p:txBody>
      </p:sp>
      <p:sp>
        <p:nvSpPr>
          <p:cNvPr id="381" name="Shape 381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82" name="image26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67" y="2812694"/>
            <a:ext cx="2778351" cy="3927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27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9867" y="1867636"/>
            <a:ext cx="4550501" cy="2898556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Shape 384"/>
          <p:cNvSpPr/>
          <p:nvPr/>
        </p:nvSpPr>
        <p:spPr>
          <a:xfrm>
            <a:off x="4716378" y="3561346"/>
            <a:ext cx="3994486" cy="300792"/>
          </a:xfrm>
          <a:prstGeom prst="line">
            <a:avLst/>
          </a:prstGeom>
          <a:ln w="381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5" name="Shape 385"/>
          <p:cNvSpPr/>
          <p:nvPr/>
        </p:nvSpPr>
        <p:spPr>
          <a:xfrm>
            <a:off x="1257300" y="4648200"/>
            <a:ext cx="540086" cy="0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6" name="Shape 386"/>
          <p:cNvSpPr/>
          <p:nvPr/>
        </p:nvSpPr>
        <p:spPr>
          <a:xfrm>
            <a:off x="976065" y="4144769"/>
            <a:ext cx="1102553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180 km</a:t>
            </a:r>
          </a:p>
        </p:txBody>
      </p:sp>
      <p:sp>
        <p:nvSpPr>
          <p:cNvPr id="387" name="Shape 387"/>
          <p:cNvSpPr/>
          <p:nvPr/>
        </p:nvSpPr>
        <p:spPr>
          <a:xfrm>
            <a:off x="4419867" y="4869121"/>
            <a:ext cx="4550501" cy="1651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Det sorte lag kan findes overalt på jorden (her Stevns Klint). Det blev lagt for </a:t>
            </a:r>
            <a:r>
              <a:rPr b="1">
                <a:solidFill>
                  <a:srgbClr val="FF0000"/>
                </a:solidFill>
              </a:rPr>
              <a:t>65 millioner år siden</a:t>
            </a:r>
            <a:r>
              <a:t>, og indeholder iridium, som astroider men ikke jordens skorpe har.</a:t>
            </a:r>
          </a:p>
          <a:p>
            <a:pPr>
              <a:defRPr b="1">
                <a:latin typeface="Palatino"/>
                <a:ea typeface="Palatino"/>
                <a:cs typeface="Palatino"/>
                <a:sym typeface="Palatino"/>
              </a:defRPr>
            </a:pPr>
            <a:r>
              <a:t>Det resulterede i 75% af alle arters død.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2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9100"/>
            <a:ext cx="91440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hape 390"/>
          <p:cNvSpPr/>
          <p:nvPr>
            <p:ph type="title"/>
          </p:nvPr>
        </p:nvSpPr>
        <p:spPr>
          <a:xfrm>
            <a:off x="0" y="-2"/>
            <a:ext cx="9144000" cy="1777409"/>
          </a:xfrm>
          <a:prstGeom prst="rect">
            <a:avLst/>
          </a:prstGeom>
        </p:spPr>
        <p:txBody>
          <a:bodyPr anchor="t"/>
          <a:lstStyle/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Dinosaurusernes uddøen…</a:t>
            </a:r>
          </a:p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…pattedyrenes chance!</a:t>
            </a:r>
          </a:p>
        </p:txBody>
      </p:sp>
      <p:sp>
        <p:nvSpPr>
          <p:cNvPr id="391" name="Shape 391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92" name="image26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67" y="2812694"/>
            <a:ext cx="2778351" cy="3927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27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9867" y="1867636"/>
            <a:ext cx="4550501" cy="2898556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4716378" y="3561346"/>
            <a:ext cx="3994486" cy="300792"/>
          </a:xfrm>
          <a:prstGeom prst="line">
            <a:avLst/>
          </a:prstGeom>
          <a:ln w="381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5" name="Shape 395"/>
          <p:cNvSpPr/>
          <p:nvPr/>
        </p:nvSpPr>
        <p:spPr>
          <a:xfrm>
            <a:off x="4419867" y="4869121"/>
            <a:ext cx="4550501" cy="1651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Det sorte lag kan findes overalt på jorden (her Stevns Klint). Det blev lagt for </a:t>
            </a:r>
            <a:r>
              <a:rPr b="1">
                <a:solidFill>
                  <a:srgbClr val="FF0000"/>
                </a:solidFill>
              </a:rPr>
              <a:t>65 millioner år siden</a:t>
            </a:r>
            <a:r>
              <a:t>, og indeholder iridium, som astroider men ikke jordens skorpe har.</a:t>
            </a:r>
          </a:p>
          <a:p>
            <a:pPr>
              <a:defRPr b="1">
                <a:latin typeface="Palatino"/>
                <a:ea typeface="Palatino"/>
                <a:cs typeface="Palatino"/>
                <a:sym typeface="Palatino"/>
              </a:defRPr>
            </a:pPr>
            <a:r>
              <a:t>Det resulterede i 75% af alle arters død.</a:t>
            </a:r>
          </a:p>
        </p:txBody>
      </p:sp>
      <p:sp>
        <p:nvSpPr>
          <p:cNvPr id="396" name="Shape 396"/>
          <p:cNvSpPr/>
          <p:nvPr/>
        </p:nvSpPr>
        <p:spPr>
          <a:xfrm>
            <a:off x="1257300" y="4648200"/>
            <a:ext cx="540086" cy="0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7" name="Shape 397"/>
          <p:cNvSpPr/>
          <p:nvPr/>
        </p:nvSpPr>
        <p:spPr>
          <a:xfrm>
            <a:off x="976065" y="4144769"/>
            <a:ext cx="1102553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180 km</a:t>
            </a:r>
          </a:p>
        </p:txBody>
      </p:sp>
      <p:pic>
        <p:nvPicPr>
          <p:cNvPr id="398" name="image2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1324" y="3404937"/>
            <a:ext cx="1697871" cy="1687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2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64990" y="2011260"/>
            <a:ext cx="1697871" cy="1687765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/>
        </p:nvSpPr>
        <p:spPr>
          <a:xfrm flipV="1">
            <a:off x="5148655" y="2389584"/>
            <a:ext cx="1411708" cy="814136"/>
          </a:xfrm>
          <a:prstGeom prst="line">
            <a:avLst/>
          </a:prstGeom>
          <a:ln w="1016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1" name="Shape 401"/>
          <p:cNvSpPr/>
          <p:nvPr/>
        </p:nvSpPr>
        <p:spPr>
          <a:xfrm>
            <a:off x="5281863" y="2355234"/>
            <a:ext cx="1278498" cy="941941"/>
          </a:xfrm>
          <a:prstGeom prst="line">
            <a:avLst/>
          </a:prstGeom>
          <a:ln w="1016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type="title"/>
          </p:nvPr>
        </p:nvSpPr>
        <p:spPr>
          <a:xfrm>
            <a:off x="0" y="163134"/>
            <a:ext cx="9144000" cy="10414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Primaternes familietræ</a:t>
            </a:r>
          </a:p>
        </p:txBody>
      </p:sp>
      <p:sp>
        <p:nvSpPr>
          <p:cNvPr id="404" name="Shape 40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05" name="image29.png"/>
          <p:cNvPicPr>
            <a:picLocks noChangeAspect="1"/>
          </p:cNvPicPr>
          <p:nvPr/>
        </p:nvPicPr>
        <p:blipFill>
          <a:blip r:embed="rId2">
            <a:extLst/>
          </a:blip>
          <a:srcRect l="0" t="4570" r="0" b="0"/>
          <a:stretch>
            <a:fillRect/>
          </a:stretch>
        </p:blipFill>
        <p:spPr>
          <a:xfrm>
            <a:off x="147655" y="1334280"/>
            <a:ext cx="8848689" cy="5170478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2628900" y="5474196"/>
            <a:ext cx="159101" cy="164607"/>
          </a:xfrm>
          <a:prstGeom prst="ellipse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7" name="Shape 407"/>
          <p:cNvSpPr/>
          <p:nvPr/>
        </p:nvSpPr>
        <p:spPr>
          <a:xfrm>
            <a:off x="4945305" y="5984607"/>
            <a:ext cx="2220649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Split about 50M years ago</a:t>
            </a:r>
          </a:p>
        </p:txBody>
      </p:sp>
      <p:sp>
        <p:nvSpPr>
          <p:cNvPr id="408" name="Shape 408"/>
          <p:cNvSpPr/>
          <p:nvPr/>
        </p:nvSpPr>
        <p:spPr>
          <a:xfrm>
            <a:off x="2735621" y="1332414"/>
            <a:ext cx="3397300" cy="4417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11" name="Group 411"/>
          <p:cNvGrpSpPr/>
          <p:nvPr/>
        </p:nvGrpSpPr>
        <p:grpSpPr>
          <a:xfrm>
            <a:off x="751819" y="5393844"/>
            <a:ext cx="1659774" cy="865896"/>
            <a:chOff x="0" y="0"/>
            <a:chExt cx="1659772" cy="865894"/>
          </a:xfrm>
        </p:grpSpPr>
        <p:sp>
          <p:nvSpPr>
            <p:cNvPr id="409" name="Shape 409"/>
            <p:cNvSpPr/>
            <p:nvPr/>
          </p:nvSpPr>
          <p:spPr>
            <a:xfrm rot="20360262">
              <a:off x="-676" y="283455"/>
              <a:ext cx="1661124" cy="2989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0" name="Shape 410"/>
            <p:cNvSpPr/>
            <p:nvPr/>
          </p:nvSpPr>
          <p:spPr>
            <a:xfrm rot="20360262">
              <a:off x="-676" y="295740"/>
              <a:ext cx="1661124" cy="274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Til andre pattedyr</a:t>
              </a:r>
            </a:p>
          </p:txBody>
        </p:sp>
      </p:grpSp>
      <p:grpSp>
        <p:nvGrpSpPr>
          <p:cNvPr id="414" name="Group 414"/>
          <p:cNvGrpSpPr/>
          <p:nvPr/>
        </p:nvGrpSpPr>
        <p:grpSpPr>
          <a:xfrm>
            <a:off x="2830388" y="5556489"/>
            <a:ext cx="652961" cy="298985"/>
            <a:chOff x="0" y="0"/>
            <a:chExt cx="652959" cy="298984"/>
          </a:xfrm>
        </p:grpSpPr>
        <p:sp>
          <p:nvSpPr>
            <p:cNvPr id="412" name="Shape 412"/>
            <p:cNvSpPr/>
            <p:nvPr/>
          </p:nvSpPr>
          <p:spPr>
            <a:xfrm>
              <a:off x="0" y="-1"/>
              <a:ext cx="652960" cy="2989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3" name="Shape 413"/>
            <p:cNvSpPr/>
            <p:nvPr/>
          </p:nvSpPr>
          <p:spPr>
            <a:xfrm>
              <a:off x="0" y="63084"/>
              <a:ext cx="652960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Primater</a:t>
              </a:r>
            </a:p>
          </p:txBody>
        </p:sp>
      </p:grpSp>
      <p:sp>
        <p:nvSpPr>
          <p:cNvPr id="415" name="Shape 415"/>
          <p:cNvSpPr/>
          <p:nvPr/>
        </p:nvSpPr>
        <p:spPr>
          <a:xfrm flipH="1" flipV="1">
            <a:off x="3520974" y="5742582"/>
            <a:ext cx="1445173" cy="407742"/>
          </a:xfrm>
          <a:prstGeom prst="line">
            <a:avLst/>
          </a:prstGeom>
          <a:ln w="25400">
            <a:solidFill>
              <a:schemeClr val="accent5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6" name="Shape 416"/>
          <p:cNvSpPr/>
          <p:nvPr/>
        </p:nvSpPr>
        <p:spPr>
          <a:xfrm>
            <a:off x="4572000" y="5870307"/>
            <a:ext cx="2621443" cy="527585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Split mellem aber og halvaber,</a:t>
            </a:r>
          </a:p>
          <a:p>
            <a:pPr>
              <a:defRPr b="1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50 millioner år siden </a:t>
            </a:r>
          </a:p>
        </p:txBody>
      </p:sp>
      <p:sp>
        <p:nvSpPr>
          <p:cNvPr id="417" name="Shape 417"/>
          <p:cNvSpPr/>
          <p:nvPr/>
        </p:nvSpPr>
        <p:spPr>
          <a:xfrm>
            <a:off x="3520975" y="5315189"/>
            <a:ext cx="2375647" cy="2989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8" name="Shape 418"/>
          <p:cNvSpPr/>
          <p:nvPr/>
        </p:nvSpPr>
        <p:spPr>
          <a:xfrm>
            <a:off x="4143275" y="5061189"/>
            <a:ext cx="1631558" cy="2989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9" name="Shape 419"/>
          <p:cNvSpPr/>
          <p:nvPr/>
        </p:nvSpPr>
        <p:spPr>
          <a:xfrm>
            <a:off x="5298430" y="4645771"/>
            <a:ext cx="1771804" cy="2989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0" name="Shape 420"/>
          <p:cNvSpPr/>
          <p:nvPr/>
        </p:nvSpPr>
        <p:spPr>
          <a:xfrm>
            <a:off x="4765030" y="4868274"/>
            <a:ext cx="1771804" cy="174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1" name="Shape 421"/>
          <p:cNvSpPr/>
          <p:nvPr/>
        </p:nvSpPr>
        <p:spPr>
          <a:xfrm>
            <a:off x="6083948" y="4858862"/>
            <a:ext cx="2818951" cy="527585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Split mellem aber og mennesker,</a:t>
            </a:r>
          </a:p>
          <a:p>
            <a:pPr>
              <a:defRPr b="1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7 millioner år siden </a:t>
            </a:r>
          </a:p>
        </p:txBody>
      </p:sp>
      <p:grpSp>
        <p:nvGrpSpPr>
          <p:cNvPr id="424" name="Group 424"/>
          <p:cNvGrpSpPr/>
          <p:nvPr/>
        </p:nvGrpSpPr>
        <p:grpSpPr>
          <a:xfrm>
            <a:off x="4500367" y="1805605"/>
            <a:ext cx="917375" cy="915276"/>
            <a:chOff x="0" y="0"/>
            <a:chExt cx="917374" cy="915275"/>
          </a:xfrm>
        </p:grpSpPr>
        <p:sp>
          <p:nvSpPr>
            <p:cNvPr id="422" name="Shape 422"/>
            <p:cNvSpPr/>
            <p:nvPr/>
          </p:nvSpPr>
          <p:spPr>
            <a:xfrm rot="18908696">
              <a:off x="-11960" y="280343"/>
              <a:ext cx="941295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3" name="Shape 423"/>
            <p:cNvSpPr/>
            <p:nvPr/>
          </p:nvSpPr>
          <p:spPr>
            <a:xfrm rot="18908696">
              <a:off x="-11960" y="371230"/>
              <a:ext cx="94129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Bonobo</a:t>
              </a:r>
            </a:p>
          </p:txBody>
        </p:sp>
      </p:grpSp>
      <p:sp>
        <p:nvSpPr>
          <p:cNvPr id="425" name="Shape 425"/>
          <p:cNvSpPr/>
          <p:nvPr/>
        </p:nvSpPr>
        <p:spPr>
          <a:xfrm>
            <a:off x="6784330" y="4139517"/>
            <a:ext cx="2017867" cy="2989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28" name="Group 428"/>
          <p:cNvGrpSpPr/>
          <p:nvPr/>
        </p:nvGrpSpPr>
        <p:grpSpPr>
          <a:xfrm>
            <a:off x="6966260" y="4001753"/>
            <a:ext cx="783334" cy="298986"/>
            <a:chOff x="0" y="0"/>
            <a:chExt cx="783333" cy="298984"/>
          </a:xfrm>
        </p:grpSpPr>
        <p:sp>
          <p:nvSpPr>
            <p:cNvPr id="426" name="Shape 426"/>
            <p:cNvSpPr/>
            <p:nvPr/>
          </p:nvSpPr>
          <p:spPr>
            <a:xfrm>
              <a:off x="-1" y="0"/>
              <a:ext cx="783335" cy="2989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7" name="Shape 427"/>
            <p:cNvSpPr/>
            <p:nvPr/>
          </p:nvSpPr>
          <p:spPr>
            <a:xfrm>
              <a:off x="-1" y="63085"/>
              <a:ext cx="78333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Hominider</a:t>
              </a:r>
            </a:p>
          </p:txBody>
        </p:sp>
      </p:grpSp>
      <p:sp>
        <p:nvSpPr>
          <p:cNvPr id="429" name="Shape 429"/>
          <p:cNvSpPr/>
          <p:nvPr/>
        </p:nvSpPr>
        <p:spPr>
          <a:xfrm>
            <a:off x="5263870" y="3701341"/>
            <a:ext cx="1223385" cy="451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3" y="1655"/>
                </a:moveTo>
                <a:lnTo>
                  <a:pt x="81" y="6268"/>
                </a:lnTo>
                <a:lnTo>
                  <a:pt x="0" y="10658"/>
                </a:lnTo>
                <a:lnTo>
                  <a:pt x="6862" y="21600"/>
                </a:lnTo>
                <a:lnTo>
                  <a:pt x="21600" y="20007"/>
                </a:lnTo>
                <a:lnTo>
                  <a:pt x="14762" y="0"/>
                </a:lnTo>
                <a:lnTo>
                  <a:pt x="973" y="165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0" name="Shape 430"/>
          <p:cNvSpPr/>
          <p:nvPr/>
        </p:nvSpPr>
        <p:spPr>
          <a:xfrm>
            <a:off x="7376196" y="3857859"/>
            <a:ext cx="1223385" cy="174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33" name="Group 433"/>
          <p:cNvGrpSpPr/>
          <p:nvPr/>
        </p:nvGrpSpPr>
        <p:grpSpPr>
          <a:xfrm>
            <a:off x="5293515" y="1700889"/>
            <a:ext cx="990020" cy="987860"/>
            <a:chOff x="0" y="0"/>
            <a:chExt cx="990019" cy="987859"/>
          </a:xfrm>
        </p:grpSpPr>
        <p:sp>
          <p:nvSpPr>
            <p:cNvPr id="431" name="Shape 431"/>
            <p:cNvSpPr/>
            <p:nvPr/>
          </p:nvSpPr>
          <p:spPr>
            <a:xfrm rot="18908696">
              <a:off x="-5597" y="295247"/>
              <a:ext cx="1001213" cy="3973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2" name="Shape 432"/>
            <p:cNvSpPr/>
            <p:nvPr/>
          </p:nvSpPr>
          <p:spPr>
            <a:xfrm rot="18908696">
              <a:off x="-5597" y="407522"/>
              <a:ext cx="1001213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Chimpanse</a:t>
              </a:r>
            </a:p>
          </p:txBody>
        </p:sp>
      </p:grpSp>
      <p:grpSp>
        <p:nvGrpSpPr>
          <p:cNvPr id="436" name="Group 436"/>
          <p:cNvGrpSpPr/>
          <p:nvPr/>
        </p:nvGrpSpPr>
        <p:grpSpPr>
          <a:xfrm>
            <a:off x="3875371" y="1755850"/>
            <a:ext cx="917376" cy="915276"/>
            <a:chOff x="0" y="0"/>
            <a:chExt cx="917374" cy="915275"/>
          </a:xfrm>
        </p:grpSpPr>
        <p:sp>
          <p:nvSpPr>
            <p:cNvPr id="434" name="Shape 434"/>
            <p:cNvSpPr/>
            <p:nvPr/>
          </p:nvSpPr>
          <p:spPr>
            <a:xfrm rot="18908696">
              <a:off x="-11960" y="280343"/>
              <a:ext cx="941295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5" name="Shape 435"/>
            <p:cNvSpPr/>
            <p:nvPr/>
          </p:nvSpPr>
          <p:spPr>
            <a:xfrm rot="18908696">
              <a:off x="-11960" y="371230"/>
              <a:ext cx="94129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Gorilla</a:t>
              </a:r>
            </a:p>
          </p:txBody>
        </p:sp>
      </p:grpSp>
      <p:grpSp>
        <p:nvGrpSpPr>
          <p:cNvPr id="439" name="Group 439"/>
          <p:cNvGrpSpPr/>
          <p:nvPr/>
        </p:nvGrpSpPr>
        <p:grpSpPr>
          <a:xfrm>
            <a:off x="3059395" y="1805605"/>
            <a:ext cx="917375" cy="915276"/>
            <a:chOff x="0" y="0"/>
            <a:chExt cx="917374" cy="915275"/>
          </a:xfrm>
        </p:grpSpPr>
        <p:sp>
          <p:nvSpPr>
            <p:cNvPr id="437" name="Shape 437"/>
            <p:cNvSpPr/>
            <p:nvPr/>
          </p:nvSpPr>
          <p:spPr>
            <a:xfrm rot="18908696">
              <a:off x="-11960" y="280343"/>
              <a:ext cx="941295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Shape 438"/>
            <p:cNvSpPr/>
            <p:nvPr/>
          </p:nvSpPr>
          <p:spPr>
            <a:xfrm rot="18908696">
              <a:off x="-11960" y="371230"/>
              <a:ext cx="94129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Orangutang</a:t>
              </a:r>
            </a:p>
          </p:txBody>
        </p:sp>
      </p:grpSp>
      <p:grpSp>
        <p:nvGrpSpPr>
          <p:cNvPr id="442" name="Group 442"/>
          <p:cNvGrpSpPr/>
          <p:nvPr/>
        </p:nvGrpSpPr>
        <p:grpSpPr>
          <a:xfrm>
            <a:off x="2287860" y="1755848"/>
            <a:ext cx="949505" cy="947569"/>
            <a:chOff x="0" y="0"/>
            <a:chExt cx="949504" cy="947568"/>
          </a:xfrm>
        </p:grpSpPr>
        <p:sp>
          <p:nvSpPr>
            <p:cNvPr id="440" name="Shape 440"/>
            <p:cNvSpPr/>
            <p:nvPr/>
          </p:nvSpPr>
          <p:spPr>
            <a:xfrm rot="18908696">
              <a:off x="4104" y="273713"/>
              <a:ext cx="941296" cy="4001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Shape 441"/>
            <p:cNvSpPr/>
            <p:nvPr/>
          </p:nvSpPr>
          <p:spPr>
            <a:xfrm rot="18908696">
              <a:off x="4104" y="387376"/>
              <a:ext cx="941296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Gibbon</a:t>
              </a:r>
            </a:p>
          </p:txBody>
        </p:sp>
      </p:grpSp>
      <p:grpSp>
        <p:nvGrpSpPr>
          <p:cNvPr id="445" name="Group 445"/>
          <p:cNvGrpSpPr/>
          <p:nvPr/>
        </p:nvGrpSpPr>
        <p:grpSpPr>
          <a:xfrm>
            <a:off x="1340584" y="1805605"/>
            <a:ext cx="917375" cy="915276"/>
            <a:chOff x="0" y="0"/>
            <a:chExt cx="917374" cy="915275"/>
          </a:xfrm>
        </p:grpSpPr>
        <p:sp>
          <p:nvSpPr>
            <p:cNvPr id="443" name="Shape 443"/>
            <p:cNvSpPr/>
            <p:nvPr/>
          </p:nvSpPr>
          <p:spPr>
            <a:xfrm rot="18908696">
              <a:off x="-11960" y="280343"/>
              <a:ext cx="941295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Shape 444"/>
            <p:cNvSpPr/>
            <p:nvPr/>
          </p:nvSpPr>
          <p:spPr>
            <a:xfrm rot="18908696">
              <a:off x="-11960" y="371230"/>
              <a:ext cx="94129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Aber</a:t>
              </a:r>
            </a:p>
          </p:txBody>
        </p:sp>
      </p:grpSp>
      <p:grpSp>
        <p:nvGrpSpPr>
          <p:cNvPr id="448" name="Group 448"/>
          <p:cNvGrpSpPr/>
          <p:nvPr/>
        </p:nvGrpSpPr>
        <p:grpSpPr>
          <a:xfrm>
            <a:off x="419188" y="1396089"/>
            <a:ext cx="1266197" cy="1262337"/>
            <a:chOff x="0" y="0"/>
            <a:chExt cx="1266195" cy="1262336"/>
          </a:xfrm>
        </p:grpSpPr>
        <p:sp>
          <p:nvSpPr>
            <p:cNvPr id="446" name="Shape 446"/>
            <p:cNvSpPr/>
            <p:nvPr/>
          </p:nvSpPr>
          <p:spPr>
            <a:xfrm rot="18908696">
              <a:off x="-83582" y="453873"/>
              <a:ext cx="1433360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7" name="Shape 447"/>
            <p:cNvSpPr/>
            <p:nvPr/>
          </p:nvSpPr>
          <p:spPr>
            <a:xfrm rot="18908696">
              <a:off x="-83582" y="544761"/>
              <a:ext cx="1433360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Bla. Lemur</a:t>
              </a:r>
            </a:p>
          </p:txBody>
        </p:sp>
      </p:grpSp>
      <p:sp>
        <p:nvSpPr>
          <p:cNvPr id="449" name="Shape 449"/>
          <p:cNvSpPr/>
          <p:nvPr/>
        </p:nvSpPr>
        <p:spPr>
          <a:xfrm>
            <a:off x="1434086" y="1376004"/>
            <a:ext cx="499479" cy="354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52" name="Group 452"/>
          <p:cNvGrpSpPr/>
          <p:nvPr/>
        </p:nvGrpSpPr>
        <p:grpSpPr>
          <a:xfrm>
            <a:off x="6103945" y="1658103"/>
            <a:ext cx="1015618" cy="1013023"/>
            <a:chOff x="0" y="0"/>
            <a:chExt cx="1015616" cy="1013022"/>
          </a:xfrm>
        </p:grpSpPr>
        <p:sp>
          <p:nvSpPr>
            <p:cNvPr id="450" name="Shape 450"/>
            <p:cNvSpPr/>
            <p:nvPr/>
          </p:nvSpPr>
          <p:spPr>
            <a:xfrm rot="18908696">
              <a:off x="-32132" y="329216"/>
              <a:ext cx="1079881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1" name="Shape 451"/>
            <p:cNvSpPr/>
            <p:nvPr/>
          </p:nvSpPr>
          <p:spPr>
            <a:xfrm rot="18908696">
              <a:off x="-32132" y="420104"/>
              <a:ext cx="1079881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Gående aber</a:t>
              </a:r>
            </a:p>
          </p:txBody>
        </p:sp>
      </p:grpSp>
      <p:grpSp>
        <p:nvGrpSpPr>
          <p:cNvPr id="455" name="Group 455"/>
          <p:cNvGrpSpPr/>
          <p:nvPr/>
        </p:nvGrpSpPr>
        <p:grpSpPr>
          <a:xfrm>
            <a:off x="6773919" y="1668876"/>
            <a:ext cx="1015617" cy="1013023"/>
            <a:chOff x="0" y="0"/>
            <a:chExt cx="1015616" cy="1013021"/>
          </a:xfrm>
        </p:grpSpPr>
        <p:sp>
          <p:nvSpPr>
            <p:cNvPr id="453" name="Shape 453"/>
            <p:cNvSpPr/>
            <p:nvPr/>
          </p:nvSpPr>
          <p:spPr>
            <a:xfrm rot="18908696">
              <a:off x="-32132" y="329216"/>
              <a:ext cx="1079880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4" name="Shape 454"/>
            <p:cNvSpPr/>
            <p:nvPr/>
          </p:nvSpPr>
          <p:spPr>
            <a:xfrm rot="18908696">
              <a:off x="-32132" y="420103"/>
              <a:ext cx="1079880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Homo erectus</a:t>
              </a:r>
            </a:p>
          </p:txBody>
        </p:sp>
      </p:grpSp>
      <p:grpSp>
        <p:nvGrpSpPr>
          <p:cNvPr id="458" name="Group 458"/>
          <p:cNvGrpSpPr/>
          <p:nvPr/>
        </p:nvGrpSpPr>
        <p:grpSpPr>
          <a:xfrm>
            <a:off x="7622049" y="1683920"/>
            <a:ext cx="917375" cy="915276"/>
            <a:chOff x="0" y="0"/>
            <a:chExt cx="917374" cy="915275"/>
          </a:xfrm>
        </p:grpSpPr>
        <p:sp>
          <p:nvSpPr>
            <p:cNvPr id="456" name="Shape 456"/>
            <p:cNvSpPr/>
            <p:nvPr/>
          </p:nvSpPr>
          <p:spPr>
            <a:xfrm rot="18908696">
              <a:off x="-11960" y="280343"/>
              <a:ext cx="941295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7" name="Shape 457"/>
            <p:cNvSpPr/>
            <p:nvPr/>
          </p:nvSpPr>
          <p:spPr>
            <a:xfrm rot="18908696">
              <a:off x="-11960" y="371230"/>
              <a:ext cx="94129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Mennesket</a:t>
              </a:r>
            </a:p>
          </p:txBody>
        </p:sp>
      </p:grpSp>
      <p:grpSp>
        <p:nvGrpSpPr>
          <p:cNvPr id="461" name="Group 461"/>
          <p:cNvGrpSpPr/>
          <p:nvPr/>
        </p:nvGrpSpPr>
        <p:grpSpPr>
          <a:xfrm>
            <a:off x="4792746" y="4844088"/>
            <a:ext cx="783334" cy="298986"/>
            <a:chOff x="0" y="0"/>
            <a:chExt cx="783333" cy="298984"/>
          </a:xfrm>
        </p:grpSpPr>
        <p:sp>
          <p:nvSpPr>
            <p:cNvPr id="459" name="Shape 459"/>
            <p:cNvSpPr/>
            <p:nvPr/>
          </p:nvSpPr>
          <p:spPr>
            <a:xfrm>
              <a:off x="-1" y="0"/>
              <a:ext cx="783335" cy="2989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0" name="Shape 460"/>
            <p:cNvSpPr/>
            <p:nvPr/>
          </p:nvSpPr>
          <p:spPr>
            <a:xfrm>
              <a:off x="-1" y="63085"/>
              <a:ext cx="78333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Store aber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30.tif"/>
          <p:cNvPicPr>
            <a:picLocks noChangeAspect="1"/>
          </p:cNvPicPr>
          <p:nvPr/>
        </p:nvPicPr>
        <p:blipFill>
          <a:blip r:embed="rId2">
            <a:extLst/>
          </a:blip>
          <a:srcRect l="0" t="14748" r="0" b="6569"/>
          <a:stretch>
            <a:fillRect/>
          </a:stretch>
        </p:blipFill>
        <p:spPr>
          <a:xfrm>
            <a:off x="567927" y="1766060"/>
            <a:ext cx="8439947" cy="4852809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46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65" name="Shape 465"/>
          <p:cNvSpPr/>
          <p:nvPr>
            <p:ph type="title"/>
          </p:nvPr>
        </p:nvSpPr>
        <p:spPr>
          <a:xfrm>
            <a:off x="0" y="12700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 første hominider</a:t>
            </a:r>
          </a:p>
        </p:txBody>
      </p:sp>
      <p:sp>
        <p:nvSpPr>
          <p:cNvPr id="466" name="Shape 466"/>
          <p:cNvSpPr/>
          <p:nvPr/>
        </p:nvSpPr>
        <p:spPr>
          <a:xfrm>
            <a:off x="304799" y="2273300"/>
            <a:ext cx="3496223" cy="2016969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7" name="Shape 467"/>
          <p:cNvSpPr/>
          <p:nvPr/>
        </p:nvSpPr>
        <p:spPr>
          <a:xfrm>
            <a:off x="584200" y="4000500"/>
            <a:ext cx="2036367" cy="676773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8" name="Shape 468"/>
          <p:cNvSpPr/>
          <p:nvPr/>
        </p:nvSpPr>
        <p:spPr>
          <a:xfrm>
            <a:off x="448191" y="2608684"/>
            <a:ext cx="3209438" cy="13462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Der har været mange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forskellige menneske-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arter før os.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xfrm>
            <a:off x="457200" y="92073"/>
            <a:ext cx="8229600" cy="150812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4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6" name="Shape 86"/>
          <p:cNvSpPr/>
          <p:nvPr/>
        </p:nvSpPr>
        <p:spPr>
          <a:xfrm>
            <a:off x="253329" y="82410"/>
            <a:ext cx="863734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Hubbles opdagelse (1929)</a:t>
            </a:r>
          </a:p>
        </p:txBody>
      </p:sp>
      <p:pic>
        <p:nvPicPr>
          <p:cNvPr id="8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676" y="4066075"/>
            <a:ext cx="3437508" cy="2740716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6169751" y="6242424"/>
            <a:ext cx="143538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Albert Einstein</a:t>
            </a:r>
          </a:p>
        </p:txBody>
      </p:sp>
      <p:sp>
        <p:nvSpPr>
          <p:cNvPr id="89" name="Shape 89"/>
          <p:cNvSpPr/>
          <p:nvPr/>
        </p:nvSpPr>
        <p:spPr>
          <a:xfrm>
            <a:off x="7737925" y="4479609"/>
            <a:ext cx="79074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Edwin Hubble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image30.tif"/>
          <p:cNvPicPr>
            <a:picLocks noChangeAspect="1"/>
          </p:cNvPicPr>
          <p:nvPr/>
        </p:nvPicPr>
        <p:blipFill>
          <a:blip r:embed="rId2">
            <a:extLst/>
          </a:blip>
          <a:srcRect l="0" t="14748" r="0" b="6569"/>
          <a:stretch>
            <a:fillRect/>
          </a:stretch>
        </p:blipFill>
        <p:spPr>
          <a:xfrm>
            <a:off x="567927" y="1766060"/>
            <a:ext cx="8439947" cy="4852809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hape 471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72" name="Shape 472"/>
          <p:cNvSpPr/>
          <p:nvPr>
            <p:ph type="title"/>
          </p:nvPr>
        </p:nvSpPr>
        <p:spPr>
          <a:xfrm>
            <a:off x="0" y="12700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 første hominider</a:t>
            </a:r>
          </a:p>
        </p:txBody>
      </p:sp>
      <p:sp>
        <p:nvSpPr>
          <p:cNvPr id="473" name="Shape 473"/>
          <p:cNvSpPr/>
          <p:nvPr/>
        </p:nvSpPr>
        <p:spPr>
          <a:xfrm>
            <a:off x="304799" y="2273300"/>
            <a:ext cx="3496223" cy="2016969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4" name="Shape 474"/>
          <p:cNvSpPr/>
          <p:nvPr/>
        </p:nvSpPr>
        <p:spPr>
          <a:xfrm>
            <a:off x="584200" y="4000500"/>
            <a:ext cx="2036367" cy="676773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5" name="Shape 475"/>
          <p:cNvSpPr/>
          <p:nvPr/>
        </p:nvSpPr>
        <p:spPr>
          <a:xfrm>
            <a:off x="448191" y="2608684"/>
            <a:ext cx="3209438" cy="13462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Der har været mange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forskellige menneske-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arter før os.</a:t>
            </a:r>
          </a:p>
        </p:txBody>
      </p:sp>
      <p:sp>
        <p:nvSpPr>
          <p:cNvPr id="476" name="Shape 476"/>
          <p:cNvSpPr/>
          <p:nvPr/>
        </p:nvSpPr>
        <p:spPr>
          <a:xfrm>
            <a:off x="4489059" y="2212927"/>
            <a:ext cx="1924011" cy="5334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Neanderthal</a:t>
            </a:r>
          </a:p>
        </p:txBody>
      </p:sp>
      <p:sp>
        <p:nvSpPr>
          <p:cNvPr id="477" name="Shape 477"/>
          <p:cNvSpPr/>
          <p:nvPr/>
        </p:nvSpPr>
        <p:spPr>
          <a:xfrm>
            <a:off x="5344222" y="3123462"/>
            <a:ext cx="2289006" cy="5334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Homo Sapiens</a:t>
            </a:r>
          </a:p>
        </p:txBody>
      </p:sp>
      <p:sp>
        <p:nvSpPr>
          <p:cNvPr id="478" name="Shape 478"/>
          <p:cNvSpPr/>
          <p:nvPr/>
        </p:nvSpPr>
        <p:spPr>
          <a:xfrm>
            <a:off x="4618618" y="4454771"/>
            <a:ext cx="2289006" cy="5334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Homo Erectus</a:t>
            </a:r>
          </a:p>
        </p:txBody>
      </p:sp>
      <p:sp>
        <p:nvSpPr>
          <p:cNvPr id="479" name="Shape 479"/>
          <p:cNvSpPr/>
          <p:nvPr/>
        </p:nvSpPr>
        <p:spPr>
          <a:xfrm>
            <a:off x="7620551" y="3067207"/>
            <a:ext cx="892706" cy="884452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0" name="Shape 480"/>
          <p:cNvSpPr/>
          <p:nvPr/>
        </p:nvSpPr>
        <p:spPr>
          <a:xfrm>
            <a:off x="6817690" y="3820372"/>
            <a:ext cx="892705" cy="884452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1" name="Shape 481"/>
          <p:cNvSpPr/>
          <p:nvPr/>
        </p:nvSpPr>
        <p:spPr>
          <a:xfrm>
            <a:off x="6410187" y="2075502"/>
            <a:ext cx="892705" cy="884452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Moderne menneskes udbredelse</a:t>
            </a:r>
          </a:p>
        </p:txBody>
      </p:sp>
      <p:pic>
        <p:nvPicPr>
          <p:cNvPr id="484" name="image3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3670"/>
            <a:ext cx="9223034" cy="4334830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hape 485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86" name="Shape 486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Note: Ovenstående kort er kun approksimativt, og udvikles meget disse år!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type="title"/>
          </p:nvPr>
        </p:nvSpPr>
        <p:spPr>
          <a:xfrm>
            <a:off x="0" y="0"/>
            <a:ext cx="9144000" cy="135895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Jordens befolkning</a:t>
            </a:r>
          </a:p>
          <a:p>
            <a:pPr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og vores samfundsform &amp; opfindelsers indflydelse!</a:t>
            </a:r>
          </a:p>
        </p:txBody>
      </p:sp>
      <p:pic>
        <p:nvPicPr>
          <p:cNvPr id="489" name="image3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41" y="1396641"/>
            <a:ext cx="9010719" cy="5406433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hape 49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1" name="Shape 491"/>
          <p:cNvSpPr/>
          <p:nvPr/>
        </p:nvSpPr>
        <p:spPr>
          <a:xfrm flipV="1">
            <a:off x="1092198" y="4925862"/>
            <a:ext cx="3324230" cy="141439"/>
          </a:xfrm>
          <a:prstGeom prst="line">
            <a:avLst/>
          </a:prstGeom>
          <a:ln w="254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2" name="Shape 492"/>
          <p:cNvSpPr/>
          <p:nvPr/>
        </p:nvSpPr>
        <p:spPr>
          <a:xfrm flipV="1">
            <a:off x="4449551" y="3148080"/>
            <a:ext cx="3438053" cy="1776555"/>
          </a:xfrm>
          <a:prstGeom prst="line">
            <a:avLst/>
          </a:prstGeom>
          <a:ln w="254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3" name="Shape 493"/>
          <p:cNvSpPr/>
          <p:nvPr/>
        </p:nvSpPr>
        <p:spPr>
          <a:xfrm flipV="1">
            <a:off x="7938530" y="2095084"/>
            <a:ext cx="192509" cy="1036770"/>
          </a:xfrm>
          <a:prstGeom prst="line">
            <a:avLst/>
          </a:prstGeom>
          <a:ln w="254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4" name="Shape 494"/>
          <p:cNvSpPr/>
          <p:nvPr/>
        </p:nvSpPr>
        <p:spPr>
          <a:xfrm>
            <a:off x="1765045" y="4279897"/>
            <a:ext cx="197853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Jæger-samler</a:t>
            </a:r>
          </a:p>
        </p:txBody>
      </p:sp>
      <p:sp>
        <p:nvSpPr>
          <p:cNvPr id="495" name="Shape 495"/>
          <p:cNvSpPr/>
          <p:nvPr/>
        </p:nvSpPr>
        <p:spPr>
          <a:xfrm rot="19980000">
            <a:off x="4621949" y="3390900"/>
            <a:ext cx="309325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Fødevare produktion</a:t>
            </a:r>
          </a:p>
        </p:txBody>
      </p:sp>
      <p:sp>
        <p:nvSpPr>
          <p:cNvPr id="496" name="Shape 496"/>
          <p:cNvSpPr/>
          <p:nvPr/>
        </p:nvSpPr>
        <p:spPr>
          <a:xfrm rot="16800000">
            <a:off x="6990650" y="2359470"/>
            <a:ext cx="250791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Industrialisering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image35.png"/>
          <p:cNvPicPr>
            <a:picLocks noChangeAspect="1"/>
          </p:cNvPicPr>
          <p:nvPr/>
        </p:nvPicPr>
        <p:blipFill>
          <a:blip r:embed="rId2">
            <a:extLst/>
          </a:blip>
          <a:srcRect l="9717" t="2894" r="0" b="0"/>
          <a:stretch>
            <a:fillRect/>
          </a:stretch>
        </p:blipFill>
        <p:spPr>
          <a:xfrm>
            <a:off x="-132803" y="-171888"/>
            <a:ext cx="9979388" cy="7080165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499"/>
          <p:cNvSpPr/>
          <p:nvPr>
            <p:ph type="title"/>
          </p:nvPr>
        </p:nvSpPr>
        <p:spPr>
          <a:xfrm>
            <a:off x="-584200" y="25400"/>
            <a:ext cx="4110484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932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Nu</a:t>
            </a:r>
          </a:p>
        </p:txBody>
      </p:sp>
      <p:sp>
        <p:nvSpPr>
          <p:cNvPr id="500" name="Shape 50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Kosmisk kalender</a:t>
            </a:r>
          </a:p>
        </p:txBody>
      </p:sp>
      <p:pic>
        <p:nvPicPr>
          <p:cNvPr id="503" name="image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50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07" name="Group 507"/>
          <p:cNvGrpSpPr/>
          <p:nvPr/>
        </p:nvGrpSpPr>
        <p:grpSpPr>
          <a:xfrm>
            <a:off x="5613705" y="3371849"/>
            <a:ext cx="669215" cy="165101"/>
            <a:chOff x="0" y="0"/>
            <a:chExt cx="669213" cy="165100"/>
          </a:xfrm>
        </p:grpSpPr>
        <p:sp>
          <p:nvSpPr>
            <p:cNvPr id="505" name="Shape 505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06" name="Shape 506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20:10</a:t>
              </a:r>
            </a:p>
          </p:txBody>
        </p:sp>
      </p:grpSp>
      <p:grpSp>
        <p:nvGrpSpPr>
          <p:cNvPr id="510" name="Group 510"/>
          <p:cNvGrpSpPr/>
          <p:nvPr/>
        </p:nvGrpSpPr>
        <p:grpSpPr>
          <a:xfrm>
            <a:off x="5613705" y="3551099"/>
            <a:ext cx="669215" cy="165101"/>
            <a:chOff x="0" y="0"/>
            <a:chExt cx="669213" cy="165100"/>
          </a:xfrm>
        </p:grpSpPr>
        <p:sp>
          <p:nvSpPr>
            <p:cNvPr id="508" name="Shape 508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09" name="Shape 509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22:48</a:t>
              </a:r>
            </a:p>
          </p:txBody>
        </p:sp>
      </p:grpSp>
      <p:grpSp>
        <p:nvGrpSpPr>
          <p:cNvPr id="513" name="Group 513"/>
          <p:cNvGrpSpPr/>
          <p:nvPr/>
        </p:nvGrpSpPr>
        <p:grpSpPr>
          <a:xfrm>
            <a:off x="5613705" y="3192600"/>
            <a:ext cx="669215" cy="165101"/>
            <a:chOff x="0" y="0"/>
            <a:chExt cx="669213" cy="165100"/>
          </a:xfrm>
        </p:grpSpPr>
        <p:sp>
          <p:nvSpPr>
            <p:cNvPr id="511" name="Shape 511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12" name="Shape 512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10:15</a:t>
              </a:r>
            </a:p>
          </p:txBody>
        </p:sp>
      </p:grpSp>
      <p:grpSp>
        <p:nvGrpSpPr>
          <p:cNvPr id="516" name="Group 516"/>
          <p:cNvGrpSpPr/>
          <p:nvPr/>
        </p:nvGrpSpPr>
        <p:grpSpPr>
          <a:xfrm>
            <a:off x="5613705" y="3743049"/>
            <a:ext cx="669215" cy="165101"/>
            <a:chOff x="0" y="0"/>
            <a:chExt cx="669213" cy="165100"/>
          </a:xfrm>
        </p:grpSpPr>
        <p:sp>
          <p:nvSpPr>
            <p:cNvPr id="514" name="Shape 514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15" name="Shape 515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23:54</a:t>
              </a:r>
            </a:p>
          </p:txBody>
        </p:sp>
      </p:grpSp>
      <p:grpSp>
        <p:nvGrpSpPr>
          <p:cNvPr id="519" name="Group 519"/>
          <p:cNvGrpSpPr/>
          <p:nvPr/>
        </p:nvGrpSpPr>
        <p:grpSpPr>
          <a:xfrm>
            <a:off x="5613705" y="3922299"/>
            <a:ext cx="669215" cy="165101"/>
            <a:chOff x="0" y="0"/>
            <a:chExt cx="669213" cy="165100"/>
          </a:xfrm>
        </p:grpSpPr>
        <p:sp>
          <p:nvSpPr>
            <p:cNvPr id="517" name="Shape 517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18" name="Shape 518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23:58</a:t>
              </a:r>
            </a:p>
          </p:txBody>
        </p:sp>
      </p:grpSp>
      <p:grpSp>
        <p:nvGrpSpPr>
          <p:cNvPr id="522" name="Group 522"/>
          <p:cNvGrpSpPr/>
          <p:nvPr/>
        </p:nvGrpSpPr>
        <p:grpSpPr>
          <a:xfrm>
            <a:off x="5613705" y="4101549"/>
            <a:ext cx="669215" cy="165101"/>
            <a:chOff x="0" y="0"/>
            <a:chExt cx="669213" cy="165100"/>
          </a:xfrm>
        </p:grpSpPr>
        <p:sp>
          <p:nvSpPr>
            <p:cNvPr id="520" name="Shape 520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21" name="Shape 521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23:59</a:t>
              </a:r>
            </a:p>
          </p:txBody>
        </p:sp>
      </p:grpSp>
      <p:sp>
        <p:nvSpPr>
          <p:cNvPr id="523" name="Shape 523"/>
          <p:cNvSpPr/>
          <p:nvPr/>
        </p:nvSpPr>
        <p:spPr>
          <a:xfrm>
            <a:off x="0" y="1968500"/>
            <a:ext cx="9296400" cy="5092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24" name="Shape 524"/>
          <p:cNvSpPr/>
          <p:nvPr/>
        </p:nvSpPr>
        <p:spPr>
          <a:xfrm>
            <a:off x="-3176" y="-42864"/>
            <a:ext cx="9375776" cy="3270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Kosmisk kalender</a:t>
            </a:r>
          </a:p>
        </p:txBody>
      </p:sp>
      <p:pic>
        <p:nvPicPr>
          <p:cNvPr id="527" name="image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hape 528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31" name="Group 531"/>
          <p:cNvGrpSpPr/>
          <p:nvPr/>
        </p:nvGrpSpPr>
        <p:grpSpPr>
          <a:xfrm>
            <a:off x="5613705" y="3378829"/>
            <a:ext cx="669215" cy="165101"/>
            <a:chOff x="0" y="0"/>
            <a:chExt cx="669213" cy="165100"/>
          </a:xfrm>
        </p:grpSpPr>
        <p:sp>
          <p:nvSpPr>
            <p:cNvPr id="529" name="Shape 529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30" name="Shape 530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20:10</a:t>
              </a:r>
            </a:p>
          </p:txBody>
        </p:sp>
      </p:grpSp>
      <p:grpSp>
        <p:nvGrpSpPr>
          <p:cNvPr id="534" name="Group 534"/>
          <p:cNvGrpSpPr/>
          <p:nvPr/>
        </p:nvGrpSpPr>
        <p:grpSpPr>
          <a:xfrm>
            <a:off x="5613705" y="3565059"/>
            <a:ext cx="669215" cy="165101"/>
            <a:chOff x="0" y="0"/>
            <a:chExt cx="669213" cy="165100"/>
          </a:xfrm>
        </p:grpSpPr>
        <p:sp>
          <p:nvSpPr>
            <p:cNvPr id="532" name="Shape 532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33" name="Shape 533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22:48</a:t>
              </a:r>
            </a:p>
          </p:txBody>
        </p:sp>
      </p:grpSp>
      <p:grpSp>
        <p:nvGrpSpPr>
          <p:cNvPr id="537" name="Group 537"/>
          <p:cNvGrpSpPr/>
          <p:nvPr/>
        </p:nvGrpSpPr>
        <p:grpSpPr>
          <a:xfrm>
            <a:off x="5613705" y="3192600"/>
            <a:ext cx="669215" cy="165101"/>
            <a:chOff x="0" y="0"/>
            <a:chExt cx="669213" cy="165100"/>
          </a:xfrm>
        </p:grpSpPr>
        <p:sp>
          <p:nvSpPr>
            <p:cNvPr id="535" name="Shape 535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36" name="Shape 536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10:15</a:t>
              </a:r>
            </a:p>
          </p:txBody>
        </p:sp>
      </p:grpSp>
      <p:grpSp>
        <p:nvGrpSpPr>
          <p:cNvPr id="540" name="Group 540"/>
          <p:cNvGrpSpPr/>
          <p:nvPr/>
        </p:nvGrpSpPr>
        <p:grpSpPr>
          <a:xfrm>
            <a:off x="5613705" y="3743049"/>
            <a:ext cx="669215" cy="165101"/>
            <a:chOff x="0" y="0"/>
            <a:chExt cx="669213" cy="165100"/>
          </a:xfrm>
        </p:grpSpPr>
        <p:sp>
          <p:nvSpPr>
            <p:cNvPr id="538" name="Shape 538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39" name="Shape 539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23:54</a:t>
              </a:r>
            </a:p>
          </p:txBody>
        </p:sp>
      </p:grpSp>
      <p:grpSp>
        <p:nvGrpSpPr>
          <p:cNvPr id="543" name="Group 543"/>
          <p:cNvGrpSpPr/>
          <p:nvPr/>
        </p:nvGrpSpPr>
        <p:grpSpPr>
          <a:xfrm>
            <a:off x="5613705" y="3929279"/>
            <a:ext cx="669215" cy="165101"/>
            <a:chOff x="0" y="0"/>
            <a:chExt cx="669213" cy="165100"/>
          </a:xfrm>
        </p:grpSpPr>
        <p:sp>
          <p:nvSpPr>
            <p:cNvPr id="541" name="Shape 541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42" name="Shape 542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23:58</a:t>
              </a:r>
            </a:p>
          </p:txBody>
        </p:sp>
      </p:grpSp>
      <p:grpSp>
        <p:nvGrpSpPr>
          <p:cNvPr id="546" name="Group 546"/>
          <p:cNvGrpSpPr/>
          <p:nvPr/>
        </p:nvGrpSpPr>
        <p:grpSpPr>
          <a:xfrm>
            <a:off x="5613705" y="4115509"/>
            <a:ext cx="669215" cy="165101"/>
            <a:chOff x="0" y="0"/>
            <a:chExt cx="669213" cy="165100"/>
          </a:xfrm>
        </p:grpSpPr>
        <p:sp>
          <p:nvSpPr>
            <p:cNvPr id="544" name="Shape 544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45" name="Shape 545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23:59</a:t>
              </a:r>
            </a:p>
          </p:txBody>
        </p:sp>
      </p:grpSp>
      <p:sp>
        <p:nvSpPr>
          <p:cNvPr id="547" name="Shape 547"/>
          <p:cNvSpPr/>
          <p:nvPr/>
        </p:nvSpPr>
        <p:spPr>
          <a:xfrm>
            <a:off x="0" y="4775200"/>
            <a:ext cx="9334500" cy="2197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8" name="Shape 548"/>
          <p:cNvSpPr/>
          <p:nvPr/>
        </p:nvSpPr>
        <p:spPr>
          <a:xfrm>
            <a:off x="215900" y="4442100"/>
            <a:ext cx="4838700" cy="33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9" name="Shape 549"/>
          <p:cNvSpPr/>
          <p:nvPr/>
        </p:nvSpPr>
        <p:spPr>
          <a:xfrm>
            <a:off x="6553200" y="4426294"/>
            <a:ext cx="2965450" cy="33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0" name="Shape 550"/>
          <p:cNvSpPr/>
          <p:nvPr/>
        </p:nvSpPr>
        <p:spPr>
          <a:xfrm>
            <a:off x="-3176" y="-42864"/>
            <a:ext cx="9375776" cy="3270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Kosmisk kalender</a:t>
            </a:r>
          </a:p>
        </p:txBody>
      </p:sp>
      <p:pic>
        <p:nvPicPr>
          <p:cNvPr id="553" name="image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Shape 55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57" name="Group 557"/>
          <p:cNvGrpSpPr/>
          <p:nvPr/>
        </p:nvGrpSpPr>
        <p:grpSpPr>
          <a:xfrm>
            <a:off x="5613705" y="3378829"/>
            <a:ext cx="669215" cy="165101"/>
            <a:chOff x="0" y="0"/>
            <a:chExt cx="669213" cy="165100"/>
          </a:xfrm>
        </p:grpSpPr>
        <p:sp>
          <p:nvSpPr>
            <p:cNvPr id="555" name="Shape 555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56" name="Shape 556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20:10</a:t>
              </a:r>
            </a:p>
          </p:txBody>
        </p:sp>
      </p:grpSp>
      <p:grpSp>
        <p:nvGrpSpPr>
          <p:cNvPr id="560" name="Group 560"/>
          <p:cNvGrpSpPr/>
          <p:nvPr/>
        </p:nvGrpSpPr>
        <p:grpSpPr>
          <a:xfrm>
            <a:off x="5613705" y="3565059"/>
            <a:ext cx="669215" cy="165101"/>
            <a:chOff x="0" y="0"/>
            <a:chExt cx="669213" cy="165100"/>
          </a:xfrm>
        </p:grpSpPr>
        <p:sp>
          <p:nvSpPr>
            <p:cNvPr id="558" name="Shape 558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59" name="Shape 559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22:48</a:t>
              </a:r>
            </a:p>
          </p:txBody>
        </p:sp>
      </p:grpSp>
      <p:grpSp>
        <p:nvGrpSpPr>
          <p:cNvPr id="563" name="Group 563"/>
          <p:cNvGrpSpPr/>
          <p:nvPr/>
        </p:nvGrpSpPr>
        <p:grpSpPr>
          <a:xfrm>
            <a:off x="5613705" y="3192600"/>
            <a:ext cx="669215" cy="165101"/>
            <a:chOff x="0" y="0"/>
            <a:chExt cx="669213" cy="165100"/>
          </a:xfrm>
        </p:grpSpPr>
        <p:sp>
          <p:nvSpPr>
            <p:cNvPr id="561" name="Shape 561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62" name="Shape 562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10:15</a:t>
              </a:r>
            </a:p>
          </p:txBody>
        </p:sp>
      </p:grpSp>
      <p:grpSp>
        <p:nvGrpSpPr>
          <p:cNvPr id="566" name="Group 566"/>
          <p:cNvGrpSpPr/>
          <p:nvPr/>
        </p:nvGrpSpPr>
        <p:grpSpPr>
          <a:xfrm>
            <a:off x="5613705" y="3743049"/>
            <a:ext cx="669215" cy="165101"/>
            <a:chOff x="0" y="0"/>
            <a:chExt cx="669213" cy="165100"/>
          </a:xfrm>
        </p:grpSpPr>
        <p:sp>
          <p:nvSpPr>
            <p:cNvPr id="564" name="Shape 564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65" name="Shape 565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23:54</a:t>
              </a:r>
            </a:p>
          </p:txBody>
        </p:sp>
      </p:grpSp>
      <p:grpSp>
        <p:nvGrpSpPr>
          <p:cNvPr id="569" name="Group 569"/>
          <p:cNvGrpSpPr/>
          <p:nvPr/>
        </p:nvGrpSpPr>
        <p:grpSpPr>
          <a:xfrm>
            <a:off x="5613705" y="3929279"/>
            <a:ext cx="669215" cy="165101"/>
            <a:chOff x="0" y="0"/>
            <a:chExt cx="669213" cy="165100"/>
          </a:xfrm>
        </p:grpSpPr>
        <p:sp>
          <p:nvSpPr>
            <p:cNvPr id="567" name="Shape 567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68" name="Shape 568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23:58</a:t>
              </a:r>
            </a:p>
          </p:txBody>
        </p:sp>
      </p:grpSp>
      <p:grpSp>
        <p:nvGrpSpPr>
          <p:cNvPr id="572" name="Group 572"/>
          <p:cNvGrpSpPr/>
          <p:nvPr/>
        </p:nvGrpSpPr>
        <p:grpSpPr>
          <a:xfrm>
            <a:off x="5613705" y="4115509"/>
            <a:ext cx="669215" cy="165101"/>
            <a:chOff x="0" y="0"/>
            <a:chExt cx="669213" cy="165100"/>
          </a:xfrm>
        </p:grpSpPr>
        <p:sp>
          <p:nvSpPr>
            <p:cNvPr id="570" name="Shape 570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71" name="Shape 571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23:59</a:t>
              </a:r>
            </a:p>
          </p:txBody>
        </p:sp>
      </p:grpSp>
      <p:sp>
        <p:nvSpPr>
          <p:cNvPr id="573" name="Shape 573"/>
          <p:cNvSpPr/>
          <p:nvPr/>
        </p:nvSpPr>
        <p:spPr>
          <a:xfrm>
            <a:off x="215900" y="4442100"/>
            <a:ext cx="4838700" cy="33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74" name="Shape 574"/>
          <p:cNvSpPr/>
          <p:nvPr/>
        </p:nvSpPr>
        <p:spPr>
          <a:xfrm>
            <a:off x="6553200" y="4426294"/>
            <a:ext cx="2965450" cy="33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75" name="Shape 575"/>
          <p:cNvSpPr/>
          <p:nvPr/>
        </p:nvSpPr>
        <p:spPr>
          <a:xfrm>
            <a:off x="-3176" y="-42864"/>
            <a:ext cx="9375776" cy="3270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78" name="Poster_BigBangTilNaturfag_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076"/>
            <a:ext cx="9144001" cy="6461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81" name="Poster_BigBangTilNaturfag_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076"/>
            <a:ext cx="9144001" cy="6461638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Shape 582"/>
          <p:cNvSpPr/>
          <p:nvPr/>
        </p:nvSpPr>
        <p:spPr>
          <a:xfrm>
            <a:off x="3280323" y="296942"/>
            <a:ext cx="5568530" cy="197041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marR="0" indent="-457200" algn="ctr" defTabSz="457200">
              <a:tabLst>
                <a:tab pos="139700" algn="l"/>
                <a:tab pos="457200" algn="l"/>
              </a:tabLst>
              <a:defRPr b="1"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Paralleloplæg i spor 9, kl 16.15 i lokale 24 ved Morten Medici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000"/>
              <a:t>Lær</a:t>
            </a:r>
            <a:r>
              <a:t> om det faglige videreuddannelsesprojekt vi har udviklet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omkring fortællingen fra Big Bang til Moderne Menneske.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000"/>
              <a:t>Hør</a:t>
            </a:r>
            <a:r>
              <a:t> erfaringer fra lærere som har implementeret fortællingen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som rød tråd igennem deres undervisningsforløb.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000"/>
              <a:t>Få</a:t>
            </a:r>
            <a:r>
              <a:t> værktøjer til at tage fortællingen med i din egen undervisning.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000"/>
              <a:t>Deltag</a:t>
            </a:r>
            <a:r>
              <a:t> (gratis) med dit lærerteam: </a:t>
            </a:r>
            <a:r>
              <a:rPr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hlinkClick r:id="rId3" invalidUrl="" action="" tgtFrame="" tooltip="" history="1" highlightClick="0" endSnd="0"/>
              </a:rPr>
              <a:t>bigbangnaturfag.dk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85" name="Poster_BigBangTilNaturfag_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076"/>
            <a:ext cx="9144001" cy="6461638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Shape 586"/>
          <p:cNvSpPr/>
          <p:nvPr/>
        </p:nvSpPr>
        <p:spPr>
          <a:xfrm>
            <a:off x="3280323" y="296942"/>
            <a:ext cx="5568530" cy="197041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marR="0" indent="-457200" algn="ctr" defTabSz="457200">
              <a:tabLst>
                <a:tab pos="139700" algn="l"/>
                <a:tab pos="457200" algn="l"/>
              </a:tabLst>
              <a:defRPr b="1"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Paralleloplæg i spor 9, kl 16.15 i lokale 24 ved Morten Medici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000"/>
              <a:t>Lær</a:t>
            </a:r>
            <a:r>
              <a:t> om det faglige videreuddannelsesprojekt vi har udviklet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omkring fortællingen fra Big Bang til Moderne Menneske.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000"/>
              <a:t>Hør</a:t>
            </a:r>
            <a:r>
              <a:t> erfaringer fra lærere som har implementeret fortællingen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som rød tråd igennem deres undervisningsforløb.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000"/>
              <a:t>Få</a:t>
            </a:r>
            <a:r>
              <a:t> værktøjer til at tage fortællingen med i din egen undervisning.</a:t>
            </a:r>
          </a:p>
          <a:p>
            <a:pPr marL="457200" marR="0" indent="-457200" defTabSz="457200">
              <a:tabLst>
                <a:tab pos="139700" algn="l"/>
                <a:tab pos="457200" algn="l"/>
              </a:tabLst>
              <a:defRPr sz="1600">
                <a:solidFill>
                  <a:srgbClr val="5C5C5C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000"/>
              <a:t>Deltag</a:t>
            </a:r>
            <a:r>
              <a:t> (gratis) med dit lærerteam: </a:t>
            </a:r>
            <a:r>
              <a:rPr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hlinkClick r:id="rId3" invalidUrl="" action="" tgtFrame="" tooltip="" history="1" highlightClick="0" endSnd="0"/>
              </a:rPr>
              <a:t>bigbangnaturfag.dk</a:t>
            </a:r>
          </a:p>
        </p:txBody>
      </p:sp>
      <p:pic>
        <p:nvPicPr>
          <p:cNvPr id="587" name="PictureMortenMedici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891" y="2638753"/>
            <a:ext cx="3018118" cy="3772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xfrm>
            <a:off x="457200" y="92073"/>
            <a:ext cx="8229600" cy="150812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2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4" name="Shape 94"/>
          <p:cNvSpPr/>
          <p:nvPr/>
        </p:nvSpPr>
        <p:spPr>
          <a:xfrm>
            <a:off x="253329" y="82410"/>
            <a:ext cx="863734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Hubbles opdagelse (1929)</a:t>
            </a:r>
          </a:p>
        </p:txBody>
      </p:sp>
      <p:pic>
        <p:nvPicPr>
          <p:cNvPr id="9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054" y="1187761"/>
            <a:ext cx="7733892" cy="5521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8676" y="4066075"/>
            <a:ext cx="3437508" cy="2740716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6169751" y="6242424"/>
            <a:ext cx="143538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Albert Einstein</a:t>
            </a:r>
          </a:p>
        </p:txBody>
      </p:sp>
      <p:sp>
        <p:nvSpPr>
          <p:cNvPr id="98" name="Shape 98"/>
          <p:cNvSpPr/>
          <p:nvPr/>
        </p:nvSpPr>
        <p:spPr>
          <a:xfrm>
            <a:off x="7737925" y="4479609"/>
            <a:ext cx="79074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Edwin Hubble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90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75159" y="-1"/>
            <a:ext cx="12191999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0235"/>
            <a:ext cx="9144000" cy="5300027"/>
          </a:xfrm>
          <a:prstGeom prst="rect">
            <a:avLst/>
          </a:prstGeom>
        </p:spPr>
      </p:pic>
      <p:sp>
        <p:nvSpPr>
          <p:cNvPr id="101" name="Shape 101"/>
          <p:cNvSpPr/>
          <p:nvPr>
            <p:ph type="title"/>
          </p:nvPr>
        </p:nvSpPr>
        <p:spPr>
          <a:xfrm>
            <a:off x="0" y="0"/>
            <a:ext cx="9144000" cy="1651000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Første billede af Universet</a:t>
            </a:r>
          </a:p>
          <a:p>
            <a: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(“taget” 379.000 år efter Big Bang)</a:t>
            </a:r>
          </a:p>
        </p:txBody>
      </p:sp>
      <p:pic>
        <p:nvPicPr>
          <p:cNvPr id="102" name="UniverseCMBb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7479" y="896498"/>
            <a:ext cx="1946025" cy="1946025"/>
          </a:xfrm>
          <a:prstGeom prst="rect">
            <a:avLst/>
          </a:prstGeom>
        </p:spPr>
      </p:pic>
      <p:sp>
        <p:nvSpPr>
          <p:cNvPr id="103" name="Shape 103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4" name="Shape 104"/>
          <p:cNvSpPr/>
          <p:nvPr/>
        </p:nvSpPr>
        <p:spPr>
          <a:xfrm>
            <a:off x="190500" y="1689100"/>
            <a:ext cx="319136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Billede fra Planck satellitten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0235"/>
            <a:ext cx="9144000" cy="5300027"/>
          </a:xfrm>
          <a:prstGeom prst="rect">
            <a:avLst/>
          </a:prstGeom>
        </p:spPr>
      </p:pic>
      <p:sp>
        <p:nvSpPr>
          <p:cNvPr id="107" name="Shape 107"/>
          <p:cNvSpPr/>
          <p:nvPr>
            <p:ph type="title"/>
          </p:nvPr>
        </p:nvSpPr>
        <p:spPr>
          <a:xfrm>
            <a:off x="0" y="0"/>
            <a:ext cx="9144000" cy="1651000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Første billede af Universet</a:t>
            </a:r>
          </a:p>
          <a:p>
            <a: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(“taget” 379.000 år efter Big Bang)</a:t>
            </a:r>
          </a:p>
        </p:txBody>
      </p:sp>
      <p:pic>
        <p:nvPicPr>
          <p:cNvPr id="108" name="UniverseCMBb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7479" y="896498"/>
            <a:ext cx="1946025" cy="1946025"/>
          </a:xfrm>
          <a:prstGeom prst="rect">
            <a:avLst/>
          </a:prstGeom>
        </p:spPr>
      </p:pic>
      <p:sp>
        <p:nvSpPr>
          <p:cNvPr id="109" name="Shape 109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" name="Shape 110"/>
          <p:cNvSpPr/>
          <p:nvPr/>
        </p:nvSpPr>
        <p:spPr>
          <a:xfrm>
            <a:off x="190500" y="1689100"/>
            <a:ext cx="319136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Billede fra Planck satellitten</a:t>
            </a:r>
          </a:p>
        </p:txBody>
      </p:sp>
      <p:sp>
        <p:nvSpPr>
          <p:cNvPr id="111" name="Shape 111"/>
          <p:cNvSpPr/>
          <p:nvPr/>
        </p:nvSpPr>
        <p:spPr>
          <a:xfrm>
            <a:off x="3699723" y="2438442"/>
            <a:ext cx="5316275" cy="408167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12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0872" y="2425647"/>
            <a:ext cx="5133935" cy="4107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0235"/>
            <a:ext cx="9144000" cy="5300027"/>
          </a:xfrm>
          <a:prstGeom prst="rect">
            <a:avLst/>
          </a:prstGeom>
        </p:spPr>
      </p:pic>
      <p:sp>
        <p:nvSpPr>
          <p:cNvPr id="115" name="Shape 115"/>
          <p:cNvSpPr/>
          <p:nvPr>
            <p:ph type="title"/>
          </p:nvPr>
        </p:nvSpPr>
        <p:spPr>
          <a:xfrm>
            <a:off x="0" y="0"/>
            <a:ext cx="9144000" cy="1651000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Første billede af Universet</a:t>
            </a:r>
          </a:p>
          <a:p>
            <a: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(“taget” 379.000 år efter Big Bang)</a:t>
            </a:r>
          </a:p>
        </p:txBody>
      </p:sp>
      <p:pic>
        <p:nvPicPr>
          <p:cNvPr id="116" name="UniverseCMBb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7479" y="896498"/>
            <a:ext cx="1946025" cy="1946025"/>
          </a:xfrm>
          <a:prstGeom prst="rect">
            <a:avLst/>
          </a:prstGeom>
        </p:spPr>
      </p:pic>
      <p:sp>
        <p:nvSpPr>
          <p:cNvPr id="117" name="Shape 117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8" name="Shape 118"/>
          <p:cNvSpPr/>
          <p:nvPr/>
        </p:nvSpPr>
        <p:spPr>
          <a:xfrm>
            <a:off x="190500" y="1689100"/>
            <a:ext cx="319136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Billede fra Planck satellitten</a:t>
            </a:r>
          </a:p>
        </p:txBody>
      </p:sp>
      <p:pic>
        <p:nvPicPr>
          <p:cNvPr id="119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523" y="3058517"/>
            <a:ext cx="4978401" cy="3746501"/>
          </a:xfrm>
          <a:prstGeom prst="rect">
            <a:avLst/>
          </a:prstGeom>
        </p:spPr>
      </p:pic>
      <p:sp>
        <p:nvSpPr>
          <p:cNvPr id="120" name="Shape 120"/>
          <p:cNvSpPr/>
          <p:nvPr/>
        </p:nvSpPr>
        <p:spPr>
          <a:xfrm>
            <a:off x="246305" y="3187699"/>
            <a:ext cx="243457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indent="0">
              <a:defRPr b="1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1% af støj på et TV er</a:t>
            </a:r>
          </a:p>
          <a:p>
            <a:pPr marL="40639" marR="40639" indent="0">
              <a:defRPr b="1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ekkoet fra Big Bang.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